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2"/>
  </p:sldMasterIdLst>
  <p:notesMasterIdLst>
    <p:notesMasterId r:id="rId27"/>
  </p:notesMasterIdLst>
  <p:sldIdLst>
    <p:sldId id="256" r:id="rId3"/>
    <p:sldId id="261" r:id="rId4"/>
    <p:sldId id="257" r:id="rId5"/>
    <p:sldId id="258" r:id="rId6"/>
    <p:sldId id="262" r:id="rId7"/>
    <p:sldId id="259" r:id="rId8"/>
    <p:sldId id="264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1" r:id="rId25"/>
    <p:sldId id="28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232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en-GB"/>
              <a:t>- Economics works via models</a:t>
            </a:r>
          </a:p>
          <a:p>
            <a:r>
              <a:rPr lang="en-US" altLang="en-GB"/>
              <a:t>- What are models</a:t>
            </a:r>
          </a:p>
          <a:p>
            <a:r>
              <a:rPr lang="en-US" altLang="en-GB"/>
              <a:t>- What is the Solow-Swan model</a:t>
            </a:r>
          </a:p>
          <a:p>
            <a:r>
              <a:rPr lang="en-US" altLang="en-GB"/>
              <a:t>- Application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en-GB"/>
              <a:t>2.7B youtube users, supply demand graphs</a:t>
            </a:r>
          </a:p>
          <a:p>
            <a:endParaRPr lang="en-US" altLang="en-GB"/>
          </a:p>
          <a:p>
            <a:r>
              <a:rPr lang="en-US" altLang="en-GB"/>
              <a:t>- As well as this</a:t>
            </a:r>
          </a:p>
          <a:p>
            <a:r>
              <a:rPr lang="en-US" altLang="en-GB"/>
              <a:t>- amount data that is being created</a:t>
            </a:r>
          </a:p>
          <a:p>
            <a:r>
              <a:rPr lang="en-US" altLang="en-GB"/>
              <a:t>- Limited usefulness (cat videos)</a:t>
            </a:r>
          </a:p>
          <a:p>
            <a:r>
              <a:rPr lang="en-US" altLang="en-GB"/>
              <a:t>- New technologies needed to process this data into models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en-GB"/>
              <a:t>- What is computational economics</a:t>
            </a:r>
          </a:p>
          <a:p>
            <a:r>
              <a:rPr lang="en-US" altLang="en-GB"/>
              <a:t>- Why we need it</a:t>
            </a:r>
          </a:p>
          <a:p>
            <a:r>
              <a:rPr lang="en-US" altLang="en-GB"/>
              <a:t>- Example of why we need it</a:t>
            </a:r>
          </a:p>
          <a:p>
            <a:r>
              <a:rPr lang="en-US" altLang="en-GB"/>
              <a:t>- How it works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en-GB"/>
              <a:t>- What is computational economics</a:t>
            </a:r>
          </a:p>
          <a:p>
            <a:r>
              <a:rPr lang="en-US" altLang="en-GB"/>
              <a:t>- Why we need it</a:t>
            </a:r>
          </a:p>
          <a:p>
            <a:r>
              <a:rPr lang="en-US" altLang="en-GB"/>
              <a:t>- Example of why we need it</a:t>
            </a:r>
          </a:p>
          <a:p>
            <a:r>
              <a:rPr lang="en-US" altLang="en-GB"/>
              <a:t>- How it works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en-GB"/>
              <a:t>- What is computational economics</a:t>
            </a:r>
          </a:p>
          <a:p>
            <a:r>
              <a:rPr lang="en-US" altLang="en-GB"/>
              <a:t>- Why we need it</a:t>
            </a:r>
          </a:p>
          <a:p>
            <a:r>
              <a:rPr lang="en-US" altLang="en-GB"/>
              <a:t>- Example of why we need it</a:t>
            </a:r>
          </a:p>
          <a:p>
            <a:r>
              <a:rPr lang="en-US" altLang="en-GB"/>
              <a:t>- How it works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en-GB"/>
              <a:t>- What is computational economics</a:t>
            </a:r>
          </a:p>
          <a:p>
            <a:r>
              <a:rPr lang="en-US" altLang="en-GB"/>
              <a:t>- Why we need it</a:t>
            </a:r>
          </a:p>
          <a:p>
            <a:r>
              <a:rPr lang="en-US" altLang="en-GB"/>
              <a:t>- Example of why we need it</a:t>
            </a:r>
          </a:p>
          <a:p>
            <a:r>
              <a:rPr lang="en-US" altLang="en-GB"/>
              <a:t>- How it works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en-GB"/>
              <a:t>- What is computational economics</a:t>
            </a:r>
          </a:p>
          <a:p>
            <a:r>
              <a:rPr lang="en-US" altLang="en-GB"/>
              <a:t>- Why we need it</a:t>
            </a:r>
          </a:p>
          <a:p>
            <a:r>
              <a:rPr lang="en-US" altLang="en-GB"/>
              <a:t>- Example of why we need it</a:t>
            </a:r>
          </a:p>
          <a:p>
            <a:r>
              <a:rPr lang="en-US" altLang="en-GB"/>
              <a:t>- How it works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82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74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6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7539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2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51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6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82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000" y="476320"/>
            <a:ext cx="10800000" cy="792000"/>
          </a:xfrm>
        </p:spPr>
        <p:txBody>
          <a:bodyPr lIns="0" tIns="0" rIns="0" bIns="0" anchor="t" anchorCtr="0"/>
          <a:lstStyle>
            <a:lvl1pPr algn="l" fontAlgn="base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8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3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26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35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74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7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24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4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423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6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450" y="1122680"/>
            <a:ext cx="9816465" cy="2387600"/>
          </a:xfrm>
        </p:spPr>
        <p:txBody>
          <a:bodyPr/>
          <a:lstStyle/>
          <a:p>
            <a:r>
              <a:rPr lang="en-GB" altLang="en-US" sz="3600"/>
              <a:t>Economic Simulations</a:t>
            </a:r>
            <a:r>
              <a:rPr lang="en-US" altLang="en-GB" sz="3600"/>
              <a:t> and Economic Development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en-US"/>
              <a:t>b</a:t>
            </a:r>
            <a:r>
              <a:rPr lang="en-US" altLang="en-US"/>
              <a:t>y</a:t>
            </a:r>
          </a:p>
          <a:p>
            <a:r>
              <a:rPr lang="en-US" altLang="en-US"/>
              <a:t>Gyula Rábai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/>
              <a:t>Computational Economics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177415" y="2161540"/>
            <a:ext cx="180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/>
              <a:t>Solow-Swan</a:t>
            </a:r>
          </a:p>
        </p:txBody>
      </p:sp>
      <p:pic>
        <p:nvPicPr>
          <p:cNvPr id="14" name="Picture 13" descr="Figure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67100"/>
            <a:ext cx="4483100" cy="224155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5772150" y="3926205"/>
            <a:ext cx="1173480" cy="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Text Box 16"/>
          <p:cNvSpPr txBox="1"/>
          <p:nvPr/>
        </p:nvSpPr>
        <p:spPr>
          <a:xfrm>
            <a:off x="7048500" y="4366260"/>
            <a:ext cx="49644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4000"/>
              <a:t>Evaluation of Accuracy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945630" y="2675255"/>
            <a:ext cx="5301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4000"/>
              <a:t>Economic Implications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/>
              <a:t>Discrete Event 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8575"/>
            <a:ext cx="6020435" cy="2866390"/>
          </a:xfrm>
        </p:spPr>
        <p:txBody>
          <a:bodyPr>
            <a:normAutofit lnSpcReduction="10000"/>
          </a:bodyPr>
          <a:lstStyle/>
          <a:p>
            <a:r>
              <a:rPr lang="en-US" altLang="en-GB"/>
              <a:t>Break time down into small units called time steps or ticks</a:t>
            </a:r>
          </a:p>
          <a:p>
            <a:r>
              <a:rPr lang="en-US" altLang="en-GB"/>
              <a:t>Apply the equations to the data for each time step</a:t>
            </a:r>
          </a:p>
          <a:p>
            <a:r>
              <a:rPr lang="en-US" altLang="en-GB"/>
              <a:t>Record the data obtained at each time step and put it on a graph</a:t>
            </a:r>
          </a:p>
          <a:p>
            <a:endParaRPr lang="en-US" altLang="en-GB"/>
          </a:p>
          <a:p>
            <a:endParaRPr lang="en-US" alt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495" y="2646045"/>
            <a:ext cx="4989195" cy="27114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/>
              <a:t>Discrete Event 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GB"/>
              <a:t>Data Sets:</a:t>
            </a:r>
          </a:p>
          <a:p>
            <a:pPr lvl="1"/>
            <a:r>
              <a:rPr lang="en-US" altLang="en-GB"/>
              <a:t>‘Employment rate (aged 16 to 64, seasonally adjusted): %’, .csv format, ONS</a:t>
            </a:r>
          </a:p>
          <a:p>
            <a:pPr lvl="1"/>
            <a:r>
              <a:rPr lang="en-US" altLang="en-GB"/>
              <a:t>‘LFS: Population aged 16-64: All: Thousands’, .csv format, ONS</a:t>
            </a:r>
          </a:p>
          <a:p>
            <a:pPr lvl="1"/>
            <a:r>
              <a:rPr lang="en-US" altLang="en-GB"/>
              <a:t>‘Gross Domestic Product at market prices: Current price: Seasonally adjusted </a:t>
            </a:r>
            <a:r>
              <a:rPr lang="" altLang="en-US"/>
              <a:t>£</a:t>
            </a:r>
            <a:r>
              <a:rPr lang="en-US" altLang="en-GB"/>
              <a:t>m’</a:t>
            </a:r>
            <a:r>
              <a:rPr lang="en-US" altLang="en-GB">
                <a:sym typeface="+mn-ea"/>
              </a:rPr>
              <a:t>, .csv format, ONS</a:t>
            </a:r>
            <a:endParaRPr lang="en-US" alt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75" y="4251325"/>
            <a:ext cx="5911850" cy="2025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510" y="4250690"/>
            <a:ext cx="5000625" cy="20256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168327"/>
            <a:ext cx="9905998" cy="1478570"/>
          </a:xfrm>
        </p:spPr>
        <p:txBody>
          <a:bodyPr/>
          <a:lstStyle/>
          <a:p>
            <a:pPr algn="ctr"/>
            <a:r>
              <a:rPr lang="en-US" altLang="en-GB" dirty="0"/>
              <a:t>Discrete Event Simulation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990" y="3575685"/>
            <a:ext cx="1682750" cy="1187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275" y="1524000"/>
            <a:ext cx="3575050" cy="473710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4248150" y="2383790"/>
            <a:ext cx="3124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>
                <a:solidFill>
                  <a:srgbClr val="FF0000"/>
                </a:solidFill>
              </a:rPr>
              <a:t>Load Employment Rate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762500" y="4416425"/>
            <a:ext cx="2565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>
                <a:solidFill>
                  <a:srgbClr val="00B0F0"/>
                </a:solidFill>
              </a:rPr>
              <a:t>Load Labour Force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730625" y="5759450"/>
            <a:ext cx="3782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>
                <a:solidFill>
                  <a:schemeClr val="accent4">
                    <a:lumMod val="60000"/>
                    <a:lumOff val="40000"/>
                  </a:schemeClr>
                </a:solidFill>
              </a:rPr>
              <a:t>Get Total Number Employed</a:t>
            </a:r>
          </a:p>
        </p:txBody>
      </p:sp>
      <p:sp>
        <p:nvSpPr>
          <p:cNvPr id="16" name="Oval 15"/>
          <p:cNvSpPr/>
          <p:nvPr/>
        </p:nvSpPr>
        <p:spPr>
          <a:xfrm>
            <a:off x="1075055" y="3122930"/>
            <a:ext cx="133985" cy="1339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7" name="Oval 16"/>
          <p:cNvSpPr/>
          <p:nvPr/>
        </p:nvSpPr>
        <p:spPr>
          <a:xfrm>
            <a:off x="1075055" y="2844165"/>
            <a:ext cx="133985" cy="1339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8" name="Oval 17"/>
          <p:cNvSpPr/>
          <p:nvPr/>
        </p:nvSpPr>
        <p:spPr>
          <a:xfrm>
            <a:off x="1075055" y="2565400"/>
            <a:ext cx="133985" cy="1339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097405" y="4199255"/>
            <a:ext cx="429895" cy="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640965" y="3754120"/>
            <a:ext cx="1341755" cy="830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000"/>
              <a:t>Computer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>
                <a:sym typeface="+mn-ea"/>
              </a:rPr>
              <a:t>Discrete Event Simulation</a:t>
            </a:r>
            <a:endParaRPr lang="en-GB" altLang="en-US"/>
          </a:p>
        </p:txBody>
      </p:sp>
      <p:sp>
        <p:nvSpPr>
          <p:cNvPr id="9" name="Rounded Rectangle 8"/>
          <p:cNvSpPr/>
          <p:nvPr/>
        </p:nvSpPr>
        <p:spPr>
          <a:xfrm>
            <a:off x="1144270" y="5176520"/>
            <a:ext cx="1989455" cy="830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3200"/>
              <a:t>Computer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419860" y="1737360"/>
            <a:ext cx="180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/>
              <a:t>Solow-Swan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65985" y="4227195"/>
            <a:ext cx="0" cy="60706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050" y="1574800"/>
            <a:ext cx="5010150" cy="459740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5020310" y="2197735"/>
            <a:ext cx="1549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>
                <a:solidFill>
                  <a:srgbClr val="FF0000"/>
                </a:solidFill>
              </a:rPr>
              <a:t>Constants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347210" y="3511550"/>
            <a:ext cx="27305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>
                <a:solidFill>
                  <a:srgbClr val="00B0F0"/>
                </a:solidFill>
              </a:rPr>
              <a:t>Formulae in Python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533900" y="4825365"/>
            <a:ext cx="25438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>
                <a:solidFill>
                  <a:schemeClr val="accent4">
                    <a:lumMod val="60000"/>
                    <a:lumOff val="40000"/>
                  </a:schemeClr>
                </a:solidFill>
              </a:rPr>
              <a:t>Caclulate Output</a:t>
            </a:r>
          </a:p>
        </p:txBody>
      </p:sp>
      <p:pic>
        <p:nvPicPr>
          <p:cNvPr id="5" name="2384804F-3998-4D57-9195-F3826E402611-1" descr="wpp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3600" y="3448685"/>
            <a:ext cx="2915920" cy="457835"/>
          </a:xfrm>
          <a:prstGeom prst="rect">
            <a:avLst/>
          </a:prstGeom>
        </p:spPr>
      </p:pic>
      <p:pic>
        <p:nvPicPr>
          <p:cNvPr id="6" name="2384804F-3998-4D57-9195-F3826E402611-2" descr="wpp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19860" y="2244090"/>
            <a:ext cx="2000250" cy="463550"/>
          </a:xfrm>
          <a:prstGeom prst="rect">
            <a:avLst/>
          </a:prstGeom>
        </p:spPr>
      </p:pic>
      <p:pic>
        <p:nvPicPr>
          <p:cNvPr id="14" name="2384804F-3998-4D57-9195-F3826E402611-3" descr="wpp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580" y="2785745"/>
            <a:ext cx="2727325" cy="494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/>
              <a:t>Discrete Event Simulation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625" y="2324100"/>
            <a:ext cx="2793365" cy="1366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625" y="4057015"/>
            <a:ext cx="2769870" cy="146939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476500" y="3874135"/>
            <a:ext cx="1173480" cy="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248285" y="3429000"/>
            <a:ext cx="1989455" cy="830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3200"/>
              <a:t>Computer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325" y="1787525"/>
            <a:ext cx="3721100" cy="4591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/>
              <a:t>Discrete Event Simulation</a:t>
            </a:r>
          </a:p>
        </p:txBody>
      </p:sp>
      <p:pic>
        <p:nvPicPr>
          <p:cNvPr id="4" name="Picture 3" descr="Figure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355215"/>
            <a:ext cx="6744970" cy="3372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975" y="2597150"/>
            <a:ext cx="3781425" cy="26289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>
                <a:sym typeface="+mn-ea"/>
              </a:rPr>
              <a:t>Continous Simulation</a:t>
            </a:r>
            <a:endParaRPr lang="en-GB" altLang="en-US"/>
          </a:p>
        </p:txBody>
      </p:sp>
      <p:pic>
        <p:nvPicPr>
          <p:cNvPr id="14" name="2384804F-3998-4D57-9195-F3826E402611-4" descr="wpp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1130" y="3429000"/>
            <a:ext cx="2727325" cy="494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362" y="1895475"/>
            <a:ext cx="3086100" cy="45224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/>
              <a:t>Monte Carlo</a:t>
            </a:r>
          </a:p>
        </p:txBody>
      </p:sp>
      <p:pic>
        <p:nvPicPr>
          <p:cNvPr id="3" name="Picture 2" descr="Screenshot 2025-03-03 133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2219325"/>
            <a:ext cx="4038600" cy="3524250"/>
          </a:xfrm>
          <a:prstGeom prst="rect">
            <a:avLst/>
          </a:prstGeom>
        </p:spPr>
      </p:pic>
      <p:pic>
        <p:nvPicPr>
          <p:cNvPr id="5" name="Picture 4" descr="Screenshot 2025-03-03 1331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282825"/>
            <a:ext cx="3911600" cy="3397250"/>
          </a:xfrm>
          <a:prstGeom prst="rect">
            <a:avLst/>
          </a:prstGeom>
        </p:spPr>
      </p:pic>
      <p:pic>
        <p:nvPicPr>
          <p:cNvPr id="6" name="Picture 5" descr="Screenshot 2025-03-03 133213"/>
          <p:cNvPicPr>
            <a:picLocks noChangeAspect="1"/>
          </p:cNvPicPr>
          <p:nvPr/>
        </p:nvPicPr>
        <p:blipFill>
          <a:blip r:embed="rId4"/>
          <a:srcRect l="1635"/>
          <a:stretch>
            <a:fillRect/>
          </a:stretch>
        </p:blipFill>
        <p:spPr>
          <a:xfrm>
            <a:off x="8277225" y="2174875"/>
            <a:ext cx="3971925" cy="34518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/>
              <a:t>Monte Carlo: Value at Risk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75" y="1901825"/>
            <a:ext cx="2063750" cy="4210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75" y="1946275"/>
            <a:ext cx="530225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altLang="en-US"/>
              <a:t>Intro</a:t>
            </a:r>
          </a:p>
          <a:p>
            <a:r>
              <a:rPr lang="en-GB" altLang="en-US"/>
              <a:t>Computational Economics</a:t>
            </a:r>
          </a:p>
          <a:p>
            <a:r>
              <a:rPr lang="en-US" altLang="en-GB"/>
              <a:t>Applied Example (</a:t>
            </a:r>
            <a:r>
              <a:rPr lang="en-GB" altLang="en-US" sz="2400"/>
              <a:t>DES</a:t>
            </a:r>
            <a:r>
              <a:rPr lang="en-US" altLang="en-GB" sz="2400"/>
              <a:t> with Solow-Swan)</a:t>
            </a:r>
          </a:p>
          <a:p>
            <a:r>
              <a:rPr lang="en-US" altLang="en-GB"/>
              <a:t>Other Techniques:</a:t>
            </a:r>
            <a:endParaRPr lang="en-GB" altLang="en-US"/>
          </a:p>
          <a:p>
            <a:pPr lvl="1"/>
            <a:r>
              <a:rPr lang="en-GB" altLang="en-US" sz="2400"/>
              <a:t>Continous Simulation</a:t>
            </a:r>
          </a:p>
          <a:p>
            <a:pPr lvl="1"/>
            <a:r>
              <a:rPr lang="en-GB" altLang="en-US" sz="2400"/>
              <a:t>Monte Carlo</a:t>
            </a:r>
          </a:p>
          <a:p>
            <a:pPr lvl="1"/>
            <a:r>
              <a:rPr lang="en-US" altLang="en-GB" sz="2400"/>
              <a:t>DSGE</a:t>
            </a:r>
          </a:p>
          <a:p>
            <a:pPr lvl="0"/>
            <a:r>
              <a:rPr lang="en-GB" altLang="en-US" sz="2800"/>
              <a:t>Agentic Simulations</a:t>
            </a:r>
          </a:p>
          <a:p>
            <a:pPr lvl="0"/>
            <a:r>
              <a:rPr lang="en-GB" altLang="en-US" sz="2800"/>
              <a:t>AI?</a:t>
            </a:r>
            <a:endParaRPr lang="en-US" altLang="en-GB" sz="2800"/>
          </a:p>
          <a:p>
            <a:pPr lvl="1"/>
            <a:endParaRPr lang="en-GB" altLang="en-US"/>
          </a:p>
          <a:p>
            <a:endParaRPr lang="en-GB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19100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altLang="en-GB" dirty="0"/>
              <a:t>Dynamic Stochastic General Equilibrium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450" y="1967230"/>
            <a:ext cx="4152265" cy="3618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075" y="1500505"/>
            <a:ext cx="3324225" cy="51130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815" y="89245"/>
            <a:ext cx="9905998" cy="1478570"/>
          </a:xfrm>
        </p:spPr>
        <p:txBody>
          <a:bodyPr/>
          <a:lstStyle/>
          <a:p>
            <a:pPr algn="ctr"/>
            <a:r>
              <a:rPr lang="en-US" altLang="en-GB" dirty="0"/>
              <a:t>Agentic Simulations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815" y="1929765"/>
            <a:ext cx="4731385" cy="4763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40" y="1381125"/>
            <a:ext cx="2959100" cy="425450"/>
          </a:xfrm>
          <a:prstGeom prst="rect">
            <a:avLst/>
          </a:prstGeom>
        </p:spPr>
      </p:pic>
      <p:pic>
        <p:nvPicPr>
          <p:cNvPr id="14" name="Picture 13" descr="Figure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700" y="4038600"/>
            <a:ext cx="4483100" cy="2241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225" y="1691005"/>
            <a:ext cx="1250950" cy="18332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/>
              <a:t>Agentic Simulations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315" y="2583815"/>
            <a:ext cx="4083685" cy="3194685"/>
          </a:xfrm>
          <a:prstGeom prst="rect">
            <a:avLst/>
          </a:prstGeom>
        </p:spPr>
      </p:pic>
      <p:pic>
        <p:nvPicPr>
          <p:cNvPr id="6" name="20250304-2208-40.5260819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6375" y="1691005"/>
            <a:ext cx="4797425" cy="443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/>
              <a:t>Example: Wealth Distribution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97050"/>
            <a:ext cx="7073900" cy="1549400"/>
          </a:xfrm>
          <a:prstGeom prst="rect">
            <a:avLst/>
          </a:prstGeom>
        </p:spPr>
      </p:pic>
      <p:pic>
        <p:nvPicPr>
          <p:cNvPr id="5" name="Picture 4" descr="FMC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485" y="3848735"/>
            <a:ext cx="3585845" cy="2689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67225"/>
            <a:ext cx="3092450" cy="13525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212435"/>
            <a:ext cx="9905998" cy="1478570"/>
          </a:xfrm>
        </p:spPr>
        <p:txBody>
          <a:bodyPr/>
          <a:lstStyle/>
          <a:p>
            <a:pPr algn="ctr"/>
            <a:r>
              <a:rPr lang="en-US" altLang="en-GB" dirty="0"/>
              <a:t>AI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1005"/>
            <a:ext cx="6635115" cy="4351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215" y="2269490"/>
            <a:ext cx="4083685" cy="31946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/>
              <a:t>The Nature of Economics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106545" y="2310130"/>
            <a:ext cx="3945890" cy="16471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4000"/>
              <a:t>Model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3730" y="2310130"/>
            <a:ext cx="2299335" cy="16471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4000"/>
              <a:t>Inputs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65920" y="2310130"/>
            <a:ext cx="2299335" cy="16471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4000"/>
              <a:t>Outputs</a:t>
            </a:r>
          </a:p>
        </p:txBody>
      </p:sp>
      <p:cxnSp>
        <p:nvCxnSpPr>
          <p:cNvPr id="10" name="Straight Arrow Connector 9"/>
          <p:cNvCxnSpPr>
            <a:stCxn id="8" idx="3"/>
            <a:endCxn id="4" idx="1"/>
          </p:cNvCxnSpPr>
          <p:nvPr/>
        </p:nvCxnSpPr>
        <p:spPr>
          <a:xfrm>
            <a:off x="2933065" y="3133725"/>
            <a:ext cx="1173480" cy="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9" idx="1"/>
          </p:cNvCxnSpPr>
          <p:nvPr/>
        </p:nvCxnSpPr>
        <p:spPr>
          <a:xfrm>
            <a:off x="8072755" y="3133725"/>
            <a:ext cx="1193165" cy="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/>
        </p:nvSpPr>
        <p:spPr>
          <a:xfrm>
            <a:off x="881380" y="4916170"/>
            <a:ext cx="180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/>
              <a:t>Labour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33065" y="5146040"/>
            <a:ext cx="1173480" cy="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Text Box 13"/>
          <p:cNvSpPr txBox="1"/>
          <p:nvPr/>
        </p:nvSpPr>
        <p:spPr>
          <a:xfrm>
            <a:off x="5194300" y="4916170"/>
            <a:ext cx="180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/>
              <a:t>Solow-Swan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052435" y="5146040"/>
            <a:ext cx="1173480" cy="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Text Box 15"/>
          <p:cNvSpPr txBox="1"/>
          <p:nvPr/>
        </p:nvSpPr>
        <p:spPr>
          <a:xfrm>
            <a:off x="9415145" y="4916170"/>
            <a:ext cx="2223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/>
              <a:t>Total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-42542"/>
            <a:ext cx="9905998" cy="1478570"/>
          </a:xfrm>
        </p:spPr>
        <p:txBody>
          <a:bodyPr/>
          <a:lstStyle/>
          <a:p>
            <a:pPr algn="ctr"/>
            <a:r>
              <a:rPr lang="en-US" altLang="en-GB" dirty="0"/>
              <a:t>Big Data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690052" y="1019109"/>
            <a:ext cx="89027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 dirty="0"/>
              <a:t>“The </a:t>
            </a:r>
            <a:r>
              <a:rPr lang="en-US" altLang="en-GB" sz="2400" dirty="0" err="1"/>
              <a:t>organisational</a:t>
            </a:r>
            <a:r>
              <a:rPr lang="en-US" altLang="en-GB" sz="2400" dirty="0"/>
              <a:t> structure is currently being reviewed to respond to an increased focus on Data Science, Big Data and the growing importance of digital technologies”</a:t>
            </a:r>
          </a:p>
          <a:p>
            <a:r>
              <a:rPr lang="en-US" altLang="en-GB" dirty="0"/>
              <a:t>- ONS</a:t>
            </a: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758975" y="2658201"/>
            <a:ext cx="8867775" cy="38474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Uses for Computational Economics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Test Hypotheses</a:t>
            </a:r>
          </a:p>
          <a:p>
            <a:r>
              <a:rPr lang="en-GB" altLang="en-US"/>
              <a:t>Find Patterns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/>
              <a:t>Computational Economics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3230" y="3461385"/>
            <a:ext cx="1682750" cy="11874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87295" y="3008630"/>
            <a:ext cx="133985" cy="1339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6" name="Oval 5"/>
          <p:cNvSpPr/>
          <p:nvPr/>
        </p:nvSpPr>
        <p:spPr>
          <a:xfrm>
            <a:off x="2487295" y="2729865"/>
            <a:ext cx="133985" cy="1339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7" name="Oval 6"/>
          <p:cNvSpPr/>
          <p:nvPr/>
        </p:nvSpPr>
        <p:spPr>
          <a:xfrm>
            <a:off x="2487295" y="2451100"/>
            <a:ext cx="133985" cy="1339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801745" y="4084955"/>
            <a:ext cx="1173480" cy="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Text Box 13"/>
          <p:cNvSpPr txBox="1"/>
          <p:nvPr/>
        </p:nvSpPr>
        <p:spPr>
          <a:xfrm>
            <a:off x="5380990" y="3855085"/>
            <a:ext cx="180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/>
              <a:t>Solow-Swan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442200" y="4084955"/>
            <a:ext cx="1173480" cy="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/>
        </p:nvSpPr>
        <p:spPr>
          <a:xfrm>
            <a:off x="9170035" y="2508885"/>
            <a:ext cx="406400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1990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/>
              <a:t>Computational Economics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3230" y="3461385"/>
            <a:ext cx="1682750" cy="11874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87295" y="3008630"/>
            <a:ext cx="133985" cy="1339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6" name="Oval 5"/>
          <p:cNvSpPr/>
          <p:nvPr/>
        </p:nvSpPr>
        <p:spPr>
          <a:xfrm>
            <a:off x="2487295" y="2729865"/>
            <a:ext cx="133985" cy="1339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7" name="Oval 6"/>
          <p:cNvSpPr/>
          <p:nvPr/>
        </p:nvSpPr>
        <p:spPr>
          <a:xfrm>
            <a:off x="2487295" y="2451100"/>
            <a:ext cx="133985" cy="1339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801745" y="4084955"/>
            <a:ext cx="1173480" cy="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442200" y="4084955"/>
            <a:ext cx="1173480" cy="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/>
        </p:nvSpPr>
        <p:spPr>
          <a:xfrm>
            <a:off x="9170035" y="2508885"/>
            <a:ext cx="406400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19900"/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13985" y="3639820"/>
            <a:ext cx="1989455" cy="830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3200"/>
              <a:t>Computer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25440" y="2161540"/>
            <a:ext cx="180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/>
              <a:t>Solow-Swan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235700" y="2690495"/>
            <a:ext cx="0" cy="60706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440" y="1752600"/>
            <a:ext cx="1866900" cy="433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/>
              <a:t>Computational Economics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3230" y="3461385"/>
            <a:ext cx="1682750" cy="11874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87295" y="3008630"/>
            <a:ext cx="133985" cy="1339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6" name="Oval 5"/>
          <p:cNvSpPr/>
          <p:nvPr/>
        </p:nvSpPr>
        <p:spPr>
          <a:xfrm>
            <a:off x="2487295" y="2729865"/>
            <a:ext cx="133985" cy="1339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7" name="Oval 6"/>
          <p:cNvSpPr/>
          <p:nvPr/>
        </p:nvSpPr>
        <p:spPr>
          <a:xfrm>
            <a:off x="2487295" y="2451100"/>
            <a:ext cx="133985" cy="1339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801745" y="4084955"/>
            <a:ext cx="1173480" cy="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442200" y="4084955"/>
            <a:ext cx="1173480" cy="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213985" y="3639820"/>
            <a:ext cx="1989455" cy="830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3200"/>
              <a:t>Computer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25440" y="2161540"/>
            <a:ext cx="180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/>
              <a:t>Solow-Swan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235700" y="2690495"/>
            <a:ext cx="0" cy="60706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25" y="3461385"/>
            <a:ext cx="2793365" cy="1366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/>
              <a:t>Computational Economics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3230" y="3461385"/>
            <a:ext cx="1682750" cy="11874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87295" y="3008630"/>
            <a:ext cx="133985" cy="1339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6" name="Oval 5"/>
          <p:cNvSpPr/>
          <p:nvPr/>
        </p:nvSpPr>
        <p:spPr>
          <a:xfrm>
            <a:off x="2487295" y="2729865"/>
            <a:ext cx="133985" cy="1339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7" name="Oval 6"/>
          <p:cNvSpPr/>
          <p:nvPr/>
        </p:nvSpPr>
        <p:spPr>
          <a:xfrm>
            <a:off x="2487295" y="2451100"/>
            <a:ext cx="133985" cy="1339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801745" y="4084955"/>
            <a:ext cx="1173480" cy="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442200" y="4084955"/>
            <a:ext cx="1173480" cy="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213985" y="3639820"/>
            <a:ext cx="1989455" cy="830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3200"/>
              <a:t>Computer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25440" y="2161540"/>
            <a:ext cx="180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/>
              <a:t>Solow-Swan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235700" y="2690495"/>
            <a:ext cx="0" cy="60706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25" y="2451100"/>
            <a:ext cx="2793365" cy="1366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325" y="4184015"/>
            <a:ext cx="2769870" cy="146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2384804F-3998-4D57-9195-F3826E402611-1">
      <extobjdata type="2384804F-3998-4D57-9195-F3826E402611" data="ewoJIkltZ1NldHRpbmdKc29uIiA6ICJ7XCJoZWlnaHRcIjoxOS42NDI4NTcxNDI4NTcxNDIsXCJ3aWR0aFwiOjEyNy42Nzg1NzE0Mjg1NzE0Mn0iLAoJIkxhdGV4IiA6ICJZID0gS157XFxhbHBoYX0oQUwpXnsxLVxcYWxwaGF9IiwKCSJMYXRleEltZ0Jhc2U2NCIgOiAiUEhOMlp5QjRiV3h1Y3owaWFIUjBjRG92TDNkM2R5NTNNeTV2Y21jdk1qQXdNQzl6ZG1jaUlIZHBaSFJvUFNJeE5pNHpNemhsZUNJZ2FHVnBaMmgwUFNJeUxqVTJOV1Y0SWlCeWIyeGxQU0pwYldjaUlHWnZZM1Z6WVdKc1pUMGlabUZzYzJVaUlIWnBaWGRDYjNnOUlqQWdMVGc0TXk0NUlEY3lNakV1TXlBeE1UTXpMamtpSUhodGJHNXpPbmhzYVc1clBTSm9kSFJ3T2k4dmQzZDNMbmN6TG05eVp5OHhPVGs1TDNoc2FXNXJJaUJoY21saExXaHBaR1JsYmowaWRISjFaU0lnYzNSNWJHVTlJblpsY25ScFkyRnNMV0ZzYVdkdU9pQXRNQzQxTmpabGVEc2diV0Y0TFhkcFpIUm9PaUE1T0NVN0lqNDhaR1ZtY3o0OGNHRjBhQ0JwWkQwaVRVcFlMVFUyTFZSRldDMUpMVEZFTkRSRElpQmtQU0pOTmpZZ05qTTNVVFUwSURZek55QTBPU0EyTXpkVU16a2dOak00VkRNeUlEWTBNVlF6TUNBMk5EZFVNek1nTmpZMFZEUXlJRFk0TWxFME5DQTJPRE1nTlRZZ05qZ3pVVEV3TkNBMk9EQWdNVFkxSURZNE1GRXlPRGdnTmpnd0lETXdOaUEyT0ROSU16RTJVVE15TWlBMk56Y2dNekl5SURZM05GUXpNakFnTmpVMlVUTXhOaUEyTkRNZ016RXdJRFl6TjBneU9UaFJNalF5SURZek55QXlORElnTmpJMFVUSTBNaUEyTVRrZ01qa3lJRFEzTjFRek5ETWdNek16VERNME5pQXpNelpSTXpVd0lETTBNQ0F6TlRnZ016UTVWRE0zT1NBek56TlVOREV4SURReE1GUTBOVFFnTkRZeFVUVTBOaUExTmpnZ05UWXhJRFU0TjFRMU56Y2dOakU0VVRVM055QTJNelFnTlRRMUlEWXpOMUUxTWpnZ05qTTNJRFV5T0NBMk5EZFJOVEk0SURZME9TQTFNekFnTmpZeFVUVXpNeUEyTnpZZ05UTTFJRFkzT1ZRMU5Ea2dOamd6VVRVMU1TQTJPRE1nTlRjNElEWTRNbFEyTlRjZ05qZ3dVVFk0TkNBMk9EQWdOekV6SURZNE1WUTNORFlnTmpneVVUYzJNeUEyT0RJZ056WXpJRFkzTTFFM05qTWdOalk1SURjMk1DQTJOVGRVTnpVMUlEWTBNMUUzTlRNZ05qTTNJRGN6TkNBMk16ZFJOall5SURZek1pQTJNVGNnTlRnM1VUWXdPQ0ExTnpnZ05EYzNJRFF5TkV3ek5EZ2dNamN6VERNeU1pQXhOamxSTWprMUlEWXlJREk1TlNBMU4xRXlPVFVnTkRZZ016WXpJRFEyVVRNM09TQTBOaUF6T0RRZ05EVlVNemt3SURNMVVUTTVNQ0F6TXlBek9EZ2dNak5STXpnMElEWWdNemd5SURSVU16WTJJREZSTXpZeElERWdNekkwSURGVU1qTXlJREpSTVRjd0lESWdNVE00SURKVU1UQXlJREZST0RRZ01TQTROQ0E1VVRnMElERTBJRGczSURJMFVUZzRJREkzSURnNUlETXdWRGt3SURNMVZEa3hJRE01VkRreklEUXlWRGsySURRMFZERXdNU0EwTlZReE1EY2dORFZVTVRFMklEUTJWREV5T1NBME5sRXhOamdnTkRjZ01UZ3dJRFV3VkRFNU9DQTJNMUV5TURFZ05qZ2dNakkzSURFM01Vd3lOVElnTWpjMFRERXlPU0EyTWpOUk1USTRJRFl5TkNBeE1qY2dOakkxVkRFeU5TQTJNamRVTVRJeUlEWXlPVlF4TVRnZ05qTXhWREV4TXlBMk16TlVNVEExSURZek5GUTVOaUEyTXpWVU9ETWdOak0yVkRZMklEWXpOMW9pTHo0OGNHRjBhQ0JwWkQwaVRVcFlMVFUyTFZSRldDMU9MVE5FSWlCa1BTSk5OVFlnTXpRM1VUVTJJRE0yTUNBM01DQXpOamRJTnpBM1VUY3lNaUF6TlRrZ056SXlJRE0wTjFFM01qSWdNek0ySURjd09DQXpNamhNTXprd0lETXlOMGczTWxFMU5pQXpNeklnTlRZZ016UTNXazAxTmlBeE5UTlJOVFlnTVRZNElEY3lJREUzTTBnM01EaFJOekl5SURFMk15QTNNaklnTVRVelVUY3lNaUF4TkRBZ056QTNJREV6TTBnM01GRTFOaUF4TkRBZ05UWWdNVFV6V2lJdlBqeHdZWFJvSUdsa1BTSk5TbGd0TlRZdFZFVllMVWt0TVVRME0wVWlJR1E5SWsweU9EVWdOakk0VVRJNE5TQTJNelVnTWpJNElEWXpOMUV5TURVZ05qTTNJREU1T0NBMk16aFVNVGt4SURZME4xRXhPVEVnTmpRNUlERTVNeUEyTmpGUk1UazVJRFk0TVNBeU1ETWdOamd5VVRJd05TQTJPRE1nTWpFMElEWTRNMGd5TVRsUk1qWXdJRFk0TVNBek5UVWdOamd4VVRNNE9TQTJPREVnTkRFNElEWTRNVlEwTmpNZ05qZ3lWRFE0TXlBMk9ESlJOVEF3SURZNE1pQTFNREFnTmpjMFVUVXdNQ0EyTmprZ05EazNJRFkyTUZFME9UWWdOalU0SURRNU5pQTJOVFJVTkRrMUlEWTBPRlEwT1RNZ05qUTBWRFE1TUNBMk5ERlVORGcySURZek9WUTBOemtnTmpNNFZEUTNNQ0EyTXpkVU5EVTJJRFl6TjFFME1UWWdOak0ySURRd05TQTJNelJVTXpnM0lEWXlNMHd6TURZZ016QTFVVE13TnlBek1EVWdORGt3SURRME9WUTJOemdnTlRrM1VUWTVNaUEyTVRFZ05qa3lJRFl5TUZFMk9USWdOak0xSURZMk55QTJNemRSTmpVeElEWXpOeUEyTlRFZ05qUTRVVFkxTVNBMk5UQWdOalUwSURZMk1sUTJOVGtnTmpjM1VUWTJNaUEyT0RJZ05qYzJJRFk0TWxFMk9EQWdOamd5SURjeE1TQTJPREZVTnpreElEWTRNRkU0TVRRZ05qZ3dJRGd6T1NBMk9ERlVPRFk1SURZNE1sRTRPRGtnTmpneUlEZzRPU0EyTnpKUk9EZzVJRFkxTUNBNE9ERWdOalF5VVRnM09DQTJNemNnT0RZeUlEWXpOMUUzT0RjZ05qTXlJRGN5TmlBMU9EWlJOekV3SURVM05pQTJOVFlnTlRNMFZEVTFOaUEwTlRWTU5UQTVJRFF4T0V3MU1UZ2dNemsyVVRVeU55QXpOelFnTlRRMklETXlPVlExT0RFZ01qUTBVVFkxTmlBMk55QTJOakVnTmpGUk5qWXpJRFU1SURZMk5pQTFOMUUyT0RBZ05EY2dOekUzSURRMlNEY3pPRkUzTkRRZ016Z2dOelEwSURNM1ZEYzBNU0F4T1ZFM016Y2dOaUEzTXpFZ01FZzNNakJSTmpnd0lETWdOakkxSUROUk5UQXpJRE1nTkRnNElEQklORGM0VVRRM01pQTJJRFEzTWlBNVZEUTNOQ0F5TjFFME56Z2dOREFnTkRnd0lEUXpWRFE1TVNBME5rZzBPVFJSTlRRMElEUTJJRFUwTkNBM01WRTFORFFnTnpVZ05URTNJREUwTVZRME9EVWdNakUyVERReU55QXpOVFJNTXpVNUlETXdNVXd5T1RFZ01qUTRUREkyT0NBeE5UVlJNalExSURZeklESTBOU0ExT0ZFeU5EVWdOVEVnTWpVeklEUTVWRE13TXlBME5rZ3pNelJSTXpRd0lETTNJRE0wTUNBek5WRXpOREFnTVRrZ016TXpJRFZSTXpJNElEQWdNekUzSURCUk16RTBJREFnTWpnd0lERlVNVGd3SURKUk1URTRJRElnT0RVZ01sUTBPU0F4VVRNeElERWdNekVnTVRGUk16RWdNVE1nTXpRZ01qVlJNemdnTkRFZ05ESWdORE5VTmpVZ05EWlJPVElnTkRZZ01USTFJRFE1VVRFek9TQTFNaUF4TkRRZ05qRlJNVFEzSURZMUlESXhOaUF6TXpsVU1qZzFJRFl5T0ZvaUx6NDhjR0YwYUNCcFpEMGlUVXBZTFRVMkxWUkZXQzFKTFRGRU5rWkRJaUJrUFNKTk16UWdNVFUyVVRNMElESTNNQ0F4TWpBZ016VTJWRE13T1NBME5ESlJNemM1SURRME1pQTBNakVnTkRBeVZEUTNPQ0F6TURSUk5EZzBJREkzTlNBME9EVWdNak0zVmpJd09GRTFNelFnTWpneUlEVTJNQ0F6TnpSUk5UWTBJRE00T0NBMU5qWWdNemt3VkRVNE1pQXpPVE5STmpBeklETTVNeUEyTURNZ016ZzFVVFl3TXlBek56WWdOVGswSURNME5sUTFOVGdnTWpZeFZEUTVOeUF4TmpGTU5EZzJJREUwTjB3ME9EY2dNVEl6VVRRNE9TQTJOeUEwT1RVZ05EZFVOVEUwSURJMlVUVXlPQ0F5T0NBMU5EQWdNemRVTlRVM0lEWXdVVFUxT1NBMk55QTFOaklnTmpoVU5UYzNJRGN3VVRVNU55QTNNQ0ExT1RjZ05qSlJOVGszSURVMklEVTVNU0EwTTFFMU56a2dNVGtnTlRVMklEVlVOVEV5SUMweE1FZzFNRFZSTkRNNElDMHhNQ0EwTVRRZ05qSk1OREV4SURZNVREUXdNQ0EyTVZFek9UQWdOVE1nTXpjd0lEUXhWRE15TlNBeE9GUXlOamNnTFRKVU1qQXpJQzB4TVZFeE1qUWdMVEV4SURjNUlETTVWRE0wSURFMU5scE5NakE0SURJMlVUSTFOeUF5TmlBek1EWWdORGRVTXpjNUlEa3dURFF3TXlBeE1USlJOREF4SURJMU5TQXpPVFlnTWprd1VUTTRNaUEwTURVZ016QTBJRFF3TlZFeU16VWdOREExSURFNE15QXpNekpSTVRVMklESTVNaUF4TXprZ01qSTBWREV5TVNBeE1qQlJNVEl4SURjeElERTBOaUEwT1ZReU1EZ2dNalphSWk4K1BIQmhkR2dnYVdROUlrMUtXQzAxTmkxVVJWZ3RUaTB5T0NJZ1pEMGlUVGswSURJMU1GRTVOQ0F6TVRrZ01UQTBJRE00TVZReE1qY2dORGc0VkRFMk5DQTFOelpVTWpBeUlEWTBNMVF5TkRRZ05qazFWREkzTnlBM01qbFVNekF5SURjMU1FZ3pNVFZJTXpFNVVUTXpNeUEzTlRBZ016TXpJRGMwTVZFek16TWdOek00SURNeE5pQTNNakJVTWpjMUlEWTJOMVF5TWpZZ05UZ3hWREU0TkNBME5ETlVNVFkzSURJMU1GUXhPRFFnTlRoVU1qSTFJQzA0TVZReU56UWdMVEUyTjFRek1UWWdMVEl5TUZRek16TWdMVEkwTVZFek16TWdMVEkxTUNBek1UZ2dMVEkxTUVnek1UVklNekF5VERJM05DQXRNakkyVVRFNE1DQXRNVFF4SURFek55QXRNVFJVT1RRZ01qVXdXaUl2UGp4d1lYUm9JR2xrUFNKTlNsZ3ROVFl0VkVWWUxVa3RNVVEwTXpRaUlHUTlJazB5TURnZ056UlJNakE0SURVd0lESTFOQ0EwTmxFeU56SWdORFlnTWpjeUlETTFVVEkzTWlBek5DQXlOekFnTWpKUk1qWTNJRGdnTWpZMElEUlVNalV4SURCUk1qUTVJREFnTWpNNUlEQlVNakExSURGVU1UUXhJREpSTnpBZ01pQTFNQ0F3U0RReVVUTTFJRGNnTXpVZ01URlJNemNnTXpnZ05EZ2dORFpJTmpKUk1UTXlJRFE1SURFMk5DQTVObEV4TnpBZ01UQXlJRE0wTlNBME1ERlVOVEl6SURjd05GRTFNekFnTnpFMklEVTBOeUEzTVRaSU5UVTFTRFUzTWxFMU56Z2dOekEzSURVM09DQTNNRFpNTmpBMklETTRNMUUyTXpRZ05qQWdOak0ySURVM1VUWTBNU0EwTmlBM01ERWdORFpSTnpJMklEUTJJRGN5TmlBek5sRTNNallnTXpRZ056SXpJREl5VVRjeU1DQTNJRGN4T0NBMFZEY3dOQ0F3VVRjd01TQXdJRFk1TUNBd1ZEWTFNU0F4VkRVM09DQXlVVFE0TkNBeUlEUTFOU0F3U0RRME0xRTBNemNnTmlBME16Y2dPVlEwTXprZ01qZFJORFF6SURRd0lEUTBOU0EwTTB3ME5Ea2dORFpJTkRZNVVUVXlNeUEwT1NBMU16TWdOak5NTlRJeElESXhNMGd5T0ROTU1qUTVJREUxTlZFeU1EZ2dPRFlnTWpBNElEYzBXazAxTVRZZ01qWXdVVFV4TmlBeU56RWdOVEEwSURReE5sUTBPVEFnTlRZeVREUTJNeUExTVRsUk5EUTNJRFE1TWlBME1EQWdOREV5VERNeE1DQXlOakJNTkRFeklESTFPVkUxTVRZZ01qVTVJRFV4TmlBeU5qQmFJaTgrUEhCaGRHZ2dhV1E5SWsxS1dDMDFOaTFVUlZndFNTMHhSRFF6UmlJZ1pEMGlUVEl5T0NBMk16ZFJNVGswSURZek55QXhPVElnTmpReFVURTVNU0EyTkRNZ01Ua3hJRFkwT1ZFeE9URWdOamN6SURJd01pQTJPREpSTWpBMElEWTRNeUF5TVRjZ05qZ3pVVEkzTVNBMk9EQWdNelEwSURZNE1GRTBPRFVnTmpnd0lEVXdOaUEyT0ROSU5URTRVVFV5TkNBMk56Y2dOVEkwSURZM05GUTFNaklnTmpVMlVUVXhOeUEyTkRFZ05URXpJRFl6TjBnME56VlJOREEySURZek5pQXpPVFFnTmpJNFVUTTROeUEyTWpRZ016Z3dJRFl3TUZRek1UTWdNek0yVVRJNU55QXlOekVnTWpjNUlERTVPRlF5TlRJZ09EaE1NalF6SURVeVVUSTBNeUEwT0NBeU5USWdORGhVTXpFeElEUTJTRE15T0ZFek5qQWdORFlnTXpjNUlEUTNWRFF5T0NBMU5GUTBOemdnTnpKVU5USXlJREV3TmxRMU5qUWdNVFl4VVRVNE1DQXhPVEVnTlRrMElESXlPRlEyTVRFZ01qY3dVVFl4TmlBeU56TWdOakk0SURJM00wZzJOREZSTmpRM0lESTJOQ0EyTkRjZ01qWXlWRFl5TnlBeU1ETlVOVGd6SURnelZEVTFOeUE1VVRVMU5TQTBJRFUxTXlBelZEVXpOeUF3VkRRNU5DQXRNVkUwT0RNZ0xURWdOREU0SUMweFZESTVOQ0F3U0RFeE5sRXpNaUF3SURNeUlERXdVVE15SURFM0lETTBJREkwVVRNNUlEUXpJRFEwSURRMVVUUTRJRFEySURVNUlEUTJTRFkxVVRreUlEUTJJREV5TlNBME9WRXhNemtnTlRJZ01UUTBJRFl4VVRFME55QTJOU0F5TVRZZ016TTVWREk0TlNBMk1qaFJNamcxSURZek5TQXlNamdnTmpNM1dpSXZQanh3WVhSb0lHbGtQU0pOU2xndE5UWXRWRVZZTFU0dE1qa2lJR1E5SWswMk1DQTNORGxNTmpRZ056VXdVVFk1SURjMU1DQTNOQ0EzTlRCSU9EWk1NVEUwSURjeU5sRXlNRGdnTmpReElESTFNU0ExTVRSVU1qazBJREkxTUZFeU9UUWdNVGd5SURJNE5DQXhNVGxVTWpZeElERXlWREl5TkNBdE56WlVNVGcySUMweE5ETlVNVFExSUMweE9UUlVNVEV6SUMweU1qZFVPVEFnTFRJME5sRTROeUF0TWpRNUlEZzJJQzB5TlRCSU56UlJOallnTFRJMU1DQTJNeUF0TWpVd1ZEVTRJQzB5TkRkVU5UVWdMVEl6T0ZFMU5pQXRNak0zSURZMklDMHlNalZSTWpJeElDMDJOQ0F5TWpFZ01qVXdWRFkySURjeU5WRTFOaUEzTXpjZ05UVWdOek00VVRVMUlEYzBOaUEyTUNBM05EbGFJaTgrUEhCaGRHZ2dhV1E5SWsxS1dDMDFOaTFVUlZndFRpMHpNU0lnWkQwaVRUSXhNeUExTnpoTU1qQXdJRFUzTTFFeE9EWWdOVFk0SURFMk1DQTFOak5VTVRBeUlEVTFOa2c0TTFZMk1ESklNVEF5VVRFME9TQTJNRFFnTVRnNUlEWXhOMVF5TkRVZ05qUXhWREkzTXlBMk5qTlJNamMxSURZMk5pQXlPRFVnTmpZMlVUSTVOQ0EyTmpZZ016QXlJRFkyTUZZek5qRk1NekF6SURZeFVUTXhNQ0ExTkNBek1UVWdOVEpVTXpNNUlEUTRWRFF3TVNBME5rZzBNamRXTUVnME1UWlJNemsxSURNZ01qVTNJRE5STVRJeElETWdNVEF3SURCSU9EaFdORFpJTVRFMFVURXpOaUEwTmlBeE5USWdORFpVTVRjM0lEUTNWREU1TXlBMU1GUXlNREVnTlRKVU1qQTNJRFUzVkRJeE15QTJNVlkxTnpoYUlpOCtQSEJoZEdnZ2FXUTlJazFLV0MwMU5pMVVSVmd0VGkweU1qRXlJaUJrUFNKTk9EUWdNak0zVkRnMElESTFNRlE1T0NBeU56QklOamM1VVRZNU5DQXlOaklnTmprMElESTFNRlEyTnprZ01qTXdTRGs0VVRnMElESXpOeUE0TkNBeU5UQmFJaTgrUEM5a1pXWnpQanhuSUhOMGNtOXJaVDBpWTNWeWNtVnVkRU52Ykc5eUlpQm1hV3hzUFNKamRYSnlaVzUwUTI5c2IzSWlJSE4wY205clpTMTNhV1IwYUQwaU1DSWdkSEpoYm5ObWIzSnRQU0p6WTJGc1pTZ3hMQzB4S1NJK1BHY2daR0YwWVMxdGJXd3RibTlrWlQwaWJXRjBhQ0krUEdjZ1pHRjBZUzF0Yld3dGJtOWtaVDBpYldraVBqeDFjMlVnWkdGMFlTMWpQU0l4UkRRMFF5SWdlR3hwYm1zNmFISmxaajBpSTAxS1dDMDFOaTFVUlZndFNTMHhSRFEwUXlJdlBqd3ZaejQ4WnlCa1lYUmhMVzF0YkMxdWIyUmxQU0p0YnlJZ2RISmhibk5tYjNKdFBTSjBjbUZ1YzJ4aGRHVW9NVEEwTUM0NExEQXBJajQ4ZFhObElHUmhkR0V0WXowaU0wUWlJSGhzYVc1ck9taHlaV1k5SWlOTlNsZ3ROVFl0VkVWWUxVNHRNMFFpTHo0OEwyYytQR2NnWkdGMFlTMXRiV3d0Ym05a1pUMGliWE4xY0NJZ2RISmhibk5tYjNKdFBTSjBjbUZ1YzJ4aGRHVW9NakE1Tmk0MkxEQXBJajQ4WnlCa1lYUmhMVzF0YkMxdWIyUmxQU0p0YVNJK1BIVnpaU0JrWVhSaExXTTlJakZFTkRORklpQjRiR2x1YXpwb2NtVm1QU0lqVFVwWUxUVTJMVlJGV0MxSkxURkVORE5GSWk4K1BDOW5QanhuSUdSaGRHRXRiVzFzTFc1dlpHVTlJbFJsV0VGMGIyMGlJSFJ5WVc1elptOXliVDBpZEhKaGJuTnNZWFJsS0RrM05DdzBNVE1wSUhOallXeGxLREF1TnpBM0tTSWdaR0YwWVMxdGFuZ3RkR1Y0WTJ4aGMzTTlJazlTUkNJK1BHY2daR0YwWVMxdGJXd3RibTlrWlQwaWJXa2lQangxYzJVZ1pHRjBZUzFqUFNJeFJEWkdReUlnZUd4cGJtczZhSEpsWmowaUkwMUtXQzAxTmkxVVJWZ3RTUzB4UkRaR1F5SXZQand2Wno0OEwyYytQQzluUGp4bklHUmhkR0V0Ylcxc0xXNXZaR1U5SW0xdklpQjBjbUZ1YzJadmNtMDlJblJ5WVc1emJHRjBaU2d6TlRjekxqRXNNQ2tpUGp4MWMyVWdaR0YwWVMxalBTSXlPQ0lnZUd4cGJtczZhSEpsWmowaUkwMUtXQzAxTmkxVVJWZ3RUaTB5T0NJdlBqd3ZaejQ4WnlCa1lYUmhMVzF0YkMxdWIyUmxQU0p0YVNJZ2RISmhibk5tYjNKdFBTSjBjbUZ1YzJ4aGRHVW9NemsyTWk0eExEQXBJajQ4ZFhObElHUmhkR0V0WXowaU1VUTBNelFpSUhoc2FXNXJPbWh5WldZOUlpTk5TbGd0TlRZdFZFVllMVWt0TVVRME16UWlMejQ4TDJjK1BHY2daR0YwWVMxdGJXd3RibTlrWlQwaWJXa2lJSFJ5WVc1elptOXliVDBpZEhKaGJuTnNZWFJsS0RRM01USXVNU3d3S1NJK1BIVnpaU0JrWVhSaExXTTlJakZFTkROR0lpQjRiR2x1YXpwb2NtVm1QU0lqVFVwWUxUVTJMVlJGV0MxSkxURkVORE5HSWk4K1BDOW5QanhuSUdSaGRHRXRiVzFzTFc1dlpHVTlJbTF6ZFhBaUlIUnlZVzV6Wm05eWJUMGlkSEpoYm5Oc1lYUmxLRFV6T1RNdU1Td3dLU0krUEdjZ1pHRjBZUzF0Yld3dGJtOWtaVDBpYlc4aVBqeDFjMlVnWkdGMFlTMWpQU0l5T1NJZ2VHeHBibXM2YUhKbFpqMGlJMDFLV0MwMU5pMVVSVmd0VGkweU9TSXZQand2Wno0OFp5QmtZWFJoTFcxdGJDMXViMlJsUFNKVVpWaEJkRzl0SWlCMGNtRnVjMlp2Y20wOUluUnlZVzV6YkdGMFpTZzBNaklzTkRFektTQnpZMkZzWlNnd0xqY3dOeWtpSUdSaGRHRXRiV3A0TFhSbGVHTnNZWE56UFNKUFVrUWlQanhuSUdSaGRHRXRiVzFzTFc1dlpHVTlJbTF1SWo0OGRYTmxJR1JoZEdFdFl6MGlNekVpSUhoc2FXNXJPbWh5WldZOUlpTk5TbGd0TlRZdFZFVllMVTR0TXpFaUx6NDhMMmMrUEdjZ1pHRjBZUzF0Yld3dGJtOWtaVDBpYlc4aUlIUnlZVzV6Wm05eWJUMGlkSEpoYm5Oc1lYUmxLRFV3TUN3d0tTSStQSFZ6WlNCa1lYUmhMV005SWpJeU1USWlJSGhzYVc1ck9taHlaV1k5SWlOTlNsZ3ROVFl0VkVWWUxVNHRNakl4TWlJdlBqd3ZaejQ4WnlCa1lYUmhMVzF0YkMxdWIyUmxQU0p0YVNJZ2RISmhibk5tYjNKdFBTSjBjbUZ1YzJ4aGRHVW9NVEkzT0N3d0tTSStQSFZ6WlNCa1lYUmhMV005SWpGRU5rWkRJaUI0YkdsdWF6cG9jbVZtUFNJalRVcFlMVFUyTFZSRldDMUpMVEZFTmtaRElpOCtQQzluUGp3dlp6NDhMMmMrUEM5blBqd3ZaejQ4TDNOMlp6ND0iLAoJIlJlYWxWaWV3U2l6ZUpzb24iIDogIntcImhlaWdodFwiOjQwMSxcIndpZHRoXCI6MjU1NH0iCn0K"/>
    </extobj>
    <extobj name="2384804F-3998-4D57-9195-F3826E402611-2">
      <extobjdata type="2384804F-3998-4D57-9195-F3826E402611" data="ewoJIkltZ1NldHRpbmdKc29uIiA6ICJ7XCJoZWlnaHRcIjoxNy44NTcxNDI4NTcxNDI4NTQsXCJ3aWR0aFwiOjc3LjY3ODU3MTQyODU3MTQyfSIsCgkiTGF0ZXgiIDogIkEgPSBBX3swfWVee3RnfSIsCgkiTGF0ZXhJbWdCYXNlNjQiIDogIlBITjJaeUI0Yld4dWN6MGlhSFIwY0RvdkwzZDNkeTUzTXk1dmNtY3ZNakF3TUM5emRtY2lJSGRwWkhSb1BTSTVMams0TVdWNElpQm9aV2xuYUhROUlqSXVNekZsZUNJZ2NtOXNaVDBpYVcxbklpQm1iMk4xYzJGaWJHVTlJbVpoYkhObElpQjJhV1YzUW05NFBTSXdJQzA0TlRVdU5pQTBOREV4TGpjZ01UQXlNUzR5SWlCNGJXeHVjenA0YkdsdWF6MGlhSFIwY0RvdkwzZDNkeTUzTXk1dmNtY3ZNVGs1T1M5NGJHbHVheUlnWVhKcFlTMW9hV1JrWlc0OUluUnlkV1VpSUhOMGVXeGxQU0oyWlhKMGFXTmhiQzFoYkdsbmJqb2dMVEF1TXpjMVpYZzdJRzFoZUMxM2FXUjBhRG9nT1RnbE95SStQR1JsWm5NK1BIQmhkR2dnYVdROUlrMUtXQzB6TVMxVVJWZ3RTUzB4UkRRek5DSWdaRDBpVFRJd09DQTNORkV5TURnZ05UQWdNalUwSURRMlVUSTNNaUEwTmlBeU56SWdNelZSTWpjeUlETTBJREkzTUNBeU1sRXlOamNnT0NBeU5qUWdORlF5TlRFZ01GRXlORGtnTUNBeU16a2dNRlF5TURVZ01WUXhOREVnTWxFM01DQXlJRFV3SURCSU5ESlJNelVnTnlBek5TQXhNVkV6TnlBek9DQTBPQ0EwTmtnMk1sRXhNeklnTkRrZ01UWTBJRGsyVVRFM01DQXhNRElnTXpRMUlEUXdNVlExTWpNZ056QTBVVFV6TUNBM01UWWdOVFEzSURjeE5rZzFOVFZJTlRjeVVUVTNPQ0EzTURjZ05UYzRJRGN3Tmt3Mk1EWWdNemd6VVRZek5DQTJNQ0EyTXpZZ05UZFJOalF4SURRMklEY3dNU0EwTmxFM01qWWdORFlnTnpJMklETTJVVGN5TmlBek5DQTNNak1nTWpKUk56SXdJRGNnTnpFNElEUlVOekEwSURCUk56QXhJREFnTmprd0lEQlVOalV4SURGVU5UYzRJREpSTkRnMElESWdORFUxSURCSU5EUXpVVFF6TnlBMklEUXpOeUE1VkRRek9TQXlOMUUwTkRNZ05EQWdORFExSURRelREUTBPU0EwTmtnME5qbFJOVEl6SURRNUlEVXpNeUEyTTB3MU1qRWdNakV6U0RJNE0wd3lORGtnTVRVMVVUSXdPQ0E0TmlBeU1EZ2dOelJhVFRVeE5pQXlOakJSTlRFMklESTNNU0ExTURRZ05ERTJWRFE1TUNBMU5qSk1ORFl6SURVeE9WRTBORGNnTkRreUlEUXdNQ0EwTVRKTU16RXdJREkyTUV3ME1UTWdNalU1VVRVeE5pQXlOVGtnTlRFMklESTJNRm9pTHo0OGNHRjBhQ0JwWkQwaVRVcFlMVE14TFZSRldDMU9MVE5FSWlCa1BTSk5OVFlnTXpRM1VUVTJJRE0yTUNBM01DQXpOamRJTnpBM1VUY3lNaUF6TlRrZ056SXlJRE0wTjFFM01qSWdNek0ySURjd09DQXpNamhNTXprd0lETXlOMGczTWxFMU5pQXpNeklnTlRZZ016UTNXazAxTmlBeE5UTlJOVFlnTVRZNElEY3lJREUzTTBnM01EaFJOekl5SURFMk15QTNNaklnTVRVelVUY3lNaUF4TkRBZ056QTNJREV6TTBnM01GRTFOaUF4TkRBZ05UWWdNVFV6V2lJdlBqeHdZWFJvSUdsa1BTSk5TbGd0TXpFdFZFVllMVTR0TXpBaUlHUTlJazA1TmlBMU9EVlJNVFV5SURZMk5pQXlORGtnTmpZMlVUSTVOeUEyTmpZZ016UTFJRFkwTUZRME1qTWdOVFE0VVRRMk1DQTBOalVnTkRZd0lETXlNRkUwTmpBZ01UWTFJRFF4TnlBNE0xRXpPVGNnTkRFZ016WXlJREUyVkRNd01TQXRNVFZVTWpVd0lDMHlNbEV5TWpRZ0xUSXlJREU1T0NBdE1UWlVNVE0zSURFMlZEZ3lJRGd6VVRNNUlERTJOU0F6T1NBek1qQlJNemtnTkRrMElEazJJRFU0TlZwTk16SXhJRFU1TjFFeU9URWdOakk1SURJMU1DQTJNamxSTWpBNElEWXlPU0F4TnpnZ05UazNVVEUxTXlBMU56RWdNVFExSURVeU5WUXhNemNnTXpNelVURXpOeUF4TnpVZ01UUTFJREV5TlZReE9ERWdORFpSTWpBNUlERTJJREkxTUNBeE5sRXlPVEFnTVRZZ016RTRJRFEyVVRNME55QTNOaUF6TlRRZ01UTXdWRE0yTWlBek16TlJNell5SURRM09DQXpOVFFnTlRJMFZETXlNU0ExT1RkYUlpOCtQSEJoZEdnZ2FXUTlJazFLV0Mwek1TMVVSVmd0U1MweFJEUTFNaUlnWkQwaVRUTTVJREUyT0ZFek9TQXlNalVnTlRnZ01qY3lWREV3TnlBek5UQlVNVGMwSURRd01sUXlORFFnTkRNelZETXdOeUEwTkRKSU16RXdVVE0xTlNBME5ESWdNemc0SURReU1GUTBNakVnTXpVMVVUUXlNU0F5TmpVZ016RXdJREl6TjFFeU5qRWdNakkwSURFM05pQXlNak5STVRNNUlESXlNeUF4TXpnZ01qSXhVVEV6T0NBeU1Ua2dNVE15SURFNE5sUXhNalVnTVRJNFVURXlOU0E0TVNBeE5EWWdOVFJVTWpBNUlESTJWRE13TWlBME5WUXpPVFFnTVRFeFVUUXdNeUF4TWpFZ05EQTJJREV5TVZFME1UQWdNVEl4SURReE9TQXhNVEpVTkRJNUlEazRWRFF5TUNBNE1sUXpPVEFnTlRWVU16UTBJREkwVkRJNE1TQXRNVlF5TURVZ0xURXhVVEV5TmlBdE1URWdPRE1nTkRKVU16a2dNVFk0V2swek56TWdNelV6VVRNMk55QTBNRFVnTXpBMUlEUXdOVkV5TnpJZ05EQTFJREkwTkNBek9URlVNVGs1SURNMU4xUXhOekFnTXpFMlZERTFOQ0F5T0RCVU1UUTVJREkyTVZFeE5Ea2dNall3SURFMk9TQXlOakJSTWpneUlESTJNQ0F6TWpjZ01qZzBWRE0zTXlBek5UTmFJaTgrUEhCaGRHZ2dhV1E5SWsxS1dDMHpNUzFVUlZndFNTMHhSRFEyTVNJZ1pEMGlUVEkySURNNE5WRXhPU0F6T1RJZ01Ua2dNemsxVVRFNUlETTVPU0F5TWlBME1URlVNamNnTkRJMVVUSTVJRFF6TUNBek5pQTBNekJVT0RjZ05ETXhTREUwTUV3eE5Ua2dOVEV4VVRFMk1pQTFNaklnTVRZMklEVTBNRlF4TnpNZ05UWTJWREUzT1NBMU9EWlVNVGczSURZd00xUXhPVGNnTmpFMVZESXhNU0EyTWpSVU1qSTVJRFl5TmxFeU5EY2dOakkxSURJMU5DQTJNVFZVTWpZeElEVTVObEV5TmpFZ05UZzVJREkxTWlBMU5EbFVNak15SURRM01Fd3lNaklnTkRNelVUSXlNaUEwTXpFZ01qY3lJRFF6TVVnek1qTlJNek13SURReU5DQXpNekFnTkRJd1VUTXpNQ0F6T1RnZ016RTNJRE00TlVneU1UQk1NVGMwSURJME1GRXhNelVnT0RBZ01UTTFJRFk0VVRFek5TQXlOaUF4TmpJZ01qWlJNVGszSURJMklESXpNQ0EyTUZReU9ETWdNVFEwVVRJNE5TQXhOVEFnTWpnNElERTFNVlF6TURNZ01UVXpTRE13TjFFek1qSWdNVFV6SURNeU1pQXhORFZSTXpJeUlERTBNaUF6TVRrZ01UTXpVVE14TkNBeE1UY2dNekF4SURrMVZESTJOeUEwT0ZReU1UWWdObFF4TlRVZ0xURXhVVEV5TlNBdE1URWdPVGdnTkZRMU9TQTFObEUxTnlBMk5DQTFOeUE0TTFZeE1ERk1PVElnTWpReFVURXlOeUF6T0RJZ01USTRJRE00TTFFeE1qZ2dNemcxSURjM0lETTROVWd5TmxvaUx6NDhjR0YwYUNCcFpEMGlUVXBZTFRNeExWUkZXQzFKTFRGRU5EVTBJaUJrUFNKTk16RXhJRFF6VVRJNU5pQXpNQ0F5TmpjZ01UVlVNakEySURCUk1UUXpJREFnTVRBMUlEUTFWRFkySURFMk1GRTJOaUF5TmpVZ01UUXpJRE0xTTFRek1UUWdORFF5VVRNMk1TQTBORElnTkRBeElETTVORXcwTURRZ016azRVVFF3TmlBME1ERWdOREE1SURRd05GUTBNVGdnTkRFeVZEUXpNU0EwTVRsVU5EUTNJRFF5TWxFME5qRWdOREl5SURRM01DQTBNVE5VTkRnd0lETTVORkUwT0RBZ016YzVJRFF5TXlBeE5USlVNell6SUMwNE1GRXpORFVnTFRFek5DQXlPRFlnTFRFMk9WUXhOVEVnTFRJd05WRXhNQ0F0TWpBMUlERXdJQzB4TXpkUk1UQWdMVEV4TVNBeU9DQXRPVEZVTnpRZ0xUY3hVVGc1SUMwM01TQXhNRElnTFRnd1ZERXhOaUF0TVRFeFVURXhOaUF0TVRJeElERXhOQ0F0TVRNd1ZERXdOeUF0TVRRMFZEazVJQzB4TlRSVU9USWdMVEUyTWt3NU1DQXRNVFkwU0RreFVURXdNU0F0TVRZM0lERTFNU0F0TVRZM1VURTRPU0F0TVRZM0lESXhNU0F0TVRVMVVUSXpOQ0F0TVRRMElESTFOQ0F0TVRJeVZESTRNaUF0TnpWUk1qZzRJQzAxTmlBeU9UZ2dMVEV6VVRNeE1TQXpOU0F6TVRFZ05ETmFUVE00TkNBek1qaE1Nemd3SURNek9WRXpOemNnTXpVd0lETTNOU0F6TlRSVU16WTVJRE0yT0ZRek5Ua2dNemd5VkRNME5pQXpPVE5VTXpJNElEUXdNbFF6TURZZ05EQTFVVEkyTWlBME1EVWdNakl4SURNMU1sRXhPVEVnTXpFeklERTNNU0F5TXpOVU1UVXhJREV4TjFFeE5URWdNemdnTWpFeklETTRVVEkyT1NBek9DQXpNak1nTVRBNFRETXpNU0F4TVRoTU16ZzBJRE15T0ZvaUx6NDhMMlJsWm5NK1BHY2djM1J5YjJ0bFBTSmpkWEp5Wlc1MFEyOXNiM0lpSUdacGJHdzlJbU4xY25KbGJuUkRiMnh2Y2lJZ2MzUnliMnRsTFhkcFpIUm9QU0l3SWlCMGNtRnVjMlp2Y20wOUluTmpZV3hsS0RFc0xURXBJajQ4WnlCa1lYUmhMVzF0YkMxdWIyUmxQU0p0WVhSb0lqNDhaeUJrWVhSaExXMXRiQzF1YjJSbFBTSnRhU0krUEhWelpTQmtZWFJoTFdNOUlqRkVORE0wSWlCNGJHbHVhenBvY21WbVBTSWpUVXBZTFRNeExWUkZXQzFKTFRGRU5ETTBJaTgrUEM5blBqeG5JR1JoZEdFdGJXMXNMVzV2WkdVOUltMXZJaUIwY21GdWMyWnZjbTA5SW5SeVlXNXpiR0YwWlNneE1ESTNMamdzTUNraVBqeDFjMlVnWkdGMFlTMWpQU0l6UkNJZ2VHeHBibXM2YUhKbFpqMGlJMDFLV0Mwek1TMVVSVmd0VGkwelJDSXZQand2Wno0OFp5QmtZWFJoTFcxdGJDMXViMlJsUFNKdGMzVmlJaUIwY21GdWMyWnZjbTA5SW5SeVlXNXpiR0YwWlNneU1EZ3pMallzTUNraVBqeG5JR1JoZEdFdGJXMXNMVzV2WkdVOUltMXBJajQ4ZFhObElHUmhkR0V0WXowaU1VUTBNelFpSUhoc2FXNXJPbWh5WldZOUlpTk5TbGd0TXpFdFZFVllMVWt0TVVRME16UWlMejQ4TDJjK1BHY2daR0YwWVMxdGJXd3RibTlrWlQwaVZHVllRWFJ2YlNJZ2RISmhibk5tYjNKdFBTSjBjbUZ1YzJ4aGRHVW9Oemd6TEMweE5UQXBJSE5qWVd4bEtEQXVOekEzS1NJZ1pHRjBZUzF0YW5ndGRHVjRZMnhoYzNNOUlrOVNSQ0krUEdjZ1pHRjBZUzF0Yld3dGJtOWtaVDBpYlc0aVBqeDFjMlVnWkdGMFlTMWpQU0l6TUNJZ2VHeHBibXM2YUhKbFpqMGlJMDFLV0Mwek1TMVVSVmd0VGkwek1DSXZQand2Wno0OEwyYytQQzluUGp4bklHUmhkR0V0Ylcxc0xXNXZaR1U5SW0xemRYQWlJSFJ5WVc1elptOXliVDBpZEhKaGJuTnNZWFJsS0RNeU56QXVNU3d3S1NJK1BHY2daR0YwWVMxdGJXd3RibTlrWlQwaWJXa2lQangxYzJVZ1pHRjBZUzFqUFNJeFJEUTFNaUlnZUd4cGJtczZhSEpsWmowaUkwMUtXQzB6TVMxVVJWZ3RTUzB4UkRRMU1pSXZQand2Wno0OFp5QmtZWFJoTFcxdGJDMXViMlJsUFNKVVpWaEJkRzl0SWlCMGNtRnVjMlp2Y20wOUluUnlZVzV6YkdGMFpTZzBPVGtzTkRFektTQnpZMkZzWlNnd0xqY3dOeWtpSUdSaGRHRXRiV3A0TFhSbGVHTnNZWE56UFNKUFVrUWlQanhuSUdSaGRHRXRiVzFzTFc1dlpHVTlJbTFwSWo0OGRYTmxJR1JoZEdFdFl6MGlNVVEwTmpFaUlIaHNhVzVyT21oeVpXWTlJaU5OU2xndE16RXRWRVZZTFVrdE1VUTBOakVpTHo0OEwyYytQR2NnWkdGMFlTMXRiV3d0Ym05a1pUMGliV2tpSUhSeVlXNXpabTl5YlQwaWRISmhibk5zWVhSbEtETTJNU3d3S1NJK1BIVnpaU0JrWVhSaExXTTlJakZFTkRVMElpQjRiR2x1YXpwb2NtVm1QU0lqVFVwWUxUTXhMVlJGV0MxSkxURkVORFUwSWk4K1BDOW5Qand2Wno0OEwyYytQQzluUGp3dlp6NDhMM04yWno0PSIsCgkiUmVhbFZpZXdTaXplSnNvbiIgOiAie1wiaGVpZ2h0XCI6MzYwLFwid2lkdGhcIjoxNTU0fSIKfQo="/>
    </extobj>
    <extobj name="2384804F-3998-4D57-9195-F3826E402611-3">
      <extobjdata type="2384804F-3998-4D57-9195-F3826E402611" data="ewoJIkltZ1NldHRpbmdKc29uIiA6ICJ7XCJoZWlnaHRcIjoxOS42NDI4NTcxNDI4NTcxNDIsXCJ3aWR0aFwiOjEwNi4yNDk5OTk5OTk5OTk5OX0iLAoJIkxhdGV4IiA6ICJcXGRvdHtLfT1zWS1cXGRlbHRhIEsiLAoJIkxhdGV4SW1nQmFzZTY0IiA6ICJQSE4yWnlCNGJXeHVjejBpYUhSMGNEb3ZMM2QzZHk1M015NXZjbWN2TWpBd01DOXpkbWNpSUhkcFpIUm9QU0l4TXk0MU9UZGxlQ0lnYUdWcFoyaDBQU0l5TGpRMk5tVjRJaUJ5YjJ4bFBTSnBiV2NpSUdadlkzVnpZV0pzWlQwaVptRnNjMlVpSUhacFpYZENiM2c5SWpBZ0xURXdNRGdnTmpBeE1DQXhNRGt3SWlCNGJXeHVjenA0YkdsdWF6MGlhSFIwY0RvdkwzZDNkeTUzTXk1dmNtY3ZNVGs1T1M5NGJHbHVheUlnWVhKcFlTMW9hV1JrWlc0OUluUnlkV1VpSUhOMGVXeGxQU0oyWlhKMGFXTmhiQzFoYkdsbmJqb2dMVEF1TVRnMlpYZzdJRzFoZUMxM2FXUjBhRG9nT1RnbE95SStQR1JsWm5NK1BIQmhkR2dnYVdROUlrMUtXQzB6TVMxVVJWZ3RTUzB4UkRRelJTSWdaRDBpVFRJNE5TQTJNamhSTWpnMUlEWXpOU0F5TWpnZ05qTTNVVEl3TlNBMk16Y2dNVGs0SURZek9GUXhPVEVnTmpRM1VURTVNU0EyTkRrZ01Ua3pJRFkyTVZFeE9Ua2dOamd4SURJd015QTJPREpSTWpBMUlEWTRNeUF5TVRRZ05qZ3pTREl4T1ZFeU5qQWdOamd4SURNMU5TQTJPREZSTXpnNUlEWTRNU0EwTVRnZ05qZ3hWRFEyTXlBMk9ESlVORGd6SURZNE1sRTFNREFnTmpneUlEVXdNQ0EyTnpSUk5UQXdJRFkyT1NBME9UY2dOall3VVRRNU5pQTJOVGdnTkRrMklEWTFORlEwT1RVZ05qUTRWRFE1TXlBMk5EUlVORGt3SURZME1WUTBPRFlnTmpNNVZEUTNPU0EyTXpoVU5EY3dJRFl6TjFRME5UWWdOak0zVVRReE5pQTJNellnTkRBMUlEWXpORlF6T0RjZ05qSXpURE13TmlBek1EVlJNekEzSURNd05TQTBPVEFnTkRRNVZEWTNPQ0ExT1RkUk5qa3lJRFl4TVNBMk9USWdOakl3VVRZNU1pQTJNelVnTmpZM0lEWXpOMUUyTlRFZ05qTTNJRFkxTVNBMk5EaFJOalV4SURZMU1DQTJOVFFnTmpZeVZEWTFPU0EyTnpkUk5qWXlJRFk0TWlBMk56WWdOamd5VVRZNE1DQTJPRElnTnpFeElEWTRNVlEzT1RFZ05qZ3dVVGd4TkNBMk9EQWdPRE01SURZNE1WUTROamtnTmpneVVUZzRPU0EyT0RJZ09EZzVJRFkzTWxFNE9Ea2dOalV3SURnNE1TQTJOREpST0RjNElEWXpOeUE0TmpJZ05qTTNVVGM0TnlBMk16SWdOekkySURVNE5sRTNNVEFnTlRjMklEWTFOaUExTXpSVU5UVTJJRFExTlV3MU1Ea2dOREU0VERVeE9DQXpPVFpSTlRJM0lETTNOQ0ExTkRZZ016STVWRFU0TVNBeU5EUlJOalUySURZM0lEWTJNU0EyTVZFMk5qTWdOVGtnTmpZMklEVTNVVFk0TUNBME55QTNNVGNnTkRaSU56TTRVVGMwTkNBek9DQTNORFFnTXpkVU56UXhJREU1VVRjek55QTJJRGN6TVNBd1NEY3lNRkUyT0RBZ015QTJNalVnTTFFMU1ETWdNeUEwT0RnZ01FZzBOemhSTkRjeUlEWWdORGN5SURsVU5EYzBJREkzVVRRM09DQTBNQ0EwT0RBZ05ETlVORGt4SURRMlNEUTVORkUxTkRRZ05EWWdOVFEwSURjeFVUVTBOQ0EzTlNBMU1UY2dNVFF4VkRRNE5TQXlNVFpNTkRJM0lETTFORXd6TlRrZ016QXhUREk1TVNBeU5EaE1Nalk0SURFMU5WRXlORFVnTmpNZ01qUTFJRFU0VVRJME5TQTFNU0F5TlRNZ05EbFVNekF6SURRMlNETXpORkV6TkRBZ016Y2dNelF3SURNMVVUTTBNQ0F4T1NBek16TWdOVkV6TWpnZ01DQXpNVGNnTUZFek1UUWdNQ0F5T0RBZ01WUXhPREFnTWxFeE1UZ2dNaUE0TlNBeVZEUTVJREZSTXpFZ01TQXpNU0F4TVZFek1TQXhNeUF6TkNBeU5WRXpPQ0EwTVNBME1pQTBNMVEyTlNBME5sRTVNaUEwTmlBeE1qVWdORGxSTVRNNUlEVXlJREUwTkNBMk1WRXhORGNnTmpVZ01qRTJJRE16T1ZReU9EVWdOakk0V2lJdlBqeHdZWFJvSUdsa1BTSk5TbGd0TXpFdFZFVllMVTR0TWtRNUlpQmtQU0pOTVRrd0lEWXdPVkV4T1RBZ05qTTNJREl3T0NBMk5UTlVNalV5SURZMk9WRXlOelVnTmpZM0lESTVNaUEyTlRKVU16QTVJRFl3T1ZFek1Ea2dOVGM1SURJNU1pQTFOalJVTWpVd0lEVTBPVkV5TWpVZ05UUTVJREl3T0NBMU5qUlVNVGt3SURZd09Wb2lMejQ4Y0dGMGFDQnBaRDBpVFVwWUxUTXhMVlJGV0MxT0xUTkVJaUJrUFNKTk5UWWdNelEzVVRVMklETTJNQ0EzTUNBek5qZElOekEzVVRjeU1pQXpOVGtnTnpJeUlETTBOMUUzTWpJZ016TTJJRGN3T0NBek1qaE1Nemt3SURNeU4wZzNNbEUxTmlBek16SWdOVFlnTXpRM1drMDFOaUF4TlROUk5UWWdNVFk0SURjeUlERTNNMGczTURoUk56SXlJREUyTXlBM01qSWdNVFV6VVRjeU1pQXhOREFnTnpBM0lERXpNMGczTUZFMU5pQXhOREFnTlRZZ01UVXpXaUl2UGp4d1lYUm9JR2xrUFNKTlNsZ3RNekV0VkVWWUxVa3RNVVEwTmpBaUlHUTlJazB4TXpFZ01qZzVVVEV6TVNBek1qRWdNVFEzSURNMU5GUXlNRE1nTkRFMVZETXdNQ0EwTkRKUk16WXlJRFEwTWlBek9UQWdOREUxVkRReE9TQXpOVFZSTkRFNUlETXlNeUEwTURJZ016QTRWRE0yTkNBeU9USlJNelV4SURJNU1pQXpOREFnTXpBd1ZETXlPQ0F6TWpaUk16STRJRE0wTWlBek16Y2dNelUwVkRNMU5DQXpOekpVTXpZM0lETTNPRkV6TmpnZ016YzRJRE0yT0NBek56bFJNelk0SURNNE1pQXpOakVnTXpnNFZETXpOaUF6T1RsVU1qazNJRFF3TlZFeU5Ea2dOREExSURJeU55QXpOemxVTWpBMElETXlObEV5TURRZ016QXhJREl5TXlBeU9URlVNamM0SURJM05GUXpNekFnTWpVNVVUTTVOaUF5TXpBZ016azJJREUyTTFFek9UWWdNVE0xSURNNE5TQXhNRGRVTXpVeUlEVXhWREk0T1NBM1ZERTVOU0F0TVRCUk1URTRJQzB4TUNBNE5pQXhPVlExTXlBNE4xRTFNeUF4TWpZZ056UWdNVFF6VkRFeE9DQXhOakJSTVRNeklERTJNQ0F4TkRZZ01UVXhWREUyTUNBeE1qQlJNVFl3SURrMElERTBNaUEzTmxReE1URWdOVGhSTVRBNUlEVTNJREV3T0NBMU4xUXhNRGNnTlRWUk1UQTRJRFV5SURFeE5TQTBOMVF4TkRZZ016UlVNakF4SURJM1VUSXpOeUF5TnlBeU5qTWdNemhVTXpBeElEWTJWRE14T0NBNU4xUXpNak1nTVRJeVVUTXlNeUF4TlRBZ016QXlJREUyTkZReU5UUWdNVGd4VkRFNU5TQXhPVFpVTVRRNElESXpNVkV4TXpFZ01qVTJJREV6TVNBeU9EbGFJaTgrUEhCaGRHZ2dhV1E5SWsxS1dDMHpNUzFVUlZndFNTMHhSRFEwUXlJZ1pEMGlUVFkySURZek4xRTFOQ0EyTXpjZ05Ea2dOak0zVkRNNUlEWXpPRlF6TWlBMk5ERlVNekFnTmpRM1ZETXpJRFkyTkZRME1pQTJPREpSTkRRZ05qZ3pJRFUySURZNE0xRXhNRFFnTmpnd0lERTJOU0EyT0RCUk1qZzRJRFk0TUNBek1EWWdOamd6U0RNeE5sRXpNaklnTmpjM0lETXlNaUEyTnpSVU16SXdJRFkxTmxFek1UWWdOalF6SURNeE1DQTJNemRJTWprNFVUSTBNaUEyTXpjZ01qUXlJRFl5TkZFeU5ESWdOakU1SURJNU1pQTBOemRVTXpReklETXpNMHd6TkRZZ016TTJVVE0xTUNBek5EQWdNelU0SURNME9WUXpOemtnTXpjelZEUXhNU0EwTVRCVU5EVTBJRFEyTVZFMU5EWWdOVFk0SURVMk1TQTFPRGRVTlRjM0lEWXhPRkUxTnpjZ05qTTBJRFUwTlNBMk16ZFJOVEk0SURZek55QTFNamdnTmpRM1VUVXlPQ0EyTkRrZ05UTXdJRFkyTVZFMU16TWdOamMySURVek5TQTJOemxVTlRRNUlEWTRNMUUxTlRFZ05qZ3pJRFUzT0NBMk9ESlVOalUzSURZNE1GRTJPRFFnTmpnd0lEY3hNeUEyT0RGVU56UTJJRFk0TWxFM05qTWdOamd5SURjMk15QTJOek5STnpZeklEWTJPU0EzTmpBZ05qVTNWRGMxTlNBMk5ETlJOelV6SURZek55QTNNelFnTmpNM1VUWTJNaUEyTXpJZ05qRTNJRFU0TjFFMk1EZ2dOVGM0SURRM055QTBNalJNTXpRNElESTNNMHd6TWpJZ01UWTVVVEk1TlNBMk1pQXlPVFVnTlRkUk1qazFJRFEySURNMk15QTBObEV6TnprZ05EWWdNemcwSURRMVZETTVNQ0F6TlZFek9UQWdNek1nTXpnNElESXpVVE00TkNBMklETTRNaUEwVkRNMk5pQXhVVE0yTVNBeElETXlOQ0F4VkRJek1pQXlVVEUzTUNBeUlERXpPQ0F5VkRFd01pQXhVVGcwSURFZ09EUWdPVkU0TkNBeE5DQTROeUF5TkZFNE9DQXlOeUE0T1NBek1GUTVNQ0F6TlZRNU1TQXpPVlE1TXlBME1sUTVOaUEwTkZReE1ERWdORFZVTVRBM0lEUTFWREV4TmlBME5sUXhNamtnTkRaUk1UWTRJRFEzSURFNE1DQTFNRlF4T1RnZ05qTlJNakF4SURZNElESXlOeUF4TnpGTU1qVXlJREkzTkV3eE1qa2dOakl6VVRFeU9DQTJNalFnTVRJM0lEWXlOVlF4TWpVZ05qSTNWREV5TWlBMk1qbFVNVEU0SURZek1WUXhNVE1nTmpNelZERXdOU0EyTXpSVU9UWWdOak0xVkRneklEWXpObFEyTmlBMk16ZGFJaTgrUEhCaGRHZ2dhV1E5SWsxS1dDMHpNUzFVUlZndFRpMHlNakV5SWlCa1BTSk5PRFFnTWpNM1ZEZzBJREkxTUZRNU9DQXlOekJJTmpjNVVUWTVOQ0F5TmpJZ05qazBJREkxTUZRMk56a2dNak13U0RrNFVUZzBJREl6TnlBNE5DQXlOVEJhSWk4K1BIQmhkR2dnYVdROUlrMUtXQzB6TVMxVVJWZ3RTUzB4UkRaR1JpSWdaRDBpVFRFNU5TQTJNRGxSTVRrMUlEWTFOaUF5TWpjZ05qZzJWRE13TWlBM01UZFJNekU1SURjeE5pQXpOVEVnTnpBNVZEUXdOeUEyT1RkVU5ETXpJRFk1TUZFME5URWdOamd5SURRMU1TQTJOakpSTkRVeElEWTBOQ0EwTXpnZ05qSTRWRFF3TXlBMk1USlJNemd5SURZeE1pQXpORGdnTmpReFZESTRPQ0EyTnpGVU1qUTVJRFkxTjFReU16VWdOakk0VVRJek5TQTFPRFFnTXpNMElEUTJNMUUwTURFZ016YzVJRFF3TVNBeU9USlJOREF4SURFMk9TQXpOREFnT0RCVU1qQTFJQzB4TUVneE9UaFJNVEkzSUMweE1DQTRNeUF6TmxRek5pQXhOVE5STXpZZ01qZzJJREUxTVNBek9ESlJNVGt4SURReE15QXlOVElnTkRNMFVUSTFNaUEwTXpVZ01qUTFJRFEwT1ZReU16QWdORGd4VkRJeE5DQTFNakZVTWpBeElEVTJObFF4T1RVZ05qQTVXazB4TVRJZ01UTXdVVEV4TWlBNE15QXhNellnTlRWVU1qQTBJREkzVVRJek15QXlOeUF5TlRZZ05URlVNamt4SURFeE1WUXpNRGtnTVRjNFZETXhOaUF5TXpKUk16RTJJREkyTnlBek1Ea2dNams0VkRJNU5TQXpORFJVTWpZNUlEUXdNRXd5TlRrZ016azJVVEl4TlNBek9ERWdNVGd6SURNME1sUXhNemNnTWpVMlZERXhPQ0F4TnpsVU1URXlJREV6TUZvaUx6NDhMMlJsWm5NK1BHY2djM1J5YjJ0bFBTSmpkWEp5Wlc1MFEyOXNiM0lpSUdacGJHdzlJbU4xY25KbGJuUkRiMnh2Y2lJZ2MzUnliMnRsTFhkcFpIUm9QU0l3SWlCMGNtRnVjMlp2Y20wOUluTmpZV3hsS0RFc0xURXBJajQ4WnlCa1lYUmhMVzF0YkMxdWIyUmxQU0p0WVhSb0lqNDhaeUJrWVhSaExXMXRiQzF1YjJSbFBTSlVaVmhCZEc5dElpQmtZWFJoTFcxcWVDMTBaWGhqYkdGemN6MGlUMUpFSWo0OFp5QmtZWFJoTFcxdGJDMXViMlJsUFNKdGIzWmxjaUkrUEdjZ1pHRjBZUzF0Yld3dGJtOWtaVDBpYldraVBqeDFjMlVnWkdGMFlTMWpQU0l4UkRRelJTSWdlR3hwYm1zNmFISmxaajBpSTAxS1dDMHpNUzFVUlZndFNTMHhSRFF6UlNJdlBqd3ZaejQ4WnlCa1lYUmhMVzF0YkMxdWIyUmxQU0p0YnlJZ2RISmhibk5tYjNKdFBTSjBjbUZ1YzJ4aGRHVW9OVEV3TGpFc01qTTVLU0IwY21GdWMyeGhkR1VvTFRJMU1DQXdLU0krUEhWelpTQmtZWFJoTFdNOUlqSkVPU0lnZUd4cGJtczZhSEpsWmowaUkwMUtXQzB6TVMxVVJWZ3RUaTB5UkRraUx6NDhMMmMrUEM5blBqd3ZaejQ4WnlCa1lYUmhMVzF0YkMxdWIyUmxQU0p0YnlJZ2RISmhibk5tYjNKdFBTSjBjbUZ1YzJ4aGRHVW9NVEUyTmk0NExEQXBJajQ4ZFhObElHUmhkR0V0WXowaU0wUWlJSGhzYVc1ck9taHlaV1k5SWlOTlNsZ3RNekV0VkVWWUxVNHRNMFFpTHo0OEwyYytQR2NnWkdGMFlTMXRiV3d0Ym05a1pUMGliV2tpSUhSeVlXNXpabTl5YlQwaWRISmhibk5zWVhSbEtESXlNakl1Tml3d0tTSStQSFZ6WlNCa1lYUmhMV005SWpGRU5EWXdJaUI0YkdsdWF6cG9jbVZtUFNJalRVcFlMVE14TFZSRldDMUpMVEZFTkRZd0lpOCtQQzluUGp4bklHUmhkR0V0Ylcxc0xXNXZaR1U5SW0xcElpQjBjbUZ1YzJadmNtMDlJblJ5WVc1emJHRjBaU2d5TmpreExqWXNNQ2tpUGp4MWMyVWdaR0YwWVMxalBTSXhSRFEwUXlJZ2VHeHBibXM2YUhKbFpqMGlJMDFLV0Mwek1TMVVSVmd0U1MweFJEUTBReUl2UGp3dlp6NDhaeUJrWVhSaExXMXRiQzF1YjJSbFBTSnRieUlnZEhKaGJuTm1iM0p0UFNKMGNtRnVjMnhoZEdVb016WTNOaTQ0TERBcElqNDhkWE5sSUdSaGRHRXRZejBpTWpJeE1pSWdlR3hwYm1zNmFISmxaajBpSTAxS1dDMHpNUzFVUlZndFRpMHlNakV5SWk4K1BDOW5QanhuSUdSaGRHRXRiVzFzTFc1dlpHVTlJbTFwSWlCMGNtRnVjMlp2Y20wOUluUnlZVzV6YkdGMFpTZzBOamMzTERBcElqNDhkWE5sSUdSaGRHRXRZejBpTVVRMlJrWWlJSGhzYVc1ck9taHlaV1k5SWlOTlNsZ3RNekV0VkVWWUxVa3RNVVEyUmtZaUx6NDhMMmMrUEdjZ1pHRjBZUzF0Yld3dGJtOWtaVDBpYldraUlIUnlZVzV6Wm05eWJUMGlkSEpoYm5Oc1lYUmxLRFV4TWpFc01Da2lQangxYzJVZ1pHRjBZUzFqUFNJeFJEUXpSU0lnZUd4cGJtczZhSEpsWmowaUkwMUtXQzB6TVMxVVJWZ3RTUzB4UkRRelJTSXZQand2Wno0OEwyYytQQzluUGp3dmMzWm5QZz09IiwKCSJSZWFsVmlld1NpemVKc29uIiA6ICJ7XCJoZWlnaHRcIjozODUsXCJ3aWR0aFwiOjIxMjV9Igp9Cg=="/>
    </extobj>
    <extobj name="2384804F-3998-4D57-9195-F3826E402611-4">
      <extobjdata type="2384804F-3998-4D57-9195-F3826E402611" data="ewoJIkltZ1NldHRpbmdKc29uIiA6ICJ7XCJoZWlnaHRcIjoxOS42NDI4NTcxNDI4NTcxNDIsXCJ3aWR0aFwiOjEwNi4yNDk5OTk5OTk5OTk5OX0iLAoJIkxhdGV4IiA6ICJcXGRvdHtLfT1zWS1cXGRlbHRhIEsiLAoJIkxhdGV4SW1nQmFzZTY0IiA6ICJQSE4yWnlCNGJXeHVjejBpYUhSMGNEb3ZMM2QzZHk1M015NXZjbWN2TWpBd01DOXpkbWNpSUhkcFpIUm9QU0l4TXk0MU9UZGxlQ0lnYUdWcFoyaDBQU0l5TGpRMk5tVjRJaUJ5YjJ4bFBTSnBiV2NpSUdadlkzVnpZV0pzWlQwaVptRnNjMlVpSUhacFpYZENiM2c5SWpBZ0xURXdNRGdnTmpBeE1DQXhNRGt3SWlCNGJXeHVjenA0YkdsdWF6MGlhSFIwY0RvdkwzZDNkeTUzTXk1dmNtY3ZNVGs1T1M5NGJHbHVheUlnWVhKcFlTMW9hV1JrWlc0OUluUnlkV1VpSUhOMGVXeGxQU0oyWlhKMGFXTmhiQzFoYkdsbmJqb2dMVEF1TVRnMlpYZzdJRzFoZUMxM2FXUjBhRG9nT1RnbE95SStQR1JsWm5NK1BIQmhkR2dnYVdROUlrMUtXQzB6TVMxVVJWZ3RTUzB4UkRRelJTSWdaRDBpVFRJNE5TQTJNamhSTWpnMUlEWXpOU0F5TWpnZ05qTTNVVEl3TlNBMk16Y2dNVGs0SURZek9GUXhPVEVnTmpRM1VURTVNU0EyTkRrZ01Ua3pJRFkyTVZFeE9Ua2dOamd4SURJd015QTJPREpSTWpBMUlEWTRNeUF5TVRRZ05qZ3pTREl4T1ZFeU5qQWdOamd4SURNMU5TQTJPREZSTXpnNUlEWTRNU0EwTVRnZ05qZ3hWRFEyTXlBMk9ESlVORGd6SURZNE1sRTFNREFnTmpneUlEVXdNQ0EyTnpSUk5UQXdJRFkyT1NBME9UY2dOall3VVRRNU5pQTJOVGdnTkRrMklEWTFORlEwT1RVZ05qUTRWRFE1TXlBMk5EUlVORGt3SURZME1WUTBPRFlnTmpNNVZEUTNPU0EyTXpoVU5EY3dJRFl6TjFRME5UWWdOak0zVVRReE5pQTJNellnTkRBMUlEWXpORlF6T0RjZ05qSXpURE13TmlBek1EVlJNekEzSURNd05TQTBPVEFnTkRRNVZEWTNPQ0ExT1RkUk5qa3lJRFl4TVNBMk9USWdOakl3VVRZNU1pQTJNelVnTmpZM0lEWXpOMUUyTlRFZ05qTTNJRFkxTVNBMk5EaFJOalV4SURZMU1DQTJOVFFnTmpZeVZEWTFPU0EyTnpkUk5qWXlJRFk0TWlBMk56WWdOamd5VVRZNE1DQTJPRElnTnpFeElEWTRNVlEzT1RFZ05qZ3dVVGd4TkNBMk9EQWdPRE01SURZNE1WUTROamtnTmpneVVUZzRPU0EyT0RJZ09EZzVJRFkzTWxFNE9Ea2dOalV3SURnNE1TQTJOREpST0RjNElEWXpOeUE0TmpJZ05qTTNVVGM0TnlBMk16SWdOekkySURVNE5sRTNNVEFnTlRjMklEWTFOaUExTXpSVU5UVTJJRFExTlV3MU1Ea2dOREU0VERVeE9DQXpPVFpSTlRJM0lETTNOQ0ExTkRZZ016STVWRFU0TVNBeU5EUlJOalUySURZM0lEWTJNU0EyTVZFMk5qTWdOVGtnTmpZMklEVTNVVFk0TUNBME55QTNNVGNnTkRaSU56TTRVVGMwTkNBek9DQTNORFFnTXpkVU56UXhJREU1VVRjek55QTJJRGN6TVNBd1NEY3lNRkUyT0RBZ015QTJNalVnTTFFMU1ETWdNeUEwT0RnZ01FZzBOemhSTkRjeUlEWWdORGN5SURsVU5EYzBJREkzVVRRM09DQTBNQ0EwT0RBZ05ETlVORGt4SURRMlNEUTVORkUxTkRRZ05EWWdOVFEwSURjeFVUVTBOQ0EzTlNBMU1UY2dNVFF4VkRRNE5TQXlNVFpNTkRJM0lETTFORXd6TlRrZ016QXhUREk1TVNBeU5EaE1Nalk0SURFMU5WRXlORFVnTmpNZ01qUTFJRFU0VVRJME5TQTFNU0F5TlRNZ05EbFVNekF6SURRMlNETXpORkV6TkRBZ016Y2dNelF3SURNMVVUTTBNQ0F4T1NBek16TWdOVkV6TWpnZ01DQXpNVGNnTUZFek1UUWdNQ0F5T0RBZ01WUXhPREFnTWxFeE1UZ2dNaUE0TlNBeVZEUTVJREZSTXpFZ01TQXpNU0F4TVZFek1TQXhNeUF6TkNBeU5WRXpPQ0EwTVNBME1pQTBNMVEyTlNBME5sRTVNaUEwTmlBeE1qVWdORGxSTVRNNUlEVXlJREUwTkNBMk1WRXhORGNnTmpVZ01qRTJJRE16T1ZReU9EVWdOakk0V2lJdlBqeHdZWFJvSUdsa1BTSk5TbGd0TXpFdFZFVllMVTR0TWtRNUlpQmtQU0pOTVRrd0lEWXdPVkV4T1RBZ05qTTNJREl3T0NBMk5UTlVNalV5SURZMk9WRXlOelVnTmpZM0lESTVNaUEyTlRKVU16QTVJRFl3T1ZFek1Ea2dOVGM1SURJNU1pQTFOalJVTWpVd0lEVTBPVkV5TWpVZ05UUTVJREl3T0NBMU5qUlVNVGt3SURZd09Wb2lMejQ4Y0dGMGFDQnBaRDBpVFVwWUxUTXhMVlJGV0MxT0xUTkVJaUJrUFNKTk5UWWdNelEzVVRVMklETTJNQ0EzTUNBek5qZElOekEzVVRjeU1pQXpOVGtnTnpJeUlETTBOMUUzTWpJZ016TTJJRGN3T0NBek1qaE1Nemt3SURNeU4wZzNNbEUxTmlBek16SWdOVFlnTXpRM1drMDFOaUF4TlROUk5UWWdNVFk0SURjeUlERTNNMGczTURoUk56SXlJREUyTXlBM01qSWdNVFV6VVRjeU1pQXhOREFnTnpBM0lERXpNMGczTUZFMU5pQXhOREFnTlRZZ01UVXpXaUl2UGp4d1lYUm9JR2xrUFNKTlNsZ3RNekV0VkVWWUxVa3RNVVEwTmpBaUlHUTlJazB4TXpFZ01qZzVVVEV6TVNBek1qRWdNVFEzSURNMU5GUXlNRE1nTkRFMVZETXdNQ0EwTkRKUk16WXlJRFEwTWlBek9UQWdOREUxVkRReE9TQXpOVFZSTkRFNUlETXlNeUEwTURJZ016QTRWRE0yTkNBeU9USlJNelV4SURJNU1pQXpOREFnTXpBd1ZETXlPQ0F6TWpaUk16STRJRE0wTWlBek16Y2dNelUwVkRNMU5DQXpOekpVTXpZM0lETTNPRkV6TmpnZ016YzRJRE0yT0NBek56bFJNelk0SURNNE1pQXpOakVnTXpnNFZETXpOaUF6T1RsVU1qazNJRFF3TlZFeU5Ea2dOREExSURJeU55QXpOemxVTWpBMElETXlObEV5TURRZ016QXhJREl5TXlBeU9URlVNamM0SURJM05GUXpNekFnTWpVNVVUTTVOaUF5TXpBZ016azJJREUyTTFFek9UWWdNVE0xSURNNE5TQXhNRGRVTXpVeUlEVXhWREk0T1NBM1ZERTVOU0F0TVRCUk1URTRJQzB4TUNBNE5pQXhPVlExTXlBNE4xRTFNeUF4TWpZZ056UWdNVFF6VkRFeE9DQXhOakJSTVRNeklERTJNQ0F4TkRZZ01UVXhWREUyTUNBeE1qQlJNVFl3SURrMElERTBNaUEzTmxReE1URWdOVGhSTVRBNUlEVTNJREV3T0NBMU4xUXhNRGNnTlRWUk1UQTRJRFV5SURFeE5TQTBOMVF4TkRZZ016UlVNakF4SURJM1VUSXpOeUF5TnlBeU5qTWdNemhVTXpBeElEWTJWRE14T0NBNU4xUXpNak1nTVRJeVVUTXlNeUF4TlRBZ016QXlJREUyTkZReU5UUWdNVGd4VkRFNU5TQXhPVFpVTVRRNElESXpNVkV4TXpFZ01qVTJJREV6TVNBeU9EbGFJaTgrUEhCaGRHZ2dhV1E5SWsxS1dDMHpNUzFVUlZndFNTMHhSRFEwUXlJZ1pEMGlUVFkySURZek4xRTFOQ0EyTXpjZ05Ea2dOak0zVkRNNUlEWXpPRlF6TWlBMk5ERlVNekFnTmpRM1ZETXpJRFkyTkZRME1pQTJPREpSTkRRZ05qZ3pJRFUySURZNE0xRXhNRFFnTmpnd0lERTJOU0EyT0RCUk1qZzRJRFk0TUNBek1EWWdOamd6U0RNeE5sRXpNaklnTmpjM0lETXlNaUEyTnpSVU16SXdJRFkxTmxFek1UWWdOalF6SURNeE1DQTJNemRJTWprNFVUSTBNaUEyTXpjZ01qUXlJRFl5TkZFeU5ESWdOakU1SURJNU1pQTBOemRVTXpReklETXpNMHd6TkRZZ016TTJVVE0xTUNBek5EQWdNelU0SURNME9WUXpOemtnTXpjelZEUXhNU0EwTVRCVU5EVTBJRFEyTVZFMU5EWWdOVFk0SURVMk1TQTFPRGRVTlRjM0lEWXhPRkUxTnpjZ05qTTBJRFUwTlNBMk16ZFJOVEk0SURZek55QTFNamdnTmpRM1VUVXlPQ0EyTkRrZ05UTXdJRFkyTVZFMU16TWdOamMySURVek5TQTJOemxVTlRRNUlEWTRNMUUxTlRFZ05qZ3pJRFUzT0NBMk9ESlVOalUzSURZNE1GRTJPRFFnTmpnd0lEY3hNeUEyT0RGVU56UTJJRFk0TWxFM05qTWdOamd5SURjMk15QTJOek5STnpZeklEWTJPU0EzTmpBZ05qVTNWRGMxTlNBMk5ETlJOelV6SURZek55QTNNelFnTmpNM1VUWTJNaUEyTXpJZ05qRTNJRFU0TjFFMk1EZ2dOVGM0SURRM055QTBNalJNTXpRNElESTNNMHd6TWpJZ01UWTVVVEk1TlNBMk1pQXlPVFVnTlRkUk1qazFJRFEySURNMk15QTBObEV6TnprZ05EWWdNemcwSURRMVZETTVNQ0F6TlZFek9UQWdNek1nTXpnNElESXpVVE00TkNBMklETTRNaUEwVkRNMk5pQXhVVE0yTVNBeElETXlOQ0F4VkRJek1pQXlVVEUzTUNBeUlERXpPQ0F5VkRFd01pQXhVVGcwSURFZ09EUWdPVkU0TkNBeE5DQTROeUF5TkZFNE9DQXlOeUE0T1NBek1GUTVNQ0F6TlZRNU1TQXpPVlE1TXlBME1sUTVOaUEwTkZReE1ERWdORFZVTVRBM0lEUTFWREV4TmlBME5sUXhNamtnTkRaUk1UWTRJRFEzSURFNE1DQTFNRlF4T1RnZ05qTlJNakF4SURZNElESXlOeUF4TnpGTU1qVXlJREkzTkV3eE1qa2dOakl6VVRFeU9DQTJNalFnTVRJM0lEWXlOVlF4TWpVZ05qSTNWREV5TWlBMk1qbFVNVEU0SURZek1WUXhNVE1nTmpNelZERXdOU0EyTXpSVU9UWWdOak0xVkRneklEWXpObFEyTmlBMk16ZGFJaTgrUEhCaGRHZ2dhV1E5SWsxS1dDMHpNUzFVUlZndFRpMHlNakV5SWlCa1BTSk5PRFFnTWpNM1ZEZzBJREkxTUZRNU9DQXlOekJJTmpjNVVUWTVOQ0F5TmpJZ05qazBJREkxTUZRMk56a2dNak13U0RrNFVUZzBJREl6TnlBNE5DQXlOVEJhSWk4K1BIQmhkR2dnYVdROUlrMUtXQzB6TVMxVVJWZ3RTUzB4UkRaR1JpSWdaRDBpVFRFNU5TQTJNRGxSTVRrMUlEWTFOaUF5TWpjZ05qZzJWRE13TWlBM01UZFJNekU1SURjeE5pQXpOVEVnTnpBNVZEUXdOeUEyT1RkVU5ETXpJRFk1TUZFME5URWdOamd5SURRMU1TQTJOakpSTkRVeElEWTBOQ0EwTXpnZ05qSTRWRFF3TXlBMk1USlJNemd5SURZeE1pQXpORGdnTmpReFZESTRPQ0EyTnpGVU1qUTVJRFkxTjFReU16VWdOakk0VVRJek5TQTFPRFFnTXpNMElEUTJNMUUwTURFZ016YzVJRFF3TVNBeU9USlJOREF4SURFMk9TQXpOREFnT0RCVU1qQTFJQzB4TUVneE9UaFJNVEkzSUMweE1DQTRNeUF6TmxRek5pQXhOVE5STXpZZ01qZzJJREUxTVNBek9ESlJNVGt4SURReE15QXlOVElnTkRNMFVUSTFNaUEwTXpVZ01qUTFJRFEwT1ZReU16QWdORGd4VkRJeE5DQTFNakZVTWpBeElEVTJObFF4T1RVZ05qQTVXazB4TVRJZ01UTXdVVEV4TWlBNE15QXhNellnTlRWVU1qQTBJREkzVVRJek15QXlOeUF5TlRZZ05URlVNamt4SURFeE1WUXpNRGtnTVRjNFZETXhOaUF5TXpKUk16RTJJREkyTnlBek1Ea2dNams0VkRJNU5TQXpORFJVTWpZNUlEUXdNRXd5TlRrZ016azJVVEl4TlNBek9ERWdNVGd6SURNME1sUXhNemNnTWpVMlZERXhPQ0F4TnpsVU1URXlJREV6TUZvaUx6NDhMMlJsWm5NK1BHY2djM1J5YjJ0bFBTSmpkWEp5Wlc1MFEyOXNiM0lpSUdacGJHdzlJbU4xY25KbGJuUkRiMnh2Y2lJZ2MzUnliMnRsTFhkcFpIUm9QU0l3SWlCMGNtRnVjMlp2Y20wOUluTmpZV3hsS0RFc0xURXBJajQ4WnlCa1lYUmhMVzF0YkMxdWIyUmxQU0p0WVhSb0lqNDhaeUJrWVhSaExXMXRiQzF1YjJSbFBTSlVaVmhCZEc5dElpQmtZWFJoTFcxcWVDMTBaWGhqYkdGemN6MGlUMUpFSWo0OFp5QmtZWFJoTFcxdGJDMXViMlJsUFNKdGIzWmxjaUkrUEdjZ1pHRjBZUzF0Yld3dGJtOWtaVDBpYldraVBqeDFjMlVnWkdGMFlTMWpQU0l4UkRRelJTSWdlR3hwYm1zNmFISmxaajBpSTAxS1dDMHpNUzFVUlZndFNTMHhSRFF6UlNJdlBqd3ZaejQ4WnlCa1lYUmhMVzF0YkMxdWIyUmxQU0p0YnlJZ2RISmhibk5tYjNKdFBTSjBjbUZ1YzJ4aGRHVW9OVEV3TGpFc01qTTVLU0IwY21GdWMyeGhkR1VvTFRJMU1DQXdLU0krUEhWelpTQmtZWFJoTFdNOUlqSkVPU0lnZUd4cGJtczZhSEpsWmowaUkwMUtXQzB6TVMxVVJWZ3RUaTB5UkRraUx6NDhMMmMrUEM5blBqd3ZaejQ4WnlCa1lYUmhMVzF0YkMxdWIyUmxQU0p0YnlJZ2RISmhibk5tYjNKdFBTSjBjbUZ1YzJ4aGRHVW9NVEUyTmk0NExEQXBJajQ4ZFhObElHUmhkR0V0WXowaU0wUWlJSGhzYVc1ck9taHlaV1k5SWlOTlNsZ3RNekV0VkVWWUxVNHRNMFFpTHo0OEwyYytQR2NnWkdGMFlTMXRiV3d0Ym05a1pUMGliV2tpSUhSeVlXNXpabTl5YlQwaWRISmhibk5zWVhSbEtESXlNakl1Tml3d0tTSStQSFZ6WlNCa1lYUmhMV005SWpGRU5EWXdJaUI0YkdsdWF6cG9jbVZtUFNJalRVcFlMVE14TFZSRldDMUpMVEZFTkRZd0lpOCtQQzluUGp4bklHUmhkR0V0Ylcxc0xXNXZaR1U5SW0xcElpQjBjbUZ1YzJadmNtMDlJblJ5WVc1emJHRjBaU2d5TmpreExqWXNNQ2tpUGp4MWMyVWdaR0YwWVMxalBTSXhSRFEwUXlJZ2VHeHBibXM2YUhKbFpqMGlJMDFLV0Mwek1TMVVSVmd0U1MweFJEUTBReUl2UGp3dlp6NDhaeUJrWVhSaExXMXRiQzF1YjJSbFBTSnRieUlnZEhKaGJuTm1iM0p0UFNKMGNtRnVjMnhoZEdVb016WTNOaTQ0TERBcElqNDhkWE5sSUdSaGRHRXRZejBpTWpJeE1pSWdlR3hwYm1zNmFISmxaajBpSTAxS1dDMHpNUzFVUlZndFRpMHlNakV5SWk4K1BDOW5QanhuSUdSaGRHRXRiVzFzTFc1dlpHVTlJbTFwSWlCMGNtRnVjMlp2Y20wOUluUnlZVzV6YkdGMFpTZzBOamMzTERBcElqNDhkWE5sSUdSaGRHRXRZejBpTVVRMlJrWWlJSGhzYVc1ck9taHlaV1k5SWlOTlNsZ3RNekV0VkVWWUxVa3RNVVEyUmtZaUx6NDhMMmMrUEdjZ1pHRjBZUzF0Yld3dGJtOWtaVDBpYldraUlIUnlZVzV6Wm05eWJUMGlkSEpoYm5Oc1lYUmxLRFV4TWpFc01Da2lQangxYzJVZ1pHRjBZUzFqUFNJeFJEUXpSU0lnZUd4cGJtczZhSEpsWmowaUkwMUtXQzB6TVMxVVJWZ3RTUzB4UkRRelJTSXZQand2Wno0OEwyYytQQzluUGp3dmMzWm5QZz09IiwKCSJSZWFsVmlld1NpemVKc29uIiA6ICJ7XCJoZWlnaHRcIjozODUsXCJ3aWR0aFwiOjIxMjV9Igp9Cg=="/>
    </extobj>
  </extobjs>
</s:customData>
</file>

<file path=customXml/itemProps1.xml><?xml version="1.0" encoding="utf-8"?>
<ds:datastoreItem xmlns:ds="http://schemas.openxmlformats.org/officeDocument/2006/customXml" ds:itemID="{523C3DEA-FE5F-492E-890D-2DD3364CEE9F}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</TotalTime>
  <Words>420</Words>
  <Application>Microsoft Office PowerPoint</Application>
  <PresentationFormat>Widescreen</PresentationFormat>
  <Paragraphs>104</Paragraphs>
  <Slides>24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Tw Cen MT</vt:lpstr>
      <vt:lpstr>Circuit</vt:lpstr>
      <vt:lpstr>Economic Simulations and Economic Development</vt:lpstr>
      <vt:lpstr>Plan</vt:lpstr>
      <vt:lpstr>The Nature of Economics</vt:lpstr>
      <vt:lpstr>Big Data</vt:lpstr>
      <vt:lpstr>Uses for Computational Economics</vt:lpstr>
      <vt:lpstr>Computational Economics</vt:lpstr>
      <vt:lpstr>Computational Economics</vt:lpstr>
      <vt:lpstr>Computational Economics</vt:lpstr>
      <vt:lpstr>Computational Economics</vt:lpstr>
      <vt:lpstr>Computational Economics</vt:lpstr>
      <vt:lpstr>Discrete Event Simulation</vt:lpstr>
      <vt:lpstr>Discrete Event Simulation</vt:lpstr>
      <vt:lpstr>Discrete Event Simulation</vt:lpstr>
      <vt:lpstr>Discrete Event Simulation</vt:lpstr>
      <vt:lpstr>Discrete Event Simulation</vt:lpstr>
      <vt:lpstr>Discrete Event Simulation</vt:lpstr>
      <vt:lpstr>Continous Simulation</vt:lpstr>
      <vt:lpstr>Monte Carlo</vt:lpstr>
      <vt:lpstr>Monte Carlo: Value at Risk</vt:lpstr>
      <vt:lpstr>Dynamic Stochastic General Equilibrium</vt:lpstr>
      <vt:lpstr>Agentic Simulations</vt:lpstr>
      <vt:lpstr>Agentic Simulations</vt:lpstr>
      <vt:lpstr>Example: Wealth Distribution</vt:lpstr>
      <vt:lpstr>AI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Simulations</dc:title>
  <dc:creator>GRaba</dc:creator>
  <cp:lastModifiedBy>Gyula Rábai</cp:lastModifiedBy>
  <cp:revision>8</cp:revision>
  <dcterms:created xsi:type="dcterms:W3CDTF">2025-02-23T17:45:00Z</dcterms:created>
  <dcterms:modified xsi:type="dcterms:W3CDTF">2025-12-23T17:40:24Z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856B57BE5F2948A4BE833AB4DEAED815_11</vt:lpwstr>
  </property>
  <property fmtid="{D5CDD505-2E9C-101B-9397-08002B2CF9AE}" pid="3" name="KSOProductBuildVer">
    <vt:lpwstr>2057-12.2.0.20341</vt:lpwstr>
  </property>
</Properties>
</file>