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0" r:id="rId1"/>
  </p:sldMasterIdLst>
  <p:notesMasterIdLst>
    <p:notesMasterId r:id="rId81"/>
  </p:notesMasterIdLst>
  <p:handoutMasterIdLst>
    <p:handoutMasterId r:id="rId82"/>
  </p:handoutMasterIdLst>
  <p:sldIdLst>
    <p:sldId id="256" r:id="rId2"/>
    <p:sldId id="257" r:id="rId3"/>
    <p:sldId id="258" r:id="rId4"/>
    <p:sldId id="259" r:id="rId5"/>
    <p:sldId id="260" r:id="rId6"/>
    <p:sldId id="261" r:id="rId7"/>
    <p:sldId id="262" r:id="rId8"/>
    <p:sldId id="263" r:id="rId9"/>
    <p:sldId id="264" r:id="rId10"/>
    <p:sldId id="324" r:id="rId11"/>
    <p:sldId id="266" r:id="rId12"/>
    <p:sldId id="269" r:id="rId13"/>
    <p:sldId id="271" r:id="rId14"/>
    <p:sldId id="273" r:id="rId15"/>
    <p:sldId id="274" r:id="rId16"/>
    <p:sldId id="275" r:id="rId17"/>
    <p:sldId id="279" r:id="rId18"/>
    <p:sldId id="277" r:id="rId19"/>
    <p:sldId id="276" r:id="rId20"/>
    <p:sldId id="280" r:id="rId21"/>
    <p:sldId id="284" r:id="rId22"/>
    <p:sldId id="282" r:id="rId23"/>
    <p:sldId id="285" r:id="rId24"/>
    <p:sldId id="286" r:id="rId25"/>
    <p:sldId id="287" r:id="rId26"/>
    <p:sldId id="288" r:id="rId27"/>
    <p:sldId id="289" r:id="rId28"/>
    <p:sldId id="290" r:id="rId29"/>
    <p:sldId id="291" r:id="rId30"/>
    <p:sldId id="292" r:id="rId31"/>
    <p:sldId id="293" r:id="rId32"/>
    <p:sldId id="295" r:id="rId33"/>
    <p:sldId id="296" r:id="rId34"/>
    <p:sldId id="297" r:id="rId35"/>
    <p:sldId id="298" r:id="rId36"/>
    <p:sldId id="299" r:id="rId37"/>
    <p:sldId id="300" r:id="rId38"/>
    <p:sldId id="302" r:id="rId39"/>
    <p:sldId id="303" r:id="rId40"/>
    <p:sldId id="304" r:id="rId41"/>
    <p:sldId id="322" r:id="rId42"/>
    <p:sldId id="306" r:id="rId43"/>
    <p:sldId id="323" r:id="rId44"/>
    <p:sldId id="265" r:id="rId45"/>
    <p:sldId id="326" r:id="rId46"/>
    <p:sldId id="327" r:id="rId47"/>
    <p:sldId id="318" r:id="rId48"/>
    <p:sldId id="329" r:id="rId49"/>
    <p:sldId id="330" r:id="rId50"/>
    <p:sldId id="331" r:id="rId51"/>
    <p:sldId id="332" r:id="rId52"/>
    <p:sldId id="333" r:id="rId53"/>
    <p:sldId id="321" r:id="rId54"/>
    <p:sldId id="334" r:id="rId55"/>
    <p:sldId id="335" r:id="rId56"/>
    <p:sldId id="337" r:id="rId57"/>
    <p:sldId id="307" r:id="rId58"/>
    <p:sldId id="308" r:id="rId59"/>
    <p:sldId id="309" r:id="rId60"/>
    <p:sldId id="339" r:id="rId61"/>
    <p:sldId id="311" r:id="rId62"/>
    <p:sldId id="312" r:id="rId63"/>
    <p:sldId id="316" r:id="rId64"/>
    <p:sldId id="317" r:id="rId65"/>
    <p:sldId id="338" r:id="rId66"/>
    <p:sldId id="341" r:id="rId67"/>
    <p:sldId id="343" r:id="rId68"/>
    <p:sldId id="345" r:id="rId69"/>
    <p:sldId id="344" r:id="rId70"/>
    <p:sldId id="340" r:id="rId71"/>
    <p:sldId id="342" r:id="rId72"/>
    <p:sldId id="403" r:id="rId73"/>
    <p:sldId id="346" r:id="rId74"/>
    <p:sldId id="389" r:id="rId75"/>
    <p:sldId id="398" r:id="rId76"/>
    <p:sldId id="394" r:id="rId77"/>
    <p:sldId id="395" r:id="rId78"/>
    <p:sldId id="396" r:id="rId79"/>
    <p:sldId id="397" r:id="rId8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1" autoAdjust="0"/>
    <p:restoredTop sz="94660"/>
  </p:normalViewPr>
  <p:slideViewPr>
    <p:cSldViewPr snapToGrid="0">
      <p:cViewPr varScale="1">
        <p:scale>
          <a:sx n="161" d="100"/>
          <a:sy n="161" d="100"/>
        </p:scale>
        <p:origin x="232" y="1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 Id="rId86"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96C064A-D61B-4B21-B757-51A9B82445B8}" type="datetimeFigureOut">
              <a:rPr lang="en-US" smtClean="0"/>
              <a:t>12/23/2025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305E07-67EA-4042-A3F6-853A8AD8D209}" type="slidenum">
              <a:rPr lang="en-US" smtClean="0"/>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t>12/23/2025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en-US" altLang="en-GB"/>
              <a:t>Unless you haven’t noticed yet, the title of my presentation is AI. More specifically I will be talking about what impact AI will have on ethics and how I as an AI developer see the world of ethics. Right, without further ado, we might as well start.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GB"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en-US" altLang="en-GB"/>
              <a:t>Since a computer is really just machine with a set of duties. It would be beneficial if we had a concrete way of thinking about machines before we</a:t>
            </a:r>
          </a:p>
          <a:p>
            <a:r>
              <a:rPr lang="en-US" altLang="en-GB"/>
              <a:t>try to use them to solve ethical situations. So, to develop framework we are going to try and model a cat the way I would program a  machine.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en-US" altLang="en-GB"/>
              <a:t>This would be possible</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en-US" altLang="en-GB"/>
              <a:t>These lines were not necessarily written to convey any explicit information and much more so to invoke some sort of emotion. elusive to grasp how its doing it or what its actually doing.</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en-US" altLang="en-GB"/>
              <a:t>- So here’s the plan for this afternoon. First off, I introduce a logical framework which we will use to investigate ethics in a way that is applicable to computing.</a:t>
            </a:r>
          </a:p>
          <a:p>
            <a:r>
              <a:rPr lang="en-US" altLang="en-GB"/>
              <a:t>- Using this framework</a:t>
            </a:r>
          </a:p>
          <a:p>
            <a:r>
              <a:rPr lang="en-US" altLang="en-GB"/>
              <a:t>- Afterwards, I hold a discussion on whether machines can be sentient or whether they already are.</a:t>
            </a:r>
          </a:p>
          <a:p>
            <a:r>
              <a:rPr lang="en-US" altLang="en-GB"/>
              <a:t>- Finally, I will talk about how this effects AI and what this might mean for the future of ethics in a computerized world.</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en-US" altLang="en-GB"/>
              <a:t>To start off with I would like to comment on how not only do computer scientist gain a different way of seeing things but they also get their own personalized new feed.</a:t>
            </a:r>
          </a:p>
          <a:p>
            <a:r>
              <a:rPr lang="en-US" altLang="en-GB"/>
              <a:t>And I don’t know about sir’s big headline but these were mine just a couple of days ago and they contain no mention of PAS.</a:t>
            </a:r>
          </a:p>
          <a:p>
            <a:r>
              <a:rPr lang="en-US" altLang="en-GB"/>
              <a:t>That is because an algorithm at some point realized that I have interest in Technology and tried to fulfil its duty</a:t>
            </a:r>
          </a:p>
          <a:p>
            <a:r>
              <a:rPr lang="en-US" altLang="en-GB"/>
              <a:t>to provide me with interesting news to the fullest knowing that fact.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en-US" altLang="en-GB"/>
              <a:t>And you know, that is exactly what algorithms are.</a:t>
            </a:r>
          </a:p>
          <a:p>
            <a:r>
              <a:rPr lang="en-US" altLang="en-GB"/>
              <a:t>What us programmers do is we write down in great detail in what’s called a program like the one up there,</a:t>
            </a:r>
          </a:p>
          <a:p>
            <a:endParaRPr lang="en-US" alt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en-US" altLang="en-GB"/>
              <a:t>the duties that we would like the computer to do. As you can see up their, you could </a:t>
            </a:r>
          </a:p>
          <a:p>
            <a:r>
              <a:rPr lang="en-US" altLang="en-GB"/>
              <a:t>divide my code up into three main duties:</a:t>
            </a:r>
          </a:p>
          <a:p>
            <a:r>
              <a:rPr lang="en-US" altLang="en-GB"/>
              <a:t>- the first is to check whether the rest are possible</a:t>
            </a:r>
          </a:p>
          <a:p>
            <a:r>
              <a:rPr lang="en-US" altLang="en-GB"/>
              <a:t>- the second is to do some calculations</a:t>
            </a:r>
          </a:p>
          <a:p>
            <a:r>
              <a:rPr lang="en-US" altLang="en-GB"/>
              <a:t>- the third is to use the results to make an output</a:t>
            </a:r>
          </a:p>
          <a:p>
            <a:r>
              <a:rPr lang="en-US" altLang="en-GB"/>
              <a:t>And computers are very diligent and always do exactly what people ask them to do , for the better or worse.</a:t>
            </a:r>
          </a:p>
          <a:p>
            <a:endParaRPr lang="en-US" alt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en-US" altLang="en-GB"/>
              <a:t>So the job of a programmer is to take a desired consequence and figure out what duties to give to a computer to achieve those ends.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en-US" altLang="en-GB"/>
              <a:t>So effectively, a goal that may seem to come from a Consequentialist ethical system would only ever register as another set of duties for the computer.</a:t>
            </a:r>
          </a:p>
          <a:p>
            <a:r>
              <a:rPr lang="en-US" altLang="en-GB"/>
              <a:t>and it would execute those duties regardless of their consequence.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en-US" altLang="en-GB"/>
              <a:t>Since a computer is really just machine with a set of duties. It would be beneficial if we had a concrete way of thinking about machines before we</a:t>
            </a:r>
          </a:p>
          <a:p>
            <a:r>
              <a:rPr lang="en-US" altLang="en-GB"/>
              <a:t>try to use them to solve ethical situations. So, to develop framework we are going to try and model a cat the way I would program a  machine.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en-GB" altLang="en-US"/>
              <a:t>Bentham</a:t>
            </a:r>
            <a:r>
              <a:rPr lang="en-US" altLang="en-GB"/>
              <a:t>: “Happiness the Greatest Good": Edited reading from Jeremy Bentham's Principles of Morals and Legislation</a:t>
            </a:r>
          </a:p>
          <a:p>
            <a:r>
              <a:rPr lang="en-US" altLang="en-GB"/>
              <a:t>Propinquity</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63A1C593-65D0-4073-BCC9-577B9352EA97}" type="datetimeFigureOut">
              <a:rPr lang="en-US" smtClean="0"/>
              <a:t>12/23/2025</a:t>
            </a:fld>
            <a:endParaRPr lang="en-US"/>
          </a:p>
        </p:txBody>
      </p:sp>
      <p:sp>
        <p:nvSpPr>
          <p:cNvPr id="5" name="Footer Placeholder 4"/>
          <p:cNvSpPr>
            <a:spLocks noGrp="1"/>
          </p:cNvSpPr>
          <p:nvPr>
            <p:ph type="ftr" sz="quarter" idx="11"/>
          </p:nvPr>
        </p:nvSpPr>
        <p:spPr>
          <a:xfrm>
            <a:off x="1876424" y="5410201"/>
            <a:ext cx="5124886" cy="365125"/>
          </a:xfrm>
        </p:spPr>
        <p:txBody>
          <a:bodyPr/>
          <a:lstStyle/>
          <a:p>
            <a:endParaRPr lang="en-US"/>
          </a:p>
        </p:txBody>
      </p:sp>
      <p:sp>
        <p:nvSpPr>
          <p:cNvPr id="6" name="Slide Number Placeholder 5"/>
          <p:cNvSpPr>
            <a:spLocks noGrp="1"/>
          </p:cNvSpPr>
          <p:nvPr>
            <p:ph type="sldNum" sz="quarter" idx="12"/>
          </p:nvPr>
        </p:nvSpPr>
        <p:spPr>
          <a:xfrm>
            <a:off x="9896911" y="5410199"/>
            <a:ext cx="771089" cy="365125"/>
          </a:xfrm>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35908964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12/23/2025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39955868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12/23/2025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30923742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12/23/2025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7852224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12/23/2025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34239172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63A1C593-65D0-4073-BCC9-577B9352EA97}" type="datetimeFigureOut">
              <a:rPr lang="en-US" smtClean="0"/>
              <a:t>12/23/2025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32949229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63A1C593-65D0-4073-BCC9-577B9352EA97}" type="datetimeFigureOut">
              <a:rPr lang="en-US" smtClean="0"/>
              <a:t>12/23/2025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1494758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3A1C593-65D0-4073-BCC9-577B9352EA97}" type="datetimeFigureOut">
              <a:rPr lang="en-US" smtClean="0"/>
              <a:t>12/23/2025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14922328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3A1C593-65D0-4073-BCC9-577B9352EA97}" type="datetimeFigureOut">
              <a:rPr lang="en-US" smtClean="0"/>
              <a:t>12/23/2025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18931531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3A1C593-65D0-4073-BCC9-577B9352EA97}" type="datetimeFigureOut">
              <a:rPr lang="en-US" smtClean="0"/>
              <a:t>12/23/2025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31503987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A1C593-65D0-4073-BCC9-577B9352EA97}" type="datetimeFigureOut">
              <a:rPr lang="en-US" smtClean="0"/>
              <a:t>12/23/2025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2227724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3A1C593-65D0-4073-BCC9-577B9352EA97}" type="datetimeFigureOut">
              <a:rPr lang="en-US" smtClean="0"/>
              <a:t>12/23/2025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15269774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3A1C593-65D0-4073-BCC9-577B9352EA97}" type="datetimeFigureOut">
              <a:rPr lang="en-US" smtClean="0"/>
              <a:t>12/23/2025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1434683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3A1C593-65D0-4073-BCC9-577B9352EA97}" type="datetimeFigureOut">
              <a:rPr lang="en-US" smtClean="0"/>
              <a:t>12/23/2025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2741214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t>12/23/2025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1915587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12/23/2025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41660209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12/23/2025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25799266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3A1C593-65D0-4073-BCC9-577B9352EA97}" type="datetimeFigureOut">
              <a:rPr lang="en-US" smtClean="0"/>
              <a:t>12/23/2025</a:t>
            </a:fld>
            <a:endParaRPr lang="en-US"/>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B618960-8005-486C-9A75-10CB2AAC16F9}" type="slidenum">
              <a:rPr lang="en-US" smtClean="0"/>
              <a:t>‹#›</a:t>
            </a:fld>
            <a:endParaRPr lang="en-US"/>
          </a:p>
        </p:txBody>
      </p:sp>
    </p:spTree>
    <p:extLst>
      <p:ext uri="{BB962C8B-B14F-4D97-AF65-F5344CB8AC3E}">
        <p14:creationId xmlns:p14="http://schemas.microsoft.com/office/powerpoint/2010/main" val="230493802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2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2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2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3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01700" y="1074219"/>
            <a:ext cx="8152130" cy="4845685"/>
          </a:xfrm>
        </p:spPr>
        <p:txBody>
          <a:bodyPr>
            <a:noAutofit/>
          </a:bodyPr>
          <a:lstStyle/>
          <a:p>
            <a:r>
              <a:rPr lang="en-US" altLang="en-GB" sz="41300" dirty="0">
                <a:latin typeface="Lucida Console" panose="020B0609040504020204" charset="0"/>
                <a:cs typeface="Lucida Console" panose="020B0609040504020204" charset="0"/>
              </a:rPr>
              <a:t>AI</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78205" y="2592070"/>
            <a:ext cx="10515600" cy="1325563"/>
          </a:xfrm>
        </p:spPr>
        <p:txBody>
          <a:bodyPr/>
          <a:lstStyle/>
          <a:p>
            <a:pPr algn="ctr"/>
            <a:r>
              <a:rPr lang="en-US" altLang="en-GB"/>
              <a:t>Consequence</a:t>
            </a:r>
          </a:p>
        </p:txBody>
      </p:sp>
      <p:sp>
        <p:nvSpPr>
          <p:cNvPr id="5" name="Title 1"/>
          <p:cNvSpPr>
            <a:spLocks noGrp="1"/>
          </p:cNvSpPr>
          <p:nvPr/>
        </p:nvSpPr>
        <p:spPr>
          <a:xfrm>
            <a:off x="878205" y="483679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GB"/>
              <a:t>Duty</a:t>
            </a:r>
          </a:p>
        </p:txBody>
      </p:sp>
      <p:cxnSp>
        <p:nvCxnSpPr>
          <p:cNvPr id="6" name="Straight Arrow Connector 5"/>
          <p:cNvCxnSpPr/>
          <p:nvPr/>
        </p:nvCxnSpPr>
        <p:spPr>
          <a:xfrm flipH="1" flipV="1">
            <a:off x="6097270" y="3846830"/>
            <a:ext cx="3175" cy="989965"/>
          </a:xfrm>
          <a:prstGeom prst="straightConnector1">
            <a:avLst/>
          </a:prstGeom>
          <a:ln w="57150">
            <a:solidFill>
              <a:srgbClr val="FF0000"/>
            </a:solidFill>
            <a:tailEnd type="arrow" w="med" len="med"/>
          </a:ln>
        </p:spPr>
        <p:style>
          <a:lnRef idx="3">
            <a:schemeClr val="accent1"/>
          </a:lnRef>
          <a:fillRef idx="0">
            <a:srgbClr val="FFFFFF"/>
          </a:fillRef>
          <a:effectRef idx="0">
            <a:srgbClr val="FFFFFF"/>
          </a:effectRef>
          <a:fontRef idx="minor">
            <a:schemeClr val="tx1"/>
          </a:fontRef>
        </p:style>
      </p:cxnSp>
      <p:sp>
        <p:nvSpPr>
          <p:cNvPr id="3" name="Title 3"/>
          <p:cNvSpPr>
            <a:spLocks noGrp="1"/>
          </p:cNvSpPr>
          <p:nvPr/>
        </p:nvSpPr>
        <p:spPr>
          <a:xfrm>
            <a:off x="838200" y="22479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GB"/>
              <a:t>Desired State of The world</a:t>
            </a:r>
          </a:p>
        </p:txBody>
      </p:sp>
      <p:cxnSp>
        <p:nvCxnSpPr>
          <p:cNvPr id="7" name="Straight Arrow Connector 6"/>
          <p:cNvCxnSpPr/>
          <p:nvPr/>
        </p:nvCxnSpPr>
        <p:spPr>
          <a:xfrm flipH="1" flipV="1">
            <a:off x="6094095" y="1576705"/>
            <a:ext cx="3175" cy="989965"/>
          </a:xfrm>
          <a:prstGeom prst="straightConnector1">
            <a:avLst/>
          </a:prstGeom>
          <a:ln w="57150">
            <a:solidFill>
              <a:srgbClr val="FF0000"/>
            </a:solidFill>
            <a:tailEnd type="arrow" w="med" len="med"/>
          </a:ln>
        </p:spPr>
        <p:style>
          <a:lnRef idx="3">
            <a:schemeClr val="accent1"/>
          </a:lnRef>
          <a:fillRef idx="0">
            <a:srgbClr val="FFFFFF"/>
          </a:fillRef>
          <a:effectRef idx="0">
            <a:srgbClr val="FFFFFF"/>
          </a:effectRef>
          <a:fontRef idx="minor">
            <a:schemeClr val="tx1"/>
          </a:fontRef>
        </p:style>
      </p:cxn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stretch>
            <a:fillRect/>
          </a:stretch>
        </p:blipFill>
        <p:spPr>
          <a:xfrm>
            <a:off x="4624705" y="1127760"/>
            <a:ext cx="3205480" cy="2134870"/>
          </a:xfrm>
          <a:prstGeom prst="rect">
            <a:avLst/>
          </a:prstGeom>
        </p:spPr>
      </p:pic>
      <p:cxnSp>
        <p:nvCxnSpPr>
          <p:cNvPr id="6" name="Straight Arrow Connector 5"/>
          <p:cNvCxnSpPr/>
          <p:nvPr/>
        </p:nvCxnSpPr>
        <p:spPr>
          <a:xfrm>
            <a:off x="6225540" y="4356735"/>
            <a:ext cx="3175" cy="972820"/>
          </a:xfrm>
          <a:prstGeom prst="straightConnector1">
            <a:avLst/>
          </a:prstGeom>
          <a:ln w="57150">
            <a:solidFill>
              <a:srgbClr val="FF0000"/>
            </a:solidFill>
            <a:tailEnd type="arrow" w="med" len="med"/>
          </a:ln>
        </p:spPr>
        <p:style>
          <a:lnRef idx="3">
            <a:schemeClr val="accent1"/>
          </a:lnRef>
          <a:fillRef idx="0">
            <a:srgbClr val="FFFFFF"/>
          </a:fillRef>
          <a:effectRef idx="0">
            <a:srgbClr val="FFFFFF"/>
          </a:effectRef>
          <a:fontRef idx="minor">
            <a:schemeClr val="tx1"/>
          </a:fontRef>
        </p:style>
      </p:cxnSp>
      <p:cxnSp>
        <p:nvCxnSpPr>
          <p:cNvPr id="5" name="Straight Arrow Connector 4"/>
          <p:cNvCxnSpPr/>
          <p:nvPr/>
        </p:nvCxnSpPr>
        <p:spPr>
          <a:xfrm>
            <a:off x="8015605" y="3863975"/>
            <a:ext cx="781685" cy="852805"/>
          </a:xfrm>
          <a:prstGeom prst="straightConnector1">
            <a:avLst/>
          </a:prstGeom>
          <a:ln w="57150">
            <a:solidFill>
              <a:srgbClr val="FF0000"/>
            </a:solidFill>
            <a:tailEnd type="arrow" w="med" len="med"/>
          </a:ln>
        </p:spPr>
        <p:style>
          <a:lnRef idx="3">
            <a:schemeClr val="accent1"/>
          </a:lnRef>
          <a:fillRef idx="0">
            <a:srgbClr val="FFFFFF"/>
          </a:fillRef>
          <a:effectRef idx="0">
            <a:srgbClr val="FFFFFF"/>
          </a:effectRef>
          <a:fontRef idx="minor">
            <a:schemeClr val="tx1"/>
          </a:fontRef>
        </p:style>
      </p:cxnSp>
      <p:cxnSp>
        <p:nvCxnSpPr>
          <p:cNvPr id="7" name="Straight Arrow Connector 6"/>
          <p:cNvCxnSpPr/>
          <p:nvPr/>
        </p:nvCxnSpPr>
        <p:spPr>
          <a:xfrm flipH="1">
            <a:off x="3787140" y="3841115"/>
            <a:ext cx="651510" cy="875665"/>
          </a:xfrm>
          <a:prstGeom prst="straightConnector1">
            <a:avLst/>
          </a:prstGeom>
          <a:ln w="57150">
            <a:solidFill>
              <a:srgbClr val="FF0000"/>
            </a:solidFill>
            <a:tailEnd type="arrow" w="med" len="med"/>
          </a:ln>
        </p:spPr>
        <p:style>
          <a:lnRef idx="3">
            <a:schemeClr val="accent1"/>
          </a:lnRef>
          <a:fillRef idx="0">
            <a:srgbClr val="FFFFFF"/>
          </a:fillRef>
          <a:effectRef idx="0">
            <a:srgbClr val="FFFFFF"/>
          </a:effectRef>
          <a:fontRef idx="minor">
            <a:schemeClr val="tx1"/>
          </a:fontRef>
        </p:style>
      </p:cxnSp>
      <p:sp>
        <p:nvSpPr>
          <p:cNvPr id="8" name="Text Box 7"/>
          <p:cNvSpPr txBox="1"/>
          <p:nvPr/>
        </p:nvSpPr>
        <p:spPr>
          <a:xfrm>
            <a:off x="4692015" y="5481955"/>
            <a:ext cx="3784600" cy="645160"/>
          </a:xfrm>
          <a:prstGeom prst="rect">
            <a:avLst/>
          </a:prstGeom>
          <a:noFill/>
        </p:spPr>
        <p:txBody>
          <a:bodyPr wrap="square" rtlCol="0">
            <a:spAutoFit/>
          </a:bodyPr>
          <a:lstStyle/>
          <a:p>
            <a:r>
              <a:rPr lang="en-US" altLang="en-GB" sz="3600"/>
              <a:t>Wander Around</a:t>
            </a:r>
          </a:p>
        </p:txBody>
      </p:sp>
      <p:sp>
        <p:nvSpPr>
          <p:cNvPr id="10" name="Text Box 9"/>
          <p:cNvSpPr txBox="1"/>
          <p:nvPr/>
        </p:nvSpPr>
        <p:spPr>
          <a:xfrm>
            <a:off x="3256915" y="4836795"/>
            <a:ext cx="960755" cy="645160"/>
          </a:xfrm>
          <a:prstGeom prst="rect">
            <a:avLst/>
          </a:prstGeom>
          <a:noFill/>
        </p:spPr>
        <p:txBody>
          <a:bodyPr wrap="square" rtlCol="0">
            <a:spAutoFit/>
          </a:bodyPr>
          <a:lstStyle/>
          <a:p>
            <a:r>
              <a:rPr lang="en-US" altLang="en-GB" sz="3600"/>
              <a:t>Eat</a:t>
            </a:r>
          </a:p>
        </p:txBody>
      </p:sp>
      <p:sp>
        <p:nvSpPr>
          <p:cNvPr id="11" name="Text Box 10"/>
          <p:cNvSpPr txBox="1"/>
          <p:nvPr/>
        </p:nvSpPr>
        <p:spPr>
          <a:xfrm>
            <a:off x="8298180" y="4777105"/>
            <a:ext cx="1622425" cy="645160"/>
          </a:xfrm>
          <a:prstGeom prst="rect">
            <a:avLst/>
          </a:prstGeom>
          <a:noFill/>
        </p:spPr>
        <p:txBody>
          <a:bodyPr wrap="square" rtlCol="0">
            <a:spAutoFit/>
          </a:bodyPr>
          <a:lstStyle/>
          <a:p>
            <a:r>
              <a:rPr lang="en-US" altLang="en-GB" sz="3600"/>
              <a:t>Sleep</a:t>
            </a:r>
          </a:p>
        </p:txBody>
      </p:sp>
      <p:sp>
        <p:nvSpPr>
          <p:cNvPr id="12" name="Title 3"/>
          <p:cNvSpPr>
            <a:spLocks noGrp="1"/>
          </p:cNvSpPr>
          <p:nvPr/>
        </p:nvSpPr>
        <p:spPr>
          <a:xfrm>
            <a:off x="929640" y="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GB"/>
              <a:t>Desired State of The world</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stretch>
            <a:fillRect/>
          </a:stretch>
        </p:blipFill>
        <p:spPr>
          <a:xfrm>
            <a:off x="4624705" y="1127760"/>
            <a:ext cx="3205480" cy="2134870"/>
          </a:xfrm>
          <a:prstGeom prst="rect">
            <a:avLst/>
          </a:prstGeom>
        </p:spPr>
      </p:pic>
      <p:cxnSp>
        <p:nvCxnSpPr>
          <p:cNvPr id="6" name="Straight Arrow Connector 5"/>
          <p:cNvCxnSpPr/>
          <p:nvPr/>
        </p:nvCxnSpPr>
        <p:spPr>
          <a:xfrm>
            <a:off x="6225540" y="4356735"/>
            <a:ext cx="3175" cy="972820"/>
          </a:xfrm>
          <a:prstGeom prst="straightConnector1">
            <a:avLst/>
          </a:prstGeom>
          <a:ln w="57150">
            <a:solidFill>
              <a:srgbClr val="FF0000"/>
            </a:solidFill>
            <a:tailEnd type="arrow" w="med" len="med"/>
          </a:ln>
        </p:spPr>
        <p:style>
          <a:lnRef idx="3">
            <a:schemeClr val="accent1"/>
          </a:lnRef>
          <a:fillRef idx="0">
            <a:srgbClr val="FFFFFF"/>
          </a:fillRef>
          <a:effectRef idx="0">
            <a:srgbClr val="FFFFFF"/>
          </a:effectRef>
          <a:fontRef idx="minor">
            <a:schemeClr val="tx1"/>
          </a:fontRef>
        </p:style>
      </p:cxnSp>
      <p:cxnSp>
        <p:nvCxnSpPr>
          <p:cNvPr id="5" name="Straight Arrow Connector 4"/>
          <p:cNvCxnSpPr/>
          <p:nvPr/>
        </p:nvCxnSpPr>
        <p:spPr>
          <a:xfrm>
            <a:off x="8015605" y="3863975"/>
            <a:ext cx="1250950" cy="770890"/>
          </a:xfrm>
          <a:prstGeom prst="straightConnector1">
            <a:avLst/>
          </a:prstGeom>
          <a:ln w="57150">
            <a:solidFill>
              <a:srgbClr val="FF0000"/>
            </a:solidFill>
            <a:tailEnd type="arrow" w="med" len="med"/>
          </a:ln>
        </p:spPr>
        <p:style>
          <a:lnRef idx="3">
            <a:schemeClr val="accent1"/>
          </a:lnRef>
          <a:fillRef idx="0">
            <a:srgbClr val="FFFFFF"/>
          </a:fillRef>
          <a:effectRef idx="0">
            <a:srgbClr val="FFFFFF"/>
          </a:effectRef>
          <a:fontRef idx="minor">
            <a:schemeClr val="tx1"/>
          </a:fontRef>
        </p:style>
      </p:cxnSp>
      <p:cxnSp>
        <p:nvCxnSpPr>
          <p:cNvPr id="7" name="Straight Arrow Connector 6"/>
          <p:cNvCxnSpPr/>
          <p:nvPr/>
        </p:nvCxnSpPr>
        <p:spPr>
          <a:xfrm flipH="1">
            <a:off x="3202305" y="3841115"/>
            <a:ext cx="1236345" cy="753110"/>
          </a:xfrm>
          <a:prstGeom prst="straightConnector1">
            <a:avLst/>
          </a:prstGeom>
          <a:ln w="57150">
            <a:solidFill>
              <a:srgbClr val="FF0000"/>
            </a:solidFill>
            <a:tailEnd type="arrow" w="med" len="med"/>
          </a:ln>
        </p:spPr>
        <p:style>
          <a:lnRef idx="3">
            <a:schemeClr val="accent1"/>
          </a:lnRef>
          <a:fillRef idx="0">
            <a:srgbClr val="FFFFFF"/>
          </a:fillRef>
          <a:effectRef idx="0">
            <a:srgbClr val="FFFFFF"/>
          </a:effectRef>
          <a:fontRef idx="minor">
            <a:schemeClr val="tx1"/>
          </a:fontRef>
        </p:style>
      </p:cxnSp>
      <p:sp>
        <p:nvSpPr>
          <p:cNvPr id="8" name="Text Box 7"/>
          <p:cNvSpPr txBox="1"/>
          <p:nvPr/>
        </p:nvSpPr>
        <p:spPr>
          <a:xfrm>
            <a:off x="4445000" y="5482590"/>
            <a:ext cx="3784600" cy="1198880"/>
          </a:xfrm>
          <a:prstGeom prst="rect">
            <a:avLst/>
          </a:prstGeom>
          <a:noFill/>
        </p:spPr>
        <p:txBody>
          <a:bodyPr wrap="square" rtlCol="0">
            <a:spAutoFit/>
          </a:bodyPr>
          <a:lstStyle/>
          <a:p>
            <a:pPr algn="ctr"/>
            <a:r>
              <a:rPr lang="en-US" altLang="en-GB" sz="3600"/>
              <a:t>Cat in different Position</a:t>
            </a:r>
          </a:p>
        </p:txBody>
      </p:sp>
      <p:sp>
        <p:nvSpPr>
          <p:cNvPr id="10" name="Text Box 9"/>
          <p:cNvSpPr txBox="1"/>
          <p:nvPr/>
        </p:nvSpPr>
        <p:spPr>
          <a:xfrm>
            <a:off x="862330" y="4749800"/>
            <a:ext cx="4258945" cy="1198880"/>
          </a:xfrm>
          <a:prstGeom prst="rect">
            <a:avLst/>
          </a:prstGeom>
          <a:noFill/>
        </p:spPr>
        <p:txBody>
          <a:bodyPr wrap="square" rtlCol="0">
            <a:spAutoFit/>
          </a:bodyPr>
          <a:lstStyle/>
          <a:p>
            <a:pPr algn="ctr"/>
            <a:r>
              <a:rPr lang="en-US" altLang="en-GB" sz="3600"/>
              <a:t>Reduced Amount of Food</a:t>
            </a:r>
          </a:p>
        </p:txBody>
      </p:sp>
      <p:sp>
        <p:nvSpPr>
          <p:cNvPr id="11" name="Text Box 10"/>
          <p:cNvSpPr txBox="1"/>
          <p:nvPr/>
        </p:nvSpPr>
        <p:spPr>
          <a:xfrm>
            <a:off x="8797290" y="4749800"/>
            <a:ext cx="1731645" cy="645160"/>
          </a:xfrm>
          <a:prstGeom prst="rect">
            <a:avLst/>
          </a:prstGeom>
          <a:noFill/>
        </p:spPr>
        <p:txBody>
          <a:bodyPr wrap="square" rtlCol="0">
            <a:spAutoFit/>
          </a:bodyPr>
          <a:lstStyle/>
          <a:p>
            <a:r>
              <a:rPr lang="en-US" altLang="en-GB" sz="3600"/>
              <a:t>Nothing</a:t>
            </a:r>
          </a:p>
        </p:txBody>
      </p:sp>
      <p:sp>
        <p:nvSpPr>
          <p:cNvPr id="12" name="Title 3"/>
          <p:cNvSpPr>
            <a:spLocks noGrp="1"/>
          </p:cNvSpPr>
          <p:nvPr/>
        </p:nvSpPr>
        <p:spPr>
          <a:xfrm>
            <a:off x="929640" y="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GB"/>
              <a:t>Consequences</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stretch>
            <a:fillRect/>
          </a:stretch>
        </p:blipFill>
        <p:spPr>
          <a:xfrm>
            <a:off x="4624705" y="1127760"/>
            <a:ext cx="3205480" cy="2134870"/>
          </a:xfrm>
          <a:prstGeom prst="rect">
            <a:avLst/>
          </a:prstGeom>
        </p:spPr>
      </p:pic>
      <p:cxnSp>
        <p:nvCxnSpPr>
          <p:cNvPr id="6" name="Straight Arrow Connector 5"/>
          <p:cNvCxnSpPr/>
          <p:nvPr/>
        </p:nvCxnSpPr>
        <p:spPr>
          <a:xfrm>
            <a:off x="6225540" y="4356735"/>
            <a:ext cx="3175" cy="972820"/>
          </a:xfrm>
          <a:prstGeom prst="straightConnector1">
            <a:avLst/>
          </a:prstGeom>
          <a:ln w="57150">
            <a:solidFill>
              <a:srgbClr val="FF0000"/>
            </a:solidFill>
            <a:tailEnd type="arrow" w="med" len="med"/>
          </a:ln>
        </p:spPr>
        <p:style>
          <a:lnRef idx="3">
            <a:schemeClr val="accent1"/>
          </a:lnRef>
          <a:fillRef idx="0">
            <a:srgbClr val="FFFFFF"/>
          </a:fillRef>
          <a:effectRef idx="0">
            <a:srgbClr val="FFFFFF"/>
          </a:effectRef>
          <a:fontRef idx="minor">
            <a:schemeClr val="tx1"/>
          </a:fontRef>
        </p:style>
      </p:cxnSp>
      <p:cxnSp>
        <p:nvCxnSpPr>
          <p:cNvPr id="5" name="Straight Arrow Connector 4"/>
          <p:cNvCxnSpPr/>
          <p:nvPr/>
        </p:nvCxnSpPr>
        <p:spPr>
          <a:xfrm>
            <a:off x="8015605" y="3863975"/>
            <a:ext cx="781685" cy="852805"/>
          </a:xfrm>
          <a:prstGeom prst="straightConnector1">
            <a:avLst/>
          </a:prstGeom>
          <a:ln w="57150">
            <a:solidFill>
              <a:srgbClr val="FF0000"/>
            </a:solidFill>
            <a:tailEnd type="arrow" w="med" len="med"/>
          </a:ln>
        </p:spPr>
        <p:style>
          <a:lnRef idx="3">
            <a:schemeClr val="accent1"/>
          </a:lnRef>
          <a:fillRef idx="0">
            <a:srgbClr val="FFFFFF"/>
          </a:fillRef>
          <a:effectRef idx="0">
            <a:srgbClr val="FFFFFF"/>
          </a:effectRef>
          <a:fontRef idx="minor">
            <a:schemeClr val="tx1"/>
          </a:fontRef>
        </p:style>
      </p:cxnSp>
      <p:cxnSp>
        <p:nvCxnSpPr>
          <p:cNvPr id="7" name="Straight Arrow Connector 6"/>
          <p:cNvCxnSpPr/>
          <p:nvPr/>
        </p:nvCxnSpPr>
        <p:spPr>
          <a:xfrm flipH="1">
            <a:off x="3787140" y="3841115"/>
            <a:ext cx="651510" cy="875665"/>
          </a:xfrm>
          <a:prstGeom prst="straightConnector1">
            <a:avLst/>
          </a:prstGeom>
          <a:ln w="57150">
            <a:solidFill>
              <a:srgbClr val="FF0000"/>
            </a:solidFill>
            <a:tailEnd type="arrow" w="med" len="med"/>
          </a:ln>
        </p:spPr>
        <p:style>
          <a:lnRef idx="3">
            <a:schemeClr val="accent1"/>
          </a:lnRef>
          <a:fillRef idx="0">
            <a:srgbClr val="FFFFFF"/>
          </a:fillRef>
          <a:effectRef idx="0">
            <a:srgbClr val="FFFFFF"/>
          </a:effectRef>
          <a:fontRef idx="minor">
            <a:schemeClr val="tx1"/>
          </a:fontRef>
        </p:style>
      </p:cxnSp>
      <p:sp>
        <p:nvSpPr>
          <p:cNvPr id="8" name="Text Box 7"/>
          <p:cNvSpPr txBox="1"/>
          <p:nvPr/>
        </p:nvSpPr>
        <p:spPr>
          <a:xfrm>
            <a:off x="4692015" y="5481955"/>
            <a:ext cx="3784600" cy="645160"/>
          </a:xfrm>
          <a:prstGeom prst="rect">
            <a:avLst/>
          </a:prstGeom>
          <a:noFill/>
        </p:spPr>
        <p:txBody>
          <a:bodyPr wrap="square" rtlCol="0">
            <a:spAutoFit/>
          </a:bodyPr>
          <a:lstStyle/>
          <a:p>
            <a:r>
              <a:rPr lang="en-US" altLang="en-GB" sz="3600"/>
              <a:t>To Change Position</a:t>
            </a:r>
          </a:p>
        </p:txBody>
      </p:sp>
      <p:sp>
        <p:nvSpPr>
          <p:cNvPr id="10" name="Text Box 9"/>
          <p:cNvSpPr txBox="1"/>
          <p:nvPr/>
        </p:nvSpPr>
        <p:spPr>
          <a:xfrm>
            <a:off x="2481580" y="4777105"/>
            <a:ext cx="2543810" cy="1198880"/>
          </a:xfrm>
          <a:prstGeom prst="rect">
            <a:avLst/>
          </a:prstGeom>
          <a:noFill/>
        </p:spPr>
        <p:txBody>
          <a:bodyPr wrap="square" rtlCol="0">
            <a:spAutoFit/>
          </a:bodyPr>
          <a:lstStyle/>
          <a:p>
            <a:pPr algn="ctr"/>
            <a:r>
              <a:rPr lang="en-US" altLang="en-GB" sz="3600"/>
              <a:t>To Destroy Food</a:t>
            </a:r>
          </a:p>
        </p:txBody>
      </p:sp>
      <p:sp>
        <p:nvSpPr>
          <p:cNvPr id="11" name="Text Box 10"/>
          <p:cNvSpPr txBox="1"/>
          <p:nvPr/>
        </p:nvSpPr>
        <p:spPr>
          <a:xfrm>
            <a:off x="7830185" y="4776470"/>
            <a:ext cx="3032125" cy="645160"/>
          </a:xfrm>
          <a:prstGeom prst="rect">
            <a:avLst/>
          </a:prstGeom>
          <a:noFill/>
        </p:spPr>
        <p:txBody>
          <a:bodyPr wrap="square" rtlCol="0">
            <a:spAutoFit/>
          </a:bodyPr>
          <a:lstStyle/>
          <a:p>
            <a:r>
              <a:rPr lang="en-US" altLang="en-GB" sz="3600"/>
              <a:t>To do Nothing</a:t>
            </a:r>
          </a:p>
        </p:txBody>
      </p:sp>
      <p:sp>
        <p:nvSpPr>
          <p:cNvPr id="12" name="Title 3"/>
          <p:cNvSpPr>
            <a:spLocks noGrp="1"/>
          </p:cNvSpPr>
          <p:nvPr/>
        </p:nvSpPr>
        <p:spPr>
          <a:xfrm>
            <a:off x="929640" y="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GB"/>
              <a:t>Duty</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stretch>
            <a:fillRect/>
          </a:stretch>
        </p:blipFill>
        <p:spPr>
          <a:xfrm>
            <a:off x="664210" y="316865"/>
            <a:ext cx="3205480" cy="2134870"/>
          </a:xfrm>
          <a:prstGeom prst="rect">
            <a:avLst/>
          </a:prstGeom>
        </p:spPr>
      </p:pic>
      <p:cxnSp>
        <p:nvCxnSpPr>
          <p:cNvPr id="6" name="Straight Arrow Connector 5"/>
          <p:cNvCxnSpPr/>
          <p:nvPr/>
        </p:nvCxnSpPr>
        <p:spPr>
          <a:xfrm flipH="1">
            <a:off x="4630420" y="5155565"/>
            <a:ext cx="1223010" cy="4445"/>
          </a:xfrm>
          <a:prstGeom prst="straightConnector1">
            <a:avLst/>
          </a:prstGeom>
          <a:ln w="57150">
            <a:solidFill>
              <a:srgbClr val="FF0000"/>
            </a:solidFill>
            <a:tailEnd type="arrow" w="med" len="med"/>
          </a:ln>
        </p:spPr>
        <p:style>
          <a:lnRef idx="3">
            <a:schemeClr val="accent1"/>
          </a:lnRef>
          <a:fillRef idx="0">
            <a:srgbClr val="FFFFFF"/>
          </a:fillRef>
          <a:effectRef idx="0">
            <a:srgbClr val="FFFFFF"/>
          </a:effectRef>
          <a:fontRef idx="minor">
            <a:schemeClr val="tx1"/>
          </a:fontRef>
        </p:style>
      </p:cxnSp>
      <p:cxnSp>
        <p:nvCxnSpPr>
          <p:cNvPr id="5" name="Straight Arrow Connector 4"/>
          <p:cNvCxnSpPr/>
          <p:nvPr/>
        </p:nvCxnSpPr>
        <p:spPr>
          <a:xfrm flipH="1" flipV="1">
            <a:off x="4635500" y="6072505"/>
            <a:ext cx="1254760" cy="4445"/>
          </a:xfrm>
          <a:prstGeom prst="straightConnector1">
            <a:avLst/>
          </a:prstGeom>
          <a:ln w="57150">
            <a:solidFill>
              <a:srgbClr val="FF0000"/>
            </a:solidFill>
            <a:tailEnd type="arrow" w="med" len="med"/>
          </a:ln>
        </p:spPr>
        <p:style>
          <a:lnRef idx="3">
            <a:schemeClr val="accent1"/>
          </a:lnRef>
          <a:fillRef idx="0">
            <a:srgbClr val="FFFFFF"/>
          </a:fillRef>
          <a:effectRef idx="0">
            <a:srgbClr val="FFFFFF"/>
          </a:effectRef>
          <a:fontRef idx="minor">
            <a:schemeClr val="tx1"/>
          </a:fontRef>
        </p:style>
      </p:cxnSp>
      <p:cxnSp>
        <p:nvCxnSpPr>
          <p:cNvPr id="7" name="Straight Arrow Connector 6"/>
          <p:cNvCxnSpPr/>
          <p:nvPr/>
        </p:nvCxnSpPr>
        <p:spPr>
          <a:xfrm flipH="1">
            <a:off x="4703445" y="4311015"/>
            <a:ext cx="1090930" cy="9525"/>
          </a:xfrm>
          <a:prstGeom prst="straightConnector1">
            <a:avLst/>
          </a:prstGeom>
          <a:ln w="57150">
            <a:solidFill>
              <a:srgbClr val="FF0000"/>
            </a:solidFill>
            <a:tailEnd type="arrow" w="med" len="med"/>
          </a:ln>
        </p:spPr>
        <p:style>
          <a:lnRef idx="3">
            <a:schemeClr val="accent1"/>
          </a:lnRef>
          <a:fillRef idx="0">
            <a:srgbClr val="FFFFFF"/>
          </a:fillRef>
          <a:effectRef idx="0">
            <a:srgbClr val="FFFFFF"/>
          </a:effectRef>
          <a:fontRef idx="minor">
            <a:schemeClr val="tx1"/>
          </a:fontRef>
        </p:style>
      </p:cxnSp>
      <p:sp>
        <p:nvSpPr>
          <p:cNvPr id="8" name="Text Box 7"/>
          <p:cNvSpPr txBox="1"/>
          <p:nvPr/>
        </p:nvSpPr>
        <p:spPr>
          <a:xfrm>
            <a:off x="6002655" y="4834890"/>
            <a:ext cx="3784600" cy="645160"/>
          </a:xfrm>
          <a:prstGeom prst="rect">
            <a:avLst/>
          </a:prstGeom>
          <a:noFill/>
        </p:spPr>
        <p:txBody>
          <a:bodyPr wrap="square" rtlCol="0">
            <a:spAutoFit/>
          </a:bodyPr>
          <a:lstStyle/>
          <a:p>
            <a:r>
              <a:rPr lang="en-US" altLang="en-GB" sz="3600"/>
              <a:t>To Change Position</a:t>
            </a:r>
          </a:p>
        </p:txBody>
      </p:sp>
      <p:sp>
        <p:nvSpPr>
          <p:cNvPr id="10" name="Text Box 9"/>
          <p:cNvSpPr txBox="1"/>
          <p:nvPr/>
        </p:nvSpPr>
        <p:spPr>
          <a:xfrm>
            <a:off x="6087110" y="3992880"/>
            <a:ext cx="3538855" cy="645160"/>
          </a:xfrm>
          <a:prstGeom prst="rect">
            <a:avLst/>
          </a:prstGeom>
          <a:noFill/>
        </p:spPr>
        <p:txBody>
          <a:bodyPr wrap="square" rtlCol="0">
            <a:spAutoFit/>
          </a:bodyPr>
          <a:lstStyle/>
          <a:p>
            <a:pPr algn="ctr"/>
            <a:r>
              <a:rPr lang="en-US" altLang="en-GB" sz="3600"/>
              <a:t>To Dis troy Food</a:t>
            </a:r>
          </a:p>
        </p:txBody>
      </p:sp>
      <p:sp>
        <p:nvSpPr>
          <p:cNvPr id="11" name="Text Box 10"/>
          <p:cNvSpPr txBox="1"/>
          <p:nvPr/>
        </p:nvSpPr>
        <p:spPr>
          <a:xfrm>
            <a:off x="6390640" y="5676900"/>
            <a:ext cx="3032125" cy="645160"/>
          </a:xfrm>
          <a:prstGeom prst="rect">
            <a:avLst/>
          </a:prstGeom>
          <a:noFill/>
        </p:spPr>
        <p:txBody>
          <a:bodyPr wrap="square" rtlCol="0">
            <a:spAutoFit/>
          </a:bodyPr>
          <a:lstStyle/>
          <a:p>
            <a:r>
              <a:rPr lang="en-US" altLang="en-GB" sz="3600"/>
              <a:t>To do Nothing</a:t>
            </a:r>
          </a:p>
        </p:txBody>
      </p:sp>
      <p:sp>
        <p:nvSpPr>
          <p:cNvPr id="12" name="Title 3"/>
          <p:cNvSpPr>
            <a:spLocks noGrp="1"/>
          </p:cNvSpPr>
          <p:nvPr/>
        </p:nvSpPr>
        <p:spPr>
          <a:xfrm>
            <a:off x="2517140" y="99123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GB" sz="8000" u="sng"/>
              <a:t>Algorithm</a:t>
            </a:r>
          </a:p>
        </p:txBody>
      </p:sp>
      <p:pic>
        <p:nvPicPr>
          <p:cNvPr id="2" name="Picture 1"/>
          <p:cNvPicPr>
            <a:picLocks noChangeAspect="1"/>
          </p:cNvPicPr>
          <p:nvPr/>
        </p:nvPicPr>
        <p:blipFill>
          <a:blip r:embed="rId3"/>
          <a:stretch>
            <a:fillRect/>
          </a:stretch>
        </p:blipFill>
        <p:spPr>
          <a:xfrm>
            <a:off x="245745" y="2879090"/>
            <a:ext cx="4235450" cy="3397250"/>
          </a:xfrm>
          <a:prstGeom prst="rect">
            <a:avLst/>
          </a:prstGeom>
        </p:spPr>
      </p:pic>
      <p:cxnSp>
        <p:nvCxnSpPr>
          <p:cNvPr id="3" name="Straight Arrow Connector 2"/>
          <p:cNvCxnSpPr/>
          <p:nvPr/>
        </p:nvCxnSpPr>
        <p:spPr>
          <a:xfrm flipH="1">
            <a:off x="4584065" y="3543935"/>
            <a:ext cx="1090930" cy="9525"/>
          </a:xfrm>
          <a:prstGeom prst="straightConnector1">
            <a:avLst/>
          </a:prstGeom>
          <a:ln w="57150">
            <a:solidFill>
              <a:srgbClr val="FF0000"/>
            </a:solidFill>
            <a:tailEnd type="arrow" w="med" len="med"/>
          </a:ln>
        </p:spPr>
        <p:style>
          <a:lnRef idx="3">
            <a:schemeClr val="accent1"/>
          </a:lnRef>
          <a:fillRef idx="0">
            <a:srgbClr val="FFFFFF"/>
          </a:fillRef>
          <a:effectRef idx="0">
            <a:srgbClr val="FFFFFF"/>
          </a:effectRef>
          <a:fontRef idx="minor">
            <a:schemeClr val="tx1"/>
          </a:fontRef>
        </p:style>
      </p:cxnSp>
      <p:sp>
        <p:nvSpPr>
          <p:cNvPr id="9" name="Text Box 8"/>
          <p:cNvSpPr txBox="1"/>
          <p:nvPr/>
        </p:nvSpPr>
        <p:spPr>
          <a:xfrm>
            <a:off x="6177280" y="3253105"/>
            <a:ext cx="4058285" cy="645160"/>
          </a:xfrm>
          <a:prstGeom prst="rect">
            <a:avLst/>
          </a:prstGeom>
          <a:noFill/>
        </p:spPr>
        <p:txBody>
          <a:bodyPr wrap="square" rtlCol="0">
            <a:spAutoFit/>
          </a:bodyPr>
          <a:lstStyle/>
          <a:p>
            <a:pPr algn="ctr"/>
            <a:r>
              <a:rPr lang="en-US" altLang="en-GB" sz="3600"/>
              <a:t>Pick Random Action</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855595" y="780415"/>
            <a:ext cx="6254750" cy="5017135"/>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003425" y="2436495"/>
            <a:ext cx="7752080" cy="1328420"/>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6450" y="2682875"/>
            <a:ext cx="10515600" cy="1325563"/>
          </a:xfrm>
        </p:spPr>
        <p:txBody>
          <a:bodyPr/>
          <a:lstStyle/>
          <a:p>
            <a:pPr algn="ctr"/>
            <a:r>
              <a:rPr lang="en-US" altLang="en-GB"/>
              <a:t>New World State = </a:t>
            </a:r>
            <a:r>
              <a:rPr lang="en-US" altLang="en-GB" i="1"/>
              <a:t>cat(</a:t>
            </a:r>
            <a:r>
              <a:rPr lang="en-US" altLang="en-GB"/>
              <a:t>Old World State</a:t>
            </a:r>
            <a:r>
              <a:rPr lang="en-US" altLang="en-GB" i="1"/>
              <a:t>)</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nvSpPr>
        <p:spPr>
          <a:xfrm>
            <a:off x="838200" y="96710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GB"/>
              <a:t>New State = </a:t>
            </a:r>
            <a:r>
              <a:rPr lang="en-US" altLang="en-GB" i="1"/>
              <a:t>cat(</a:t>
            </a:r>
            <a:r>
              <a:rPr lang="en-US" altLang="en-GB"/>
              <a:t>Old State</a:t>
            </a:r>
            <a:r>
              <a:rPr lang="en-US" altLang="en-GB" i="1"/>
              <a:t>)</a:t>
            </a:r>
          </a:p>
        </p:txBody>
      </p:sp>
      <p:sp>
        <p:nvSpPr>
          <p:cNvPr id="6" name="Text Box 5"/>
          <p:cNvSpPr txBox="1"/>
          <p:nvPr/>
        </p:nvSpPr>
        <p:spPr>
          <a:xfrm>
            <a:off x="3932555" y="3702685"/>
            <a:ext cx="4577080" cy="768350"/>
          </a:xfrm>
          <a:prstGeom prst="rect">
            <a:avLst/>
          </a:prstGeom>
          <a:noFill/>
        </p:spPr>
        <p:txBody>
          <a:bodyPr wrap="square" rtlCol="0">
            <a:spAutoFit/>
          </a:bodyPr>
          <a:lstStyle/>
          <a:p>
            <a:r>
              <a:rPr lang="en-US" altLang="en-GB" sz="4400">
                <a:solidFill>
                  <a:srgbClr val="FF0000"/>
                </a:solidFill>
              </a:rPr>
              <a:t>The Duties of a Cat</a:t>
            </a:r>
          </a:p>
        </p:txBody>
      </p:sp>
      <p:cxnSp>
        <p:nvCxnSpPr>
          <p:cNvPr id="8" name="Straight Arrow Connector 7"/>
          <p:cNvCxnSpPr/>
          <p:nvPr/>
        </p:nvCxnSpPr>
        <p:spPr>
          <a:xfrm flipH="1" flipV="1">
            <a:off x="6214110" y="2522220"/>
            <a:ext cx="18415" cy="1022350"/>
          </a:xfrm>
          <a:prstGeom prst="straightConnector1">
            <a:avLst/>
          </a:prstGeom>
          <a:ln w="57150">
            <a:solidFill>
              <a:srgbClr val="FF0000"/>
            </a:solidFill>
            <a:tailEnd type="arrow" w="med" len="med"/>
          </a:ln>
        </p:spPr>
        <p:style>
          <a:lnRef idx="3">
            <a:schemeClr val="accent1"/>
          </a:lnRef>
          <a:fillRef idx="0">
            <a:srgbClr val="FFFFFF"/>
          </a:fillRef>
          <a:effectRef idx="0">
            <a:srgbClr val="FFFFFF"/>
          </a:effectRef>
          <a:fontRef idx="minor">
            <a:schemeClr val="tx1"/>
          </a:fontRef>
        </p:style>
      </p:cxn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6450" y="2682875"/>
            <a:ext cx="10515600" cy="1325563"/>
          </a:xfrm>
        </p:spPr>
        <p:txBody>
          <a:bodyPr/>
          <a:lstStyle/>
          <a:p>
            <a:pPr algn="ctr"/>
            <a:r>
              <a:rPr lang="en-US" altLang="en-GB"/>
              <a:t>New State = </a:t>
            </a:r>
            <a:r>
              <a:rPr lang="en-US" altLang="en-GB" i="1"/>
              <a:t>cat(</a:t>
            </a:r>
            <a:r>
              <a:rPr lang="en-US" altLang="en-GB"/>
              <a:t>Old State</a:t>
            </a:r>
            <a:r>
              <a:rPr lang="en-US" altLang="en-GB" i="1"/>
              <a:t>)</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GB" sz="5400">
                <a:latin typeface="Lucida Console" panose="020B0609040504020204" charset="0"/>
                <a:cs typeface="Lucida Console" panose="020B0609040504020204" charset="0"/>
              </a:rPr>
              <a:t>PLAN</a:t>
            </a:r>
          </a:p>
        </p:txBody>
      </p:sp>
      <p:sp>
        <p:nvSpPr>
          <p:cNvPr id="3" name="Content Placeholder 2"/>
          <p:cNvSpPr>
            <a:spLocks noGrp="1"/>
          </p:cNvSpPr>
          <p:nvPr>
            <p:ph idx="1"/>
          </p:nvPr>
        </p:nvSpPr>
        <p:spPr/>
        <p:txBody>
          <a:bodyPr>
            <a:normAutofit fontScale="92500" lnSpcReduction="10000"/>
          </a:bodyPr>
          <a:lstStyle/>
          <a:p>
            <a:r>
              <a:rPr lang="en-US" altLang="en-GB" sz="3600" u="sng">
                <a:cs typeface="+mn-lt"/>
              </a:rPr>
              <a:t>Intro</a:t>
            </a:r>
            <a:r>
              <a:rPr lang="en-US" altLang="en-GB" sz="3600">
                <a:cs typeface="+mn-lt"/>
              </a:rPr>
              <a:t>: How a </a:t>
            </a:r>
            <a:r>
              <a:rPr lang="en-US" altLang="en-GB" sz="3600" i="1">
                <a:cs typeface="+mn-lt"/>
              </a:rPr>
              <a:t>Computer</a:t>
            </a:r>
            <a:r>
              <a:rPr lang="en-US" altLang="en-GB" sz="3600">
                <a:cs typeface="+mn-lt"/>
              </a:rPr>
              <a:t> Sees </a:t>
            </a:r>
            <a:r>
              <a:rPr lang="en-US" altLang="en-GB" sz="3600" b="1">
                <a:cs typeface="+mn-lt"/>
              </a:rPr>
              <a:t>the World </a:t>
            </a:r>
          </a:p>
          <a:p>
            <a:endParaRPr lang="en-US" altLang="en-GB" sz="3600">
              <a:cs typeface="+mn-lt"/>
            </a:endParaRPr>
          </a:p>
          <a:p>
            <a:r>
              <a:rPr lang="en-US" altLang="en-GB" sz="3600">
                <a:cs typeface="+mn-lt"/>
              </a:rPr>
              <a:t>Applying </a:t>
            </a:r>
            <a:r>
              <a:rPr lang="en-US" altLang="en-GB" sz="3600" i="1">
                <a:cs typeface="+mn-lt"/>
              </a:rPr>
              <a:t>Computer Science</a:t>
            </a:r>
            <a:r>
              <a:rPr lang="en-US" altLang="en-GB" sz="3600">
                <a:cs typeface="+mn-lt"/>
              </a:rPr>
              <a:t> to </a:t>
            </a:r>
            <a:r>
              <a:rPr lang="en-US" altLang="en-GB" sz="3600" b="1">
                <a:cs typeface="+mn-lt"/>
              </a:rPr>
              <a:t>Ethical Scenarios</a:t>
            </a:r>
            <a:endParaRPr lang="en-US" altLang="en-GB" sz="3600">
              <a:cs typeface="+mn-lt"/>
            </a:endParaRPr>
          </a:p>
          <a:p>
            <a:r>
              <a:rPr lang="en-US" altLang="en-GB" sz="3600" i="1">
                <a:cs typeface="+mn-lt"/>
              </a:rPr>
              <a:t>Machines </a:t>
            </a:r>
            <a:r>
              <a:rPr lang="en-US" altLang="en-GB" sz="3600">
                <a:cs typeface="+mn-lt"/>
              </a:rPr>
              <a:t>and </a:t>
            </a:r>
            <a:r>
              <a:rPr lang="en-US" altLang="en-GB" sz="3600" b="1">
                <a:cs typeface="+mn-lt"/>
              </a:rPr>
              <a:t>Sentience</a:t>
            </a:r>
          </a:p>
          <a:p>
            <a:r>
              <a:rPr lang="en-US" altLang="en-GB" sz="3600">
                <a:cs typeface="+mn-lt"/>
              </a:rPr>
              <a:t>The Implications</a:t>
            </a:r>
            <a:r>
              <a:rPr lang="en-US" altLang="en-GB" sz="3600" i="1">
                <a:cs typeface="+mn-lt"/>
              </a:rPr>
              <a:t> </a:t>
            </a:r>
            <a:r>
              <a:rPr lang="en-US" altLang="en-GB" sz="3600">
                <a:cs typeface="+mn-lt"/>
              </a:rPr>
              <a:t>of </a:t>
            </a:r>
            <a:r>
              <a:rPr lang="en-US" altLang="en-GB" sz="3600" i="1">
                <a:cs typeface="+mn-lt"/>
              </a:rPr>
              <a:t>AI</a:t>
            </a:r>
            <a:r>
              <a:rPr lang="en-US" altLang="en-GB" sz="3600">
                <a:cs typeface="+mn-lt"/>
              </a:rPr>
              <a:t> for </a:t>
            </a:r>
            <a:r>
              <a:rPr lang="en-US" altLang="en-GB" sz="3600" b="1">
                <a:cs typeface="+mn-lt"/>
              </a:rPr>
              <a:t>Ethics</a:t>
            </a:r>
            <a:endParaRPr lang="en-US" altLang="en-GB" sz="3600">
              <a:cs typeface="+mn-lt"/>
            </a:endParaRPr>
          </a:p>
          <a:p>
            <a:endParaRPr lang="en-US" altLang="en-GB"/>
          </a:p>
          <a:p>
            <a:endParaRPr lang="en-US" altLang="en-GB"/>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6450" y="2682875"/>
            <a:ext cx="10515600" cy="1325563"/>
          </a:xfrm>
        </p:spPr>
        <p:txBody>
          <a:bodyPr/>
          <a:lstStyle/>
          <a:p>
            <a:pPr algn="ctr"/>
            <a:r>
              <a:rPr lang="en-US" altLang="en-GB"/>
              <a:t>New State = </a:t>
            </a:r>
            <a:r>
              <a:rPr lang="en-US" altLang="en-GB" i="1"/>
              <a:t>Philosophy Teacher(</a:t>
            </a:r>
            <a:r>
              <a:rPr lang="en-US" altLang="en-GB"/>
              <a:t>Old State</a:t>
            </a:r>
            <a:r>
              <a:rPr lang="en-US" altLang="en-GB" i="1"/>
              <a:t>)</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nvSpPr>
        <p:spPr>
          <a:xfrm>
            <a:off x="838200" y="96710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GB">
                <a:sym typeface="+mn-ea"/>
              </a:rPr>
              <a:t>New State = </a:t>
            </a:r>
            <a:r>
              <a:rPr lang="en-US" altLang="en-GB" i="1">
                <a:sym typeface="+mn-ea"/>
              </a:rPr>
              <a:t>Philosophy Teacher(</a:t>
            </a:r>
            <a:r>
              <a:rPr lang="en-US" altLang="en-GB">
                <a:sym typeface="+mn-ea"/>
              </a:rPr>
              <a:t>Old State</a:t>
            </a:r>
            <a:r>
              <a:rPr lang="en-US" altLang="en-GB" i="1">
                <a:sym typeface="+mn-ea"/>
              </a:rPr>
              <a:t>)</a:t>
            </a:r>
            <a:endParaRPr lang="en-US" altLang="en-GB" i="1"/>
          </a:p>
        </p:txBody>
      </p:sp>
      <p:sp>
        <p:nvSpPr>
          <p:cNvPr id="6" name="Text Box 5"/>
          <p:cNvSpPr txBox="1"/>
          <p:nvPr/>
        </p:nvSpPr>
        <p:spPr>
          <a:xfrm>
            <a:off x="3350895" y="3773805"/>
            <a:ext cx="6127750" cy="768350"/>
          </a:xfrm>
          <a:prstGeom prst="rect">
            <a:avLst/>
          </a:prstGeom>
          <a:noFill/>
        </p:spPr>
        <p:txBody>
          <a:bodyPr wrap="square" rtlCol="0">
            <a:spAutoFit/>
          </a:bodyPr>
          <a:lstStyle/>
          <a:p>
            <a:r>
              <a:rPr lang="en-US" altLang="en-GB" sz="4400">
                <a:solidFill>
                  <a:srgbClr val="FF0000"/>
                </a:solidFill>
              </a:rPr>
              <a:t>To Apply Ethical Theories</a:t>
            </a:r>
          </a:p>
        </p:txBody>
      </p:sp>
      <p:cxnSp>
        <p:nvCxnSpPr>
          <p:cNvPr id="8" name="Straight Arrow Connector 7"/>
          <p:cNvCxnSpPr/>
          <p:nvPr/>
        </p:nvCxnSpPr>
        <p:spPr>
          <a:xfrm flipH="1" flipV="1">
            <a:off x="6214110" y="2522220"/>
            <a:ext cx="18415" cy="1022350"/>
          </a:xfrm>
          <a:prstGeom prst="straightConnector1">
            <a:avLst/>
          </a:prstGeom>
          <a:ln w="57150">
            <a:solidFill>
              <a:srgbClr val="FF0000"/>
            </a:solidFill>
            <a:tailEnd type="arrow" w="med" len="med"/>
          </a:ln>
        </p:spPr>
        <p:style>
          <a:lnRef idx="3">
            <a:schemeClr val="accent1"/>
          </a:lnRef>
          <a:fillRef idx="0">
            <a:srgbClr val="FFFFFF"/>
          </a:fillRef>
          <a:effectRef idx="0">
            <a:srgbClr val="FFFFFF"/>
          </a:effectRef>
          <a:fontRef idx="minor">
            <a:schemeClr val="tx1"/>
          </a:fontRef>
        </p:style>
      </p:cxn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2695" y="2682875"/>
            <a:ext cx="10515600" cy="1325563"/>
          </a:xfrm>
        </p:spPr>
        <p:txBody>
          <a:bodyPr>
            <a:normAutofit fontScale="90000"/>
          </a:bodyPr>
          <a:lstStyle/>
          <a:p>
            <a:pPr algn="ctr"/>
            <a:r>
              <a:rPr lang="en-US" altLang="en-GB"/>
              <a:t> = </a:t>
            </a:r>
            <a:r>
              <a:rPr lang="en-US" altLang="en-GB" i="1">
                <a:sym typeface="+mn-ea"/>
              </a:rPr>
              <a:t>Philosophy Teacher</a:t>
            </a:r>
            <a:r>
              <a:rPr lang="en-US" altLang="en-GB" sz="9800" i="1"/>
              <a:t>(  </a:t>
            </a:r>
            <a:r>
              <a:rPr lang="en-US" altLang="en-GB" i="1"/>
              <a:t>			    </a:t>
            </a:r>
            <a:r>
              <a:rPr lang="en-US" altLang="en-GB" sz="9780" i="1"/>
              <a:t>)</a:t>
            </a:r>
          </a:p>
        </p:txBody>
      </p:sp>
      <p:sp>
        <p:nvSpPr>
          <p:cNvPr id="6" name="Text Box 5"/>
          <p:cNvSpPr txBox="1"/>
          <p:nvPr/>
        </p:nvSpPr>
        <p:spPr>
          <a:xfrm>
            <a:off x="8280400" y="2738120"/>
            <a:ext cx="3297555" cy="1076325"/>
          </a:xfrm>
          <a:prstGeom prst="rect">
            <a:avLst/>
          </a:prstGeom>
          <a:noFill/>
        </p:spPr>
        <p:txBody>
          <a:bodyPr wrap="square" rtlCol="0">
            <a:spAutoFit/>
          </a:bodyPr>
          <a:lstStyle/>
          <a:p>
            <a:pPr algn="ctr"/>
            <a:r>
              <a:rPr lang="en-US" altLang="en-GB" sz="3200">
                <a:sym typeface="+mn-ea"/>
              </a:rPr>
              <a:t>Student needs to go to the toilet</a:t>
            </a:r>
          </a:p>
        </p:txBody>
      </p:sp>
      <p:sp>
        <p:nvSpPr>
          <p:cNvPr id="7" name="Text Box 6"/>
          <p:cNvSpPr txBox="1"/>
          <p:nvPr/>
        </p:nvSpPr>
        <p:spPr>
          <a:xfrm>
            <a:off x="300990" y="2738120"/>
            <a:ext cx="3587750" cy="1322070"/>
          </a:xfrm>
          <a:prstGeom prst="rect">
            <a:avLst/>
          </a:prstGeom>
          <a:noFill/>
        </p:spPr>
        <p:txBody>
          <a:bodyPr wrap="square" rtlCol="0">
            <a:spAutoFit/>
          </a:bodyPr>
          <a:lstStyle/>
          <a:p>
            <a:pPr algn="ctr"/>
            <a:r>
              <a:rPr lang="en-US" altLang="en-GB" sz="4000">
                <a:latin typeface="+mj-lt"/>
                <a:cs typeface="+mj-lt"/>
                <a:sym typeface="+mn-ea"/>
              </a:rPr>
              <a:t>Applies Ethical theory</a:t>
            </a:r>
            <a:endParaRPr lang="en-GB" altLang="en-US" sz="4000">
              <a:latin typeface="+mj-lt"/>
              <a:cs typeface="+mj-lt"/>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6285" y="2766060"/>
            <a:ext cx="10515600" cy="1325563"/>
          </a:xfrm>
        </p:spPr>
        <p:txBody>
          <a:bodyPr>
            <a:normAutofit fontScale="90000"/>
          </a:bodyPr>
          <a:lstStyle/>
          <a:p>
            <a:pPr algn="ctr"/>
            <a:r>
              <a:rPr lang="en-US" altLang="en-GB" sz="12800"/>
              <a:t>Autonomous Car</a:t>
            </a:r>
            <a:br>
              <a:rPr lang="en-US" altLang="en-GB"/>
            </a:br>
            <a:br>
              <a:rPr lang="en-US" altLang="en-GB"/>
            </a:br>
            <a:r>
              <a:rPr lang="en-US" altLang="en-GB"/>
              <a:t>(Computer Science Trolley Problem)</a:t>
            </a:r>
          </a:p>
        </p:txBody>
      </p:sp>
    </p:spTree>
  </p:cSld>
  <p:clrMapOvr>
    <a:masterClrMapping/>
  </p:clrMapOvr>
  <mc:AlternateContent xmlns:mc="http://schemas.openxmlformats.org/markup-compatibility/2006" xmlns:p14="http://schemas.microsoft.com/office/powerpoint/2010/main">
    <mc:Choice Requires="p14">
      <p:transition p14:dur="10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stretch>
            <a:fillRect/>
          </a:stretch>
        </p:blipFill>
        <p:spPr>
          <a:xfrm>
            <a:off x="1630680" y="3607435"/>
            <a:ext cx="5278120" cy="3035935"/>
          </a:xfrm>
          <a:prstGeom prst="rect">
            <a:avLst/>
          </a:prstGeom>
        </p:spPr>
      </p:pic>
      <p:pic>
        <p:nvPicPr>
          <p:cNvPr id="6" name="Picture 5"/>
          <p:cNvPicPr/>
          <p:nvPr/>
        </p:nvPicPr>
        <p:blipFill>
          <a:blip r:embed="rId3"/>
          <a:stretch>
            <a:fillRect/>
          </a:stretch>
        </p:blipFill>
        <p:spPr>
          <a:xfrm>
            <a:off x="4718050" y="318770"/>
            <a:ext cx="3326765" cy="1476375"/>
          </a:xfrm>
          <a:prstGeom prst="rect">
            <a:avLst/>
          </a:prstGeom>
        </p:spPr>
      </p:pic>
      <p:pic>
        <p:nvPicPr>
          <p:cNvPr id="7" name="Picture 6"/>
          <p:cNvPicPr/>
          <p:nvPr/>
        </p:nvPicPr>
        <p:blipFill>
          <a:blip r:embed="rId4"/>
          <a:stretch>
            <a:fillRect/>
          </a:stretch>
        </p:blipFill>
        <p:spPr>
          <a:xfrm>
            <a:off x="8801735" y="1607185"/>
            <a:ext cx="3048000" cy="2880995"/>
          </a:xfrm>
          <a:prstGeom prst="rect">
            <a:avLst/>
          </a:prstGeom>
        </p:spPr>
      </p:pic>
      <p:pic>
        <p:nvPicPr>
          <p:cNvPr id="8" name="Picture 7"/>
          <p:cNvPicPr/>
          <p:nvPr/>
        </p:nvPicPr>
        <p:blipFill>
          <a:blip r:embed="rId5"/>
          <a:stretch>
            <a:fillRect/>
          </a:stretch>
        </p:blipFill>
        <p:spPr>
          <a:xfrm>
            <a:off x="398780" y="276860"/>
            <a:ext cx="3562985" cy="168910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stretch>
            <a:fillRect/>
          </a:stretch>
        </p:blipFill>
        <p:spPr>
          <a:xfrm>
            <a:off x="1630680" y="3607435"/>
            <a:ext cx="5278120" cy="3035935"/>
          </a:xfrm>
          <a:prstGeom prst="rect">
            <a:avLst/>
          </a:prstGeom>
        </p:spPr>
      </p:pic>
      <p:pic>
        <p:nvPicPr>
          <p:cNvPr id="6" name="Picture 5"/>
          <p:cNvPicPr/>
          <p:nvPr/>
        </p:nvPicPr>
        <p:blipFill>
          <a:blip r:embed="rId3"/>
          <a:stretch>
            <a:fillRect/>
          </a:stretch>
        </p:blipFill>
        <p:spPr>
          <a:xfrm>
            <a:off x="4718050" y="318770"/>
            <a:ext cx="3326765" cy="1476375"/>
          </a:xfrm>
          <a:prstGeom prst="rect">
            <a:avLst/>
          </a:prstGeom>
        </p:spPr>
      </p:pic>
      <p:pic>
        <p:nvPicPr>
          <p:cNvPr id="7" name="Picture 6"/>
          <p:cNvPicPr/>
          <p:nvPr/>
        </p:nvPicPr>
        <p:blipFill>
          <a:blip r:embed="rId4"/>
          <a:stretch>
            <a:fillRect/>
          </a:stretch>
        </p:blipFill>
        <p:spPr>
          <a:xfrm>
            <a:off x="8801735" y="1607185"/>
            <a:ext cx="3048000" cy="2880995"/>
          </a:xfrm>
          <a:prstGeom prst="rect">
            <a:avLst/>
          </a:prstGeom>
        </p:spPr>
      </p:pic>
      <p:pic>
        <p:nvPicPr>
          <p:cNvPr id="8" name="Picture 7"/>
          <p:cNvPicPr/>
          <p:nvPr/>
        </p:nvPicPr>
        <p:blipFill>
          <a:blip r:embed="rId5"/>
          <a:stretch>
            <a:fillRect/>
          </a:stretch>
        </p:blipFill>
        <p:spPr>
          <a:xfrm>
            <a:off x="398780" y="276860"/>
            <a:ext cx="3562985" cy="1689100"/>
          </a:xfrm>
          <a:prstGeom prst="rect">
            <a:avLst/>
          </a:prstGeom>
        </p:spPr>
      </p:pic>
      <p:sp>
        <p:nvSpPr>
          <p:cNvPr id="5" name="Bent Arrow 4"/>
          <p:cNvSpPr/>
          <p:nvPr/>
        </p:nvSpPr>
        <p:spPr>
          <a:xfrm>
            <a:off x="7067550" y="2743835"/>
            <a:ext cx="1364615" cy="1236345"/>
          </a:xfrm>
          <a:prstGeom prst="bentArrow">
            <a:avLst>
              <a:gd name="adj1" fmla="val 16127"/>
              <a:gd name="adj2" fmla="val 25000"/>
              <a:gd name="adj3" fmla="val 25000"/>
              <a:gd name="adj4" fmla="val 43750"/>
            </a:avLst>
          </a:prstGeom>
          <a:solidFill>
            <a:srgbClr val="FF0000"/>
          </a:solidFill>
          <a:ln>
            <a:solidFill>
              <a:srgbClr val="FF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GB" altLang="en-US">
              <a:solidFill>
                <a:schemeClr val="tx1"/>
              </a:solidFill>
            </a:endParaRPr>
          </a:p>
        </p:txBody>
      </p:sp>
      <p:sp>
        <p:nvSpPr>
          <p:cNvPr id="9" name="Multiply 8"/>
          <p:cNvSpPr/>
          <p:nvPr/>
        </p:nvSpPr>
        <p:spPr>
          <a:xfrm>
            <a:off x="2901315" y="3496310"/>
            <a:ext cx="2623820" cy="3335655"/>
          </a:xfrm>
          <a:prstGeom prst="mathMultiply">
            <a:avLst/>
          </a:prstGeom>
          <a:solidFill>
            <a:srgbClr val="FF0000"/>
          </a:solidFill>
          <a:ln>
            <a:solidFill>
              <a:srgbClr val="FF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GB"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stretch>
            <a:fillRect/>
          </a:stretch>
        </p:blipFill>
        <p:spPr>
          <a:xfrm>
            <a:off x="1630680" y="3607435"/>
            <a:ext cx="5278120" cy="3035935"/>
          </a:xfrm>
          <a:prstGeom prst="rect">
            <a:avLst/>
          </a:prstGeom>
        </p:spPr>
      </p:pic>
      <p:pic>
        <p:nvPicPr>
          <p:cNvPr id="6" name="Picture 5"/>
          <p:cNvPicPr/>
          <p:nvPr/>
        </p:nvPicPr>
        <p:blipFill>
          <a:blip r:embed="rId3"/>
          <a:stretch>
            <a:fillRect/>
          </a:stretch>
        </p:blipFill>
        <p:spPr>
          <a:xfrm>
            <a:off x="4718050" y="318770"/>
            <a:ext cx="3326765" cy="1476375"/>
          </a:xfrm>
          <a:prstGeom prst="rect">
            <a:avLst/>
          </a:prstGeom>
        </p:spPr>
      </p:pic>
      <p:pic>
        <p:nvPicPr>
          <p:cNvPr id="7" name="Picture 6"/>
          <p:cNvPicPr/>
          <p:nvPr/>
        </p:nvPicPr>
        <p:blipFill>
          <a:blip r:embed="rId4"/>
          <a:stretch>
            <a:fillRect/>
          </a:stretch>
        </p:blipFill>
        <p:spPr>
          <a:xfrm>
            <a:off x="8801735" y="1607185"/>
            <a:ext cx="3048000" cy="2880995"/>
          </a:xfrm>
          <a:prstGeom prst="rect">
            <a:avLst/>
          </a:prstGeom>
        </p:spPr>
      </p:pic>
      <p:pic>
        <p:nvPicPr>
          <p:cNvPr id="8" name="Picture 7"/>
          <p:cNvPicPr/>
          <p:nvPr/>
        </p:nvPicPr>
        <p:blipFill>
          <a:blip r:embed="rId5"/>
          <a:stretch>
            <a:fillRect/>
          </a:stretch>
        </p:blipFill>
        <p:spPr>
          <a:xfrm>
            <a:off x="398780" y="276860"/>
            <a:ext cx="3562985" cy="1689100"/>
          </a:xfrm>
          <a:prstGeom prst="rect">
            <a:avLst/>
          </a:prstGeom>
        </p:spPr>
      </p:pic>
      <p:sp>
        <p:nvSpPr>
          <p:cNvPr id="9" name="Multiply 8"/>
          <p:cNvSpPr/>
          <p:nvPr/>
        </p:nvSpPr>
        <p:spPr>
          <a:xfrm>
            <a:off x="5132705" y="-487045"/>
            <a:ext cx="2623820" cy="3335655"/>
          </a:xfrm>
          <a:prstGeom prst="mathMultiply">
            <a:avLst/>
          </a:prstGeom>
          <a:solidFill>
            <a:srgbClr val="FF0000"/>
          </a:solidFill>
          <a:ln>
            <a:solidFill>
              <a:srgbClr val="FF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GB" altLang="en-US"/>
          </a:p>
        </p:txBody>
      </p:sp>
      <p:sp>
        <p:nvSpPr>
          <p:cNvPr id="2" name="Up Arrow 1"/>
          <p:cNvSpPr/>
          <p:nvPr/>
        </p:nvSpPr>
        <p:spPr>
          <a:xfrm>
            <a:off x="5022850" y="2195830"/>
            <a:ext cx="359410" cy="1264285"/>
          </a:xfrm>
          <a:prstGeom prst="upArrow">
            <a:avLst>
              <a:gd name="adj1" fmla="val 50000"/>
              <a:gd name="adj2" fmla="val 141212"/>
            </a:avLst>
          </a:prstGeom>
          <a:solidFill>
            <a:srgbClr val="FF0000"/>
          </a:solidFill>
          <a:ln>
            <a:solidFill>
              <a:srgbClr val="FF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GB"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stretch>
            <a:fillRect/>
          </a:stretch>
        </p:blipFill>
        <p:spPr>
          <a:xfrm>
            <a:off x="1630680" y="3607435"/>
            <a:ext cx="5278120" cy="3035935"/>
          </a:xfrm>
          <a:prstGeom prst="rect">
            <a:avLst/>
          </a:prstGeom>
        </p:spPr>
      </p:pic>
      <p:pic>
        <p:nvPicPr>
          <p:cNvPr id="6" name="Picture 5"/>
          <p:cNvPicPr/>
          <p:nvPr/>
        </p:nvPicPr>
        <p:blipFill>
          <a:blip r:embed="rId3"/>
          <a:stretch>
            <a:fillRect/>
          </a:stretch>
        </p:blipFill>
        <p:spPr>
          <a:xfrm>
            <a:off x="4718050" y="318770"/>
            <a:ext cx="3326765" cy="1476375"/>
          </a:xfrm>
          <a:prstGeom prst="rect">
            <a:avLst/>
          </a:prstGeom>
        </p:spPr>
      </p:pic>
      <p:pic>
        <p:nvPicPr>
          <p:cNvPr id="7" name="Picture 6"/>
          <p:cNvPicPr/>
          <p:nvPr/>
        </p:nvPicPr>
        <p:blipFill>
          <a:blip r:embed="rId4"/>
          <a:stretch>
            <a:fillRect/>
          </a:stretch>
        </p:blipFill>
        <p:spPr>
          <a:xfrm>
            <a:off x="8801735" y="1607185"/>
            <a:ext cx="3048000" cy="2880995"/>
          </a:xfrm>
          <a:prstGeom prst="rect">
            <a:avLst/>
          </a:prstGeom>
        </p:spPr>
      </p:pic>
      <p:pic>
        <p:nvPicPr>
          <p:cNvPr id="8" name="Picture 7"/>
          <p:cNvPicPr/>
          <p:nvPr/>
        </p:nvPicPr>
        <p:blipFill>
          <a:blip r:embed="rId5"/>
          <a:stretch>
            <a:fillRect/>
          </a:stretch>
        </p:blipFill>
        <p:spPr>
          <a:xfrm>
            <a:off x="398780" y="276860"/>
            <a:ext cx="3562985" cy="1689100"/>
          </a:xfrm>
          <a:prstGeom prst="rect">
            <a:avLst/>
          </a:prstGeom>
        </p:spPr>
      </p:pic>
      <p:sp>
        <p:nvSpPr>
          <p:cNvPr id="9" name="Multiply 8"/>
          <p:cNvSpPr/>
          <p:nvPr/>
        </p:nvSpPr>
        <p:spPr>
          <a:xfrm>
            <a:off x="1080770" y="-455295"/>
            <a:ext cx="2623820" cy="3335655"/>
          </a:xfrm>
          <a:prstGeom prst="mathMultiply">
            <a:avLst/>
          </a:prstGeom>
          <a:solidFill>
            <a:srgbClr val="FF0000"/>
          </a:solidFill>
          <a:ln>
            <a:solidFill>
              <a:srgbClr val="FF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GB" altLang="en-US"/>
          </a:p>
        </p:txBody>
      </p:sp>
      <p:sp>
        <p:nvSpPr>
          <p:cNvPr id="2" name="Up Arrow 1"/>
          <p:cNvSpPr/>
          <p:nvPr/>
        </p:nvSpPr>
        <p:spPr>
          <a:xfrm>
            <a:off x="2148205" y="2227580"/>
            <a:ext cx="359410" cy="1264285"/>
          </a:xfrm>
          <a:prstGeom prst="upArrow">
            <a:avLst>
              <a:gd name="adj1" fmla="val 50000"/>
              <a:gd name="adj2" fmla="val 141212"/>
            </a:avLst>
          </a:prstGeom>
          <a:solidFill>
            <a:srgbClr val="FF0000"/>
          </a:solidFill>
          <a:ln>
            <a:solidFill>
              <a:srgbClr val="FF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GB"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GB"/>
              <a:t>Utilitarian Approach</a:t>
            </a:r>
          </a:p>
        </p:txBody>
      </p:sp>
      <p:sp>
        <p:nvSpPr>
          <p:cNvPr id="3" name="Content Placeholder 2"/>
          <p:cNvSpPr>
            <a:spLocks noGrp="1"/>
          </p:cNvSpPr>
          <p:nvPr>
            <p:ph idx="1"/>
          </p:nvPr>
        </p:nvSpPr>
        <p:spPr/>
        <p:txBody>
          <a:bodyPr/>
          <a:lstStyle/>
          <a:p>
            <a:r>
              <a:rPr lang="en-US" altLang="en-GB"/>
              <a:t>Calculate the total pain suffered as a consequence of each choice</a:t>
            </a:r>
          </a:p>
          <a:p>
            <a:r>
              <a:rPr lang="en-US" altLang="en-GB"/>
              <a:t>Choose the path of least pain.</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GB"/>
              <a:t>How does one calculate total amount of pain?</a:t>
            </a:r>
          </a:p>
        </p:txBody>
      </p:sp>
      <p:pic>
        <p:nvPicPr>
          <p:cNvPr id="7" name="Picture 6"/>
          <p:cNvPicPr>
            <a:picLocks noChangeAspect="1"/>
          </p:cNvPicPr>
          <p:nvPr/>
        </p:nvPicPr>
        <p:blipFill>
          <a:blip r:embed="rId3"/>
          <a:stretch>
            <a:fillRect/>
          </a:stretch>
        </p:blipFill>
        <p:spPr>
          <a:xfrm>
            <a:off x="1247775" y="2006600"/>
            <a:ext cx="9696450" cy="28448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3"/>
          <a:stretch>
            <a:fillRect/>
          </a:stretch>
        </p:blipFill>
        <p:spPr>
          <a:xfrm>
            <a:off x="4460240" y="191770"/>
            <a:ext cx="2862580" cy="6140450"/>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1343025" y="1958975"/>
            <a:ext cx="9505950" cy="2940050"/>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590550" y="1983740"/>
            <a:ext cx="10872470" cy="1743075"/>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stretch>
            <a:fillRect/>
          </a:stretch>
        </p:blipFill>
        <p:spPr>
          <a:xfrm>
            <a:off x="1630680" y="3607435"/>
            <a:ext cx="5278120" cy="3035935"/>
          </a:xfrm>
          <a:prstGeom prst="rect">
            <a:avLst/>
          </a:prstGeom>
        </p:spPr>
      </p:pic>
      <p:pic>
        <p:nvPicPr>
          <p:cNvPr id="6" name="Picture 5"/>
          <p:cNvPicPr/>
          <p:nvPr/>
        </p:nvPicPr>
        <p:blipFill>
          <a:blip r:embed="rId3"/>
          <a:stretch>
            <a:fillRect/>
          </a:stretch>
        </p:blipFill>
        <p:spPr>
          <a:xfrm>
            <a:off x="4718050" y="318770"/>
            <a:ext cx="3326765" cy="1476375"/>
          </a:xfrm>
          <a:prstGeom prst="rect">
            <a:avLst/>
          </a:prstGeom>
        </p:spPr>
      </p:pic>
      <p:pic>
        <p:nvPicPr>
          <p:cNvPr id="7" name="Picture 6"/>
          <p:cNvPicPr/>
          <p:nvPr/>
        </p:nvPicPr>
        <p:blipFill>
          <a:blip r:embed="rId4"/>
          <a:stretch>
            <a:fillRect/>
          </a:stretch>
        </p:blipFill>
        <p:spPr>
          <a:xfrm>
            <a:off x="8801735" y="1607185"/>
            <a:ext cx="3048000" cy="2880995"/>
          </a:xfrm>
          <a:prstGeom prst="rect">
            <a:avLst/>
          </a:prstGeom>
        </p:spPr>
      </p:pic>
      <p:pic>
        <p:nvPicPr>
          <p:cNvPr id="8" name="Picture 7"/>
          <p:cNvPicPr/>
          <p:nvPr/>
        </p:nvPicPr>
        <p:blipFill>
          <a:blip r:embed="rId5"/>
          <a:stretch>
            <a:fillRect/>
          </a:stretch>
        </p:blipFill>
        <p:spPr>
          <a:xfrm>
            <a:off x="398780" y="276860"/>
            <a:ext cx="3562985" cy="1689100"/>
          </a:xfrm>
          <a:prstGeom prst="rect">
            <a:avLst/>
          </a:prstGeom>
        </p:spPr>
      </p:pic>
      <p:sp>
        <p:nvSpPr>
          <p:cNvPr id="9" name="Multiply 8"/>
          <p:cNvSpPr/>
          <p:nvPr/>
        </p:nvSpPr>
        <p:spPr>
          <a:xfrm>
            <a:off x="5132705" y="-487045"/>
            <a:ext cx="2623820" cy="3335655"/>
          </a:xfrm>
          <a:prstGeom prst="mathMultiply">
            <a:avLst/>
          </a:prstGeom>
          <a:solidFill>
            <a:srgbClr val="FF0000"/>
          </a:solidFill>
          <a:ln>
            <a:solidFill>
              <a:srgbClr val="FF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GB" altLang="en-US"/>
          </a:p>
        </p:txBody>
      </p:sp>
      <p:sp>
        <p:nvSpPr>
          <p:cNvPr id="2" name="Up Arrow 1"/>
          <p:cNvSpPr/>
          <p:nvPr/>
        </p:nvSpPr>
        <p:spPr>
          <a:xfrm>
            <a:off x="5022850" y="2195830"/>
            <a:ext cx="359410" cy="1264285"/>
          </a:xfrm>
          <a:prstGeom prst="upArrow">
            <a:avLst>
              <a:gd name="adj1" fmla="val 50000"/>
              <a:gd name="adj2" fmla="val 141212"/>
            </a:avLst>
          </a:prstGeom>
          <a:solidFill>
            <a:srgbClr val="FF0000"/>
          </a:solidFill>
          <a:ln>
            <a:solidFill>
              <a:srgbClr val="FF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GB"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590550" y="1983740"/>
            <a:ext cx="10872470" cy="1743075"/>
          </a:xfrm>
          <a:prstGeom prst="rect">
            <a:avLst/>
          </a:prstGeom>
        </p:spPr>
      </p:pic>
      <p:sp>
        <p:nvSpPr>
          <p:cNvPr id="9" name="Multiply 8"/>
          <p:cNvSpPr/>
          <p:nvPr/>
        </p:nvSpPr>
        <p:spPr>
          <a:xfrm>
            <a:off x="2276475" y="-154305"/>
            <a:ext cx="6616065" cy="6525260"/>
          </a:xfrm>
          <a:prstGeom prst="mathMultiply">
            <a:avLst/>
          </a:prstGeom>
          <a:solidFill>
            <a:srgbClr val="FF0000"/>
          </a:solidFill>
          <a:ln>
            <a:solidFill>
              <a:srgbClr val="FF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GB" alt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688590" y="1969135"/>
            <a:ext cx="6686550" cy="3206750"/>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stretch>
            <a:fillRect/>
          </a:stretch>
        </p:blipFill>
        <p:spPr>
          <a:xfrm>
            <a:off x="1630680" y="3607435"/>
            <a:ext cx="5278120" cy="3035935"/>
          </a:xfrm>
          <a:prstGeom prst="rect">
            <a:avLst/>
          </a:prstGeom>
        </p:spPr>
      </p:pic>
      <p:pic>
        <p:nvPicPr>
          <p:cNvPr id="6" name="Picture 5"/>
          <p:cNvPicPr/>
          <p:nvPr/>
        </p:nvPicPr>
        <p:blipFill>
          <a:blip r:embed="rId3"/>
          <a:stretch>
            <a:fillRect/>
          </a:stretch>
        </p:blipFill>
        <p:spPr>
          <a:xfrm>
            <a:off x="4718050" y="318770"/>
            <a:ext cx="3326765" cy="1476375"/>
          </a:xfrm>
          <a:prstGeom prst="rect">
            <a:avLst/>
          </a:prstGeom>
        </p:spPr>
      </p:pic>
      <p:pic>
        <p:nvPicPr>
          <p:cNvPr id="7" name="Picture 6"/>
          <p:cNvPicPr/>
          <p:nvPr/>
        </p:nvPicPr>
        <p:blipFill>
          <a:blip r:embed="rId4"/>
          <a:stretch>
            <a:fillRect/>
          </a:stretch>
        </p:blipFill>
        <p:spPr>
          <a:xfrm>
            <a:off x="8801735" y="1607185"/>
            <a:ext cx="3048000" cy="2880995"/>
          </a:xfrm>
          <a:prstGeom prst="rect">
            <a:avLst/>
          </a:prstGeom>
        </p:spPr>
      </p:pic>
      <p:pic>
        <p:nvPicPr>
          <p:cNvPr id="8" name="Picture 7"/>
          <p:cNvPicPr/>
          <p:nvPr/>
        </p:nvPicPr>
        <p:blipFill>
          <a:blip r:embed="rId5"/>
          <a:stretch>
            <a:fillRect/>
          </a:stretch>
        </p:blipFill>
        <p:spPr>
          <a:xfrm>
            <a:off x="398780" y="276860"/>
            <a:ext cx="3562985" cy="1689100"/>
          </a:xfrm>
          <a:prstGeom prst="rect">
            <a:avLst/>
          </a:prstGeom>
        </p:spPr>
      </p:pic>
      <p:sp>
        <p:nvSpPr>
          <p:cNvPr id="9" name="Multiply 8"/>
          <p:cNvSpPr/>
          <p:nvPr/>
        </p:nvSpPr>
        <p:spPr>
          <a:xfrm>
            <a:off x="5132705" y="-487045"/>
            <a:ext cx="2623820" cy="3335655"/>
          </a:xfrm>
          <a:prstGeom prst="mathMultiply">
            <a:avLst/>
          </a:prstGeom>
          <a:solidFill>
            <a:srgbClr val="FF0000"/>
          </a:solidFill>
          <a:ln>
            <a:solidFill>
              <a:srgbClr val="FF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GB" altLang="en-US"/>
          </a:p>
        </p:txBody>
      </p:sp>
      <p:sp>
        <p:nvSpPr>
          <p:cNvPr id="2" name="Up Arrow 1"/>
          <p:cNvSpPr/>
          <p:nvPr/>
        </p:nvSpPr>
        <p:spPr>
          <a:xfrm>
            <a:off x="5022850" y="2195830"/>
            <a:ext cx="359410" cy="1264285"/>
          </a:xfrm>
          <a:prstGeom prst="upArrow">
            <a:avLst>
              <a:gd name="adj1" fmla="val 50000"/>
              <a:gd name="adj2" fmla="val 141212"/>
            </a:avLst>
          </a:prstGeom>
          <a:solidFill>
            <a:srgbClr val="FF0000"/>
          </a:solidFill>
          <a:ln>
            <a:solidFill>
              <a:srgbClr val="FF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GB"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702560" y="1585595"/>
            <a:ext cx="6292850" cy="2901950"/>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978660" y="348615"/>
            <a:ext cx="8124190" cy="5853430"/>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stretch>
            <a:fillRect/>
          </a:stretch>
        </p:blipFill>
        <p:spPr>
          <a:xfrm>
            <a:off x="1630680" y="3607435"/>
            <a:ext cx="5278120" cy="3035935"/>
          </a:xfrm>
          <a:prstGeom prst="rect">
            <a:avLst/>
          </a:prstGeom>
        </p:spPr>
      </p:pic>
      <p:pic>
        <p:nvPicPr>
          <p:cNvPr id="6" name="Picture 5"/>
          <p:cNvPicPr/>
          <p:nvPr/>
        </p:nvPicPr>
        <p:blipFill>
          <a:blip r:embed="rId3"/>
          <a:stretch>
            <a:fillRect/>
          </a:stretch>
        </p:blipFill>
        <p:spPr>
          <a:xfrm>
            <a:off x="4718050" y="318770"/>
            <a:ext cx="3326765" cy="1476375"/>
          </a:xfrm>
          <a:prstGeom prst="rect">
            <a:avLst/>
          </a:prstGeom>
        </p:spPr>
      </p:pic>
      <p:pic>
        <p:nvPicPr>
          <p:cNvPr id="7" name="Picture 6"/>
          <p:cNvPicPr/>
          <p:nvPr/>
        </p:nvPicPr>
        <p:blipFill>
          <a:blip r:embed="rId4"/>
          <a:stretch>
            <a:fillRect/>
          </a:stretch>
        </p:blipFill>
        <p:spPr>
          <a:xfrm>
            <a:off x="8801735" y="1607185"/>
            <a:ext cx="3048000" cy="2880995"/>
          </a:xfrm>
          <a:prstGeom prst="rect">
            <a:avLst/>
          </a:prstGeom>
        </p:spPr>
      </p:pic>
      <p:pic>
        <p:nvPicPr>
          <p:cNvPr id="8" name="Picture 7"/>
          <p:cNvPicPr/>
          <p:nvPr/>
        </p:nvPicPr>
        <p:blipFill>
          <a:blip r:embed="rId5"/>
          <a:stretch>
            <a:fillRect/>
          </a:stretch>
        </p:blipFill>
        <p:spPr>
          <a:xfrm>
            <a:off x="398780" y="276860"/>
            <a:ext cx="3562985" cy="1689100"/>
          </a:xfrm>
          <a:prstGeom prst="rect">
            <a:avLst/>
          </a:prstGeom>
        </p:spPr>
      </p:pic>
      <p:sp>
        <p:nvSpPr>
          <p:cNvPr id="2" name="Up Arrow 1"/>
          <p:cNvSpPr/>
          <p:nvPr/>
        </p:nvSpPr>
        <p:spPr>
          <a:xfrm>
            <a:off x="2148205" y="2227580"/>
            <a:ext cx="359410" cy="1264285"/>
          </a:xfrm>
          <a:prstGeom prst="upArrow">
            <a:avLst>
              <a:gd name="adj1" fmla="val 50000"/>
              <a:gd name="adj2" fmla="val 141212"/>
            </a:avLst>
          </a:prstGeom>
          <a:solidFill>
            <a:srgbClr val="FF0000"/>
          </a:solidFill>
          <a:ln>
            <a:solidFill>
              <a:srgbClr val="FF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GB" altLang="en-US"/>
          </a:p>
        </p:txBody>
      </p:sp>
      <p:sp>
        <p:nvSpPr>
          <p:cNvPr id="5" name="Bent Arrow 4"/>
          <p:cNvSpPr/>
          <p:nvPr/>
        </p:nvSpPr>
        <p:spPr>
          <a:xfrm>
            <a:off x="7067550" y="2743835"/>
            <a:ext cx="1364615" cy="1236345"/>
          </a:xfrm>
          <a:prstGeom prst="bentArrow">
            <a:avLst>
              <a:gd name="adj1" fmla="val 16127"/>
              <a:gd name="adj2" fmla="val 25000"/>
              <a:gd name="adj3" fmla="val 25000"/>
              <a:gd name="adj4" fmla="val 43750"/>
            </a:avLst>
          </a:prstGeom>
          <a:solidFill>
            <a:srgbClr val="FF0000"/>
          </a:solidFill>
          <a:ln>
            <a:solidFill>
              <a:srgbClr val="FF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GB" altLang="en-US">
              <a:solidFill>
                <a:schemeClr val="tx1"/>
              </a:solidFill>
            </a:endParaRPr>
          </a:p>
        </p:txBody>
      </p:sp>
      <p:sp>
        <p:nvSpPr>
          <p:cNvPr id="3" name="Up Arrow 2"/>
          <p:cNvSpPr/>
          <p:nvPr/>
        </p:nvSpPr>
        <p:spPr>
          <a:xfrm>
            <a:off x="5022850" y="2195830"/>
            <a:ext cx="359410" cy="1264285"/>
          </a:xfrm>
          <a:prstGeom prst="upArrow">
            <a:avLst>
              <a:gd name="adj1" fmla="val 50000"/>
              <a:gd name="adj2" fmla="val 141212"/>
            </a:avLst>
          </a:prstGeom>
          <a:solidFill>
            <a:srgbClr val="FF0000"/>
          </a:solidFill>
          <a:ln>
            <a:solidFill>
              <a:srgbClr val="FF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GB" altLang="en-US"/>
          </a:p>
        </p:txBody>
      </p:sp>
      <p:sp>
        <p:nvSpPr>
          <p:cNvPr id="10" name="Text Box 9"/>
          <p:cNvSpPr txBox="1"/>
          <p:nvPr/>
        </p:nvSpPr>
        <p:spPr>
          <a:xfrm>
            <a:off x="7404735" y="3523615"/>
            <a:ext cx="4064000" cy="368300"/>
          </a:xfrm>
          <a:prstGeom prst="rect">
            <a:avLst/>
          </a:prstGeom>
          <a:noFill/>
        </p:spPr>
        <p:txBody>
          <a:bodyPr wrap="square" rtlCol="0">
            <a:spAutoFit/>
          </a:bodyPr>
          <a:lstStyle/>
          <a:p>
            <a:r>
              <a:rPr lang="en-GB" altLang="en-US"/>
              <a:t>1.2</a:t>
            </a:r>
          </a:p>
        </p:txBody>
      </p:sp>
      <p:sp>
        <p:nvSpPr>
          <p:cNvPr id="11" name="Text Box 10"/>
          <p:cNvSpPr txBox="1"/>
          <p:nvPr/>
        </p:nvSpPr>
        <p:spPr>
          <a:xfrm>
            <a:off x="5372735" y="2797810"/>
            <a:ext cx="6096000" cy="368300"/>
          </a:xfrm>
          <a:prstGeom prst="rect">
            <a:avLst/>
          </a:prstGeom>
          <a:noFill/>
        </p:spPr>
        <p:txBody>
          <a:bodyPr wrap="square" rtlCol="0" anchor="t">
            <a:spAutoFit/>
          </a:bodyPr>
          <a:lstStyle/>
          <a:p>
            <a:r>
              <a:rPr lang="en-GB" altLang="en-US"/>
              <a:t>0.</a:t>
            </a:r>
            <a:r>
              <a:rPr lang="en-US" altLang="en-GB"/>
              <a:t>4</a:t>
            </a:r>
          </a:p>
        </p:txBody>
      </p:sp>
      <p:sp>
        <p:nvSpPr>
          <p:cNvPr id="12" name="Text Box 11"/>
          <p:cNvSpPr txBox="1"/>
          <p:nvPr/>
        </p:nvSpPr>
        <p:spPr>
          <a:xfrm>
            <a:off x="2606675" y="2966720"/>
            <a:ext cx="6096000" cy="368300"/>
          </a:xfrm>
          <a:prstGeom prst="rect">
            <a:avLst/>
          </a:prstGeom>
          <a:noFill/>
        </p:spPr>
        <p:txBody>
          <a:bodyPr wrap="square" rtlCol="0" anchor="t">
            <a:spAutoFit/>
          </a:bodyPr>
          <a:lstStyle/>
          <a:p>
            <a:r>
              <a:rPr lang="en-GB" altLang="en-US"/>
              <a:t>0</a:t>
            </a:r>
            <a:r>
              <a:rPr lang="en-US" altLang="en-GB"/>
              <a:t>.1</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stretch>
            <a:fillRect/>
          </a:stretch>
        </p:blipFill>
        <p:spPr>
          <a:xfrm>
            <a:off x="1630680" y="3607435"/>
            <a:ext cx="5278120" cy="3035935"/>
          </a:xfrm>
          <a:prstGeom prst="rect">
            <a:avLst/>
          </a:prstGeom>
        </p:spPr>
      </p:pic>
      <p:pic>
        <p:nvPicPr>
          <p:cNvPr id="6" name="Picture 5"/>
          <p:cNvPicPr/>
          <p:nvPr/>
        </p:nvPicPr>
        <p:blipFill>
          <a:blip r:embed="rId3"/>
          <a:stretch>
            <a:fillRect/>
          </a:stretch>
        </p:blipFill>
        <p:spPr>
          <a:xfrm>
            <a:off x="4718050" y="318770"/>
            <a:ext cx="3326765" cy="1476375"/>
          </a:xfrm>
          <a:prstGeom prst="rect">
            <a:avLst/>
          </a:prstGeom>
        </p:spPr>
      </p:pic>
      <p:pic>
        <p:nvPicPr>
          <p:cNvPr id="7" name="Picture 6"/>
          <p:cNvPicPr/>
          <p:nvPr/>
        </p:nvPicPr>
        <p:blipFill>
          <a:blip r:embed="rId4"/>
          <a:stretch>
            <a:fillRect/>
          </a:stretch>
        </p:blipFill>
        <p:spPr>
          <a:xfrm>
            <a:off x="8801735" y="1607185"/>
            <a:ext cx="3048000" cy="2880995"/>
          </a:xfrm>
          <a:prstGeom prst="rect">
            <a:avLst/>
          </a:prstGeom>
        </p:spPr>
      </p:pic>
      <p:pic>
        <p:nvPicPr>
          <p:cNvPr id="8" name="Picture 7"/>
          <p:cNvPicPr/>
          <p:nvPr/>
        </p:nvPicPr>
        <p:blipFill>
          <a:blip r:embed="rId5"/>
          <a:stretch>
            <a:fillRect/>
          </a:stretch>
        </p:blipFill>
        <p:spPr>
          <a:xfrm>
            <a:off x="398780" y="276860"/>
            <a:ext cx="3562985" cy="1689100"/>
          </a:xfrm>
          <a:prstGeom prst="rect">
            <a:avLst/>
          </a:prstGeom>
        </p:spPr>
      </p:pic>
      <p:sp>
        <p:nvSpPr>
          <p:cNvPr id="9" name="Multiply 8"/>
          <p:cNvSpPr/>
          <p:nvPr/>
        </p:nvSpPr>
        <p:spPr>
          <a:xfrm>
            <a:off x="1080770" y="-455295"/>
            <a:ext cx="2623820" cy="3335655"/>
          </a:xfrm>
          <a:prstGeom prst="mathMultiply">
            <a:avLst/>
          </a:prstGeom>
          <a:solidFill>
            <a:srgbClr val="FF0000"/>
          </a:solidFill>
          <a:ln>
            <a:solidFill>
              <a:srgbClr val="FF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GB" altLang="en-US"/>
          </a:p>
        </p:txBody>
      </p:sp>
      <p:sp>
        <p:nvSpPr>
          <p:cNvPr id="2" name="Up Arrow 1"/>
          <p:cNvSpPr/>
          <p:nvPr/>
        </p:nvSpPr>
        <p:spPr>
          <a:xfrm>
            <a:off x="2148205" y="2227580"/>
            <a:ext cx="359410" cy="1264285"/>
          </a:xfrm>
          <a:prstGeom prst="upArrow">
            <a:avLst>
              <a:gd name="adj1" fmla="val 50000"/>
              <a:gd name="adj2" fmla="val 141212"/>
            </a:avLst>
          </a:prstGeom>
          <a:solidFill>
            <a:srgbClr val="FF0000"/>
          </a:solidFill>
          <a:ln>
            <a:solidFill>
              <a:srgbClr val="FF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GB"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944520" y="1610665"/>
            <a:ext cx="5120640" cy="4616450"/>
          </a:xfrm>
          <a:prstGeom prst="rect">
            <a:avLst/>
          </a:prstGeom>
        </p:spPr>
      </p:pic>
      <p:sp>
        <p:nvSpPr>
          <p:cNvPr id="6" name="Title 5"/>
          <p:cNvSpPr>
            <a:spLocks noGrp="1"/>
          </p:cNvSpPr>
          <p:nvPr>
            <p:ph type="title"/>
          </p:nvPr>
        </p:nvSpPr>
        <p:spPr>
          <a:xfrm>
            <a:off x="1143001" y="341427"/>
            <a:ext cx="9905998" cy="1478570"/>
          </a:xfrm>
        </p:spPr>
        <p:txBody>
          <a:bodyPr/>
          <a:lstStyle/>
          <a:p>
            <a:r>
              <a:rPr lang="en-US" altLang="en-GB" dirty="0">
                <a:latin typeface="Lucida Console" panose="020B0609040504020204" charset="0"/>
                <a:cs typeface="Lucida Console" panose="020B0609040504020204" charset="0"/>
              </a:rPr>
              <a:t>Algorithms</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56285" y="2766060"/>
            <a:ext cx="10515600" cy="1325563"/>
          </a:xfrm>
        </p:spPr>
        <p:txBody>
          <a:bodyPr>
            <a:normAutofit fontScale="90000"/>
          </a:bodyPr>
          <a:lstStyle/>
          <a:p>
            <a:pPr algn="ctr"/>
            <a:r>
              <a:rPr lang="en-US" altLang="en-GB" sz="12800"/>
              <a:t>Sentience</a:t>
            </a:r>
            <a:br>
              <a:rPr lang="en-US" altLang="en-GB"/>
            </a:br>
            <a:br>
              <a:rPr lang="en-US" altLang="en-GB"/>
            </a:br>
            <a:r>
              <a:rPr lang="en-US" altLang="en-GB"/>
              <a:t>(Computer Science Living Problem)</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21250" y="2653030"/>
            <a:ext cx="10515600" cy="1325563"/>
          </a:xfrm>
        </p:spPr>
        <p:txBody>
          <a:bodyPr/>
          <a:lstStyle/>
          <a:p>
            <a:r>
              <a:rPr lang="en-US" altLang="en-GB"/>
              <a:t>AI?</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2695" y="2682875"/>
            <a:ext cx="10515600" cy="1325563"/>
          </a:xfrm>
        </p:spPr>
        <p:txBody>
          <a:bodyPr>
            <a:normAutofit fontScale="90000"/>
          </a:bodyPr>
          <a:lstStyle/>
          <a:p>
            <a:pPr algn="ctr"/>
            <a:r>
              <a:rPr lang="en-US" altLang="en-GB"/>
              <a:t> = </a:t>
            </a:r>
            <a:r>
              <a:rPr lang="en-US" altLang="en-GB" i="1">
                <a:sym typeface="+mn-ea"/>
              </a:rPr>
              <a:t>Philosophy Teacher</a:t>
            </a:r>
            <a:r>
              <a:rPr lang="en-US" altLang="en-GB" sz="9800" i="1"/>
              <a:t>(  </a:t>
            </a:r>
            <a:r>
              <a:rPr lang="en-US" altLang="en-GB" i="1"/>
              <a:t>			    </a:t>
            </a:r>
            <a:r>
              <a:rPr lang="en-US" altLang="en-GB" sz="9780" i="1"/>
              <a:t>)</a:t>
            </a:r>
          </a:p>
        </p:txBody>
      </p:sp>
      <p:sp>
        <p:nvSpPr>
          <p:cNvPr id="6" name="Text Box 5"/>
          <p:cNvSpPr txBox="1"/>
          <p:nvPr/>
        </p:nvSpPr>
        <p:spPr>
          <a:xfrm>
            <a:off x="8280400" y="2738120"/>
            <a:ext cx="3297555" cy="1076325"/>
          </a:xfrm>
          <a:prstGeom prst="rect">
            <a:avLst/>
          </a:prstGeom>
          <a:noFill/>
        </p:spPr>
        <p:txBody>
          <a:bodyPr wrap="square" rtlCol="0">
            <a:spAutoFit/>
          </a:bodyPr>
          <a:lstStyle/>
          <a:p>
            <a:pPr algn="ctr"/>
            <a:r>
              <a:rPr lang="en-US" altLang="en-GB" sz="3200">
                <a:sym typeface="+mn-ea"/>
              </a:rPr>
              <a:t>Student needs to go to the toilet</a:t>
            </a:r>
          </a:p>
        </p:txBody>
      </p:sp>
      <p:sp>
        <p:nvSpPr>
          <p:cNvPr id="7" name="Text Box 6"/>
          <p:cNvSpPr txBox="1"/>
          <p:nvPr/>
        </p:nvSpPr>
        <p:spPr>
          <a:xfrm>
            <a:off x="300990" y="2738120"/>
            <a:ext cx="3587750" cy="1322070"/>
          </a:xfrm>
          <a:prstGeom prst="rect">
            <a:avLst/>
          </a:prstGeom>
          <a:noFill/>
        </p:spPr>
        <p:txBody>
          <a:bodyPr wrap="square" rtlCol="0">
            <a:spAutoFit/>
          </a:bodyPr>
          <a:lstStyle/>
          <a:p>
            <a:pPr algn="ctr"/>
            <a:r>
              <a:rPr lang="en-US" altLang="en-GB" sz="4000">
                <a:latin typeface="+mj-lt"/>
                <a:cs typeface="+mj-lt"/>
                <a:sym typeface="+mn-ea"/>
              </a:rPr>
              <a:t>Applies Ethical theory</a:t>
            </a:r>
            <a:endParaRPr lang="en-GB" altLang="en-US" sz="4000">
              <a:latin typeface="+mj-lt"/>
              <a:cs typeface="+mj-lt"/>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a:stretch>
            <a:fillRect/>
          </a:stretch>
        </p:blipFill>
        <p:spPr>
          <a:xfrm>
            <a:off x="2818765" y="1451610"/>
            <a:ext cx="6350000" cy="4229100"/>
          </a:xfrm>
          <a:prstGeom prst="rect">
            <a:avLst/>
          </a:prstGeom>
        </p:spPr>
      </p:pic>
      <p:sp>
        <p:nvSpPr>
          <p:cNvPr id="5" name="Title 4"/>
          <p:cNvSpPr>
            <a:spLocks noGrp="1"/>
          </p:cNvSpPr>
          <p:nvPr>
            <p:ph type="title"/>
          </p:nvPr>
        </p:nvSpPr>
        <p:spPr>
          <a:xfrm>
            <a:off x="878205" y="52070"/>
            <a:ext cx="10515600" cy="1325563"/>
          </a:xfrm>
        </p:spPr>
        <p:txBody>
          <a:bodyPr/>
          <a:lstStyle/>
          <a:p>
            <a:pPr algn="ctr"/>
            <a:r>
              <a:rPr lang="en-US" altLang="en-GB"/>
              <a:t>Duties?</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78205" y="2592070"/>
            <a:ext cx="10515600" cy="1325563"/>
          </a:xfrm>
        </p:spPr>
        <p:txBody>
          <a:bodyPr/>
          <a:lstStyle/>
          <a:p>
            <a:pPr algn="ctr"/>
            <a:r>
              <a:rPr lang="en-US" altLang="en-GB"/>
              <a:t>Consequence</a:t>
            </a:r>
          </a:p>
        </p:txBody>
      </p:sp>
      <p:sp>
        <p:nvSpPr>
          <p:cNvPr id="5" name="Title 1"/>
          <p:cNvSpPr>
            <a:spLocks noGrp="1"/>
          </p:cNvSpPr>
          <p:nvPr/>
        </p:nvSpPr>
        <p:spPr>
          <a:xfrm>
            <a:off x="878205" y="483679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GB"/>
              <a:t>Duty</a:t>
            </a:r>
          </a:p>
        </p:txBody>
      </p:sp>
      <p:cxnSp>
        <p:nvCxnSpPr>
          <p:cNvPr id="6" name="Straight Arrow Connector 5"/>
          <p:cNvCxnSpPr/>
          <p:nvPr/>
        </p:nvCxnSpPr>
        <p:spPr>
          <a:xfrm flipH="1" flipV="1">
            <a:off x="6097270" y="3846830"/>
            <a:ext cx="3175" cy="989965"/>
          </a:xfrm>
          <a:prstGeom prst="straightConnector1">
            <a:avLst/>
          </a:prstGeom>
          <a:ln w="57150">
            <a:solidFill>
              <a:srgbClr val="FF0000"/>
            </a:solidFill>
            <a:tailEnd type="arrow" w="med" len="med"/>
          </a:ln>
        </p:spPr>
        <p:style>
          <a:lnRef idx="3">
            <a:schemeClr val="accent1"/>
          </a:lnRef>
          <a:fillRef idx="0">
            <a:srgbClr val="FFFFFF"/>
          </a:fillRef>
          <a:effectRef idx="0">
            <a:srgbClr val="FFFFFF"/>
          </a:effectRef>
          <a:fontRef idx="minor">
            <a:schemeClr val="tx1"/>
          </a:fontRef>
        </p:style>
      </p:cxnSp>
      <p:sp>
        <p:nvSpPr>
          <p:cNvPr id="3" name="Title 3"/>
          <p:cNvSpPr>
            <a:spLocks noGrp="1"/>
          </p:cNvSpPr>
          <p:nvPr/>
        </p:nvSpPr>
        <p:spPr>
          <a:xfrm>
            <a:off x="838200" y="22479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GB"/>
              <a:t>Desired State of The world</a:t>
            </a:r>
          </a:p>
        </p:txBody>
      </p:sp>
      <p:cxnSp>
        <p:nvCxnSpPr>
          <p:cNvPr id="7" name="Straight Arrow Connector 6"/>
          <p:cNvCxnSpPr/>
          <p:nvPr/>
        </p:nvCxnSpPr>
        <p:spPr>
          <a:xfrm flipH="1" flipV="1">
            <a:off x="6094095" y="1576705"/>
            <a:ext cx="3175" cy="989965"/>
          </a:xfrm>
          <a:prstGeom prst="straightConnector1">
            <a:avLst/>
          </a:prstGeom>
          <a:ln w="57150">
            <a:solidFill>
              <a:srgbClr val="FF0000"/>
            </a:solidFill>
            <a:tailEnd type="arrow" w="med" len="med"/>
          </a:ln>
        </p:spPr>
        <p:style>
          <a:lnRef idx="3">
            <a:schemeClr val="accent1"/>
          </a:lnRef>
          <a:fillRef idx="0">
            <a:srgbClr val="FFFFFF"/>
          </a:fillRef>
          <a:effectRef idx="0">
            <a:srgbClr val="FFFFFF"/>
          </a:effectRef>
          <a:fontRef idx="minor">
            <a:schemeClr val="tx1"/>
          </a:fontRef>
        </p:style>
      </p:cxn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67790" y="2573020"/>
            <a:ext cx="10515600" cy="1325563"/>
          </a:xfrm>
        </p:spPr>
        <p:txBody>
          <a:bodyPr/>
          <a:lstStyle/>
          <a:p>
            <a:pPr algn="ctr"/>
            <a:r>
              <a:rPr lang="en-US" altLang="en-GB"/>
              <a:t>Operation</a:t>
            </a:r>
          </a:p>
        </p:txBody>
      </p:sp>
      <p:sp>
        <p:nvSpPr>
          <p:cNvPr id="5" name="Title 1"/>
          <p:cNvSpPr>
            <a:spLocks noGrp="1"/>
          </p:cNvSpPr>
          <p:nvPr/>
        </p:nvSpPr>
        <p:spPr>
          <a:xfrm>
            <a:off x="3999865" y="257302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GB"/>
              <a:t>Function</a:t>
            </a:r>
          </a:p>
        </p:txBody>
      </p:sp>
      <p:cxnSp>
        <p:nvCxnSpPr>
          <p:cNvPr id="6" name="Straight Arrow Connector 5"/>
          <p:cNvCxnSpPr/>
          <p:nvPr/>
        </p:nvCxnSpPr>
        <p:spPr>
          <a:xfrm flipH="1" flipV="1">
            <a:off x="4003040" y="3783330"/>
            <a:ext cx="3175" cy="989965"/>
          </a:xfrm>
          <a:prstGeom prst="straightConnector1">
            <a:avLst/>
          </a:prstGeom>
          <a:ln w="57150">
            <a:solidFill>
              <a:srgbClr val="FF0000"/>
            </a:solidFill>
            <a:tailEnd type="arrow" w="med" len="med"/>
          </a:ln>
        </p:spPr>
        <p:style>
          <a:lnRef idx="3">
            <a:schemeClr val="accent1"/>
          </a:lnRef>
          <a:fillRef idx="0">
            <a:srgbClr val="FFFFFF"/>
          </a:fillRef>
          <a:effectRef idx="0">
            <a:srgbClr val="FFFFFF"/>
          </a:effectRef>
          <a:fontRef idx="minor">
            <a:schemeClr val="tx1"/>
          </a:fontRef>
        </p:style>
      </p:cxnSp>
      <p:sp>
        <p:nvSpPr>
          <p:cNvPr id="3" name="Title 3"/>
          <p:cNvSpPr>
            <a:spLocks noGrp="1"/>
          </p:cNvSpPr>
          <p:nvPr/>
        </p:nvSpPr>
        <p:spPr>
          <a:xfrm>
            <a:off x="-1445260" y="56959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GB"/>
              <a:t>Output</a:t>
            </a:r>
          </a:p>
        </p:txBody>
      </p:sp>
      <p:cxnSp>
        <p:nvCxnSpPr>
          <p:cNvPr id="7" name="Straight Arrow Connector 6"/>
          <p:cNvCxnSpPr/>
          <p:nvPr/>
        </p:nvCxnSpPr>
        <p:spPr>
          <a:xfrm flipH="1" flipV="1">
            <a:off x="3999865" y="1602105"/>
            <a:ext cx="3175" cy="989965"/>
          </a:xfrm>
          <a:prstGeom prst="straightConnector1">
            <a:avLst/>
          </a:prstGeom>
          <a:ln w="57150">
            <a:solidFill>
              <a:srgbClr val="FF0000"/>
            </a:solidFill>
            <a:tailEnd type="arrow" w="med" len="med"/>
          </a:ln>
        </p:spPr>
        <p:style>
          <a:lnRef idx="3">
            <a:schemeClr val="accent1"/>
          </a:lnRef>
          <a:fillRef idx="0">
            <a:srgbClr val="FFFFFF"/>
          </a:fillRef>
          <a:effectRef idx="0">
            <a:srgbClr val="FFFFFF"/>
          </a:effectRef>
          <a:fontRef idx="minor">
            <a:schemeClr val="tx1"/>
          </a:fontRef>
        </p:style>
      </p:cxnSp>
      <p:sp>
        <p:nvSpPr>
          <p:cNvPr id="2" name="Title 3"/>
          <p:cNvSpPr>
            <a:spLocks noGrp="1"/>
          </p:cNvSpPr>
          <p:nvPr/>
        </p:nvSpPr>
        <p:spPr>
          <a:xfrm>
            <a:off x="-1338580" y="457644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GB"/>
              <a:t>Input</a:t>
            </a:r>
          </a:p>
        </p:txBody>
      </p:sp>
      <p:cxnSp>
        <p:nvCxnSpPr>
          <p:cNvPr id="8" name="Straight Arrow Connector 7"/>
          <p:cNvCxnSpPr/>
          <p:nvPr/>
        </p:nvCxnSpPr>
        <p:spPr>
          <a:xfrm flipH="1">
            <a:off x="5125085" y="3214370"/>
            <a:ext cx="3044825" cy="13335"/>
          </a:xfrm>
          <a:prstGeom prst="straightConnector1">
            <a:avLst/>
          </a:prstGeom>
          <a:ln w="57150">
            <a:solidFill>
              <a:srgbClr val="FF0000"/>
            </a:solidFill>
            <a:tailEnd type="arrow" w="med" len="med"/>
          </a:ln>
        </p:spPr>
        <p:style>
          <a:lnRef idx="3">
            <a:schemeClr val="accent1"/>
          </a:lnRef>
          <a:fillRef idx="0">
            <a:srgbClr val="FFFFFF"/>
          </a:fillRef>
          <a:effectRef idx="0">
            <a:srgbClr val="FFFFFF"/>
          </a:effectRef>
          <a:fontRef idx="minor">
            <a:schemeClr val="tx1"/>
          </a:fontRef>
        </p:style>
      </p:cxn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800090" y="2573020"/>
            <a:ext cx="5288280" cy="1325880"/>
          </a:xfrm>
        </p:spPr>
        <p:txBody>
          <a:bodyPr/>
          <a:lstStyle/>
          <a:p>
            <a:pPr algn="ctr"/>
            <a:r>
              <a:rPr lang="en-US" altLang="en-GB"/>
              <a:t>Operation</a:t>
            </a:r>
          </a:p>
        </p:txBody>
      </p:sp>
      <p:sp>
        <p:nvSpPr>
          <p:cNvPr id="5" name="Title 1"/>
          <p:cNvSpPr>
            <a:spLocks noGrp="1"/>
          </p:cNvSpPr>
          <p:nvPr/>
        </p:nvSpPr>
        <p:spPr>
          <a:xfrm>
            <a:off x="497840" y="2573020"/>
            <a:ext cx="6842125" cy="132588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GB"/>
              <a:t>Function:</a:t>
            </a:r>
          </a:p>
        </p:txBody>
      </p:sp>
      <p:sp>
        <p:nvSpPr>
          <p:cNvPr id="3" name="Title 3"/>
          <p:cNvSpPr>
            <a:spLocks noGrp="1"/>
          </p:cNvSpPr>
          <p:nvPr/>
        </p:nvSpPr>
        <p:spPr>
          <a:xfrm>
            <a:off x="-726440" y="2573020"/>
            <a:ext cx="4773295" cy="132588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GB"/>
              <a:t>Output =</a:t>
            </a:r>
          </a:p>
        </p:txBody>
      </p:sp>
      <p:sp>
        <p:nvSpPr>
          <p:cNvPr id="2" name="Title 3"/>
          <p:cNvSpPr>
            <a:spLocks noGrp="1"/>
          </p:cNvSpPr>
          <p:nvPr/>
        </p:nvSpPr>
        <p:spPr>
          <a:xfrm>
            <a:off x="972820" y="259207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GB"/>
              <a:t>Input   ↦</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612390"/>
            <a:ext cx="10515600" cy="1325563"/>
          </a:xfrm>
        </p:spPr>
        <p:txBody>
          <a:bodyPr/>
          <a:lstStyle/>
          <a:p>
            <a:r>
              <a:rPr lang="en-US" altLang="en-GB"/>
              <a:t>y = f:x ↦x+1</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78205" y="2592070"/>
            <a:ext cx="10515600" cy="1325563"/>
          </a:xfrm>
        </p:spPr>
        <p:txBody>
          <a:bodyPr/>
          <a:lstStyle/>
          <a:p>
            <a:pPr algn="ctr"/>
            <a:r>
              <a:rPr lang="en-US" altLang="en-GB"/>
              <a:t>Consequence</a:t>
            </a:r>
          </a:p>
        </p:txBody>
      </p:sp>
      <p:sp>
        <p:nvSpPr>
          <p:cNvPr id="5" name="Title 1"/>
          <p:cNvSpPr>
            <a:spLocks noGrp="1"/>
          </p:cNvSpPr>
          <p:nvPr/>
        </p:nvSpPr>
        <p:spPr>
          <a:xfrm>
            <a:off x="878205" y="483679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GB"/>
              <a:t>Duty</a:t>
            </a:r>
          </a:p>
        </p:txBody>
      </p:sp>
      <p:cxnSp>
        <p:nvCxnSpPr>
          <p:cNvPr id="6" name="Straight Arrow Connector 5"/>
          <p:cNvCxnSpPr/>
          <p:nvPr/>
        </p:nvCxnSpPr>
        <p:spPr>
          <a:xfrm flipH="1" flipV="1">
            <a:off x="6097270" y="3846830"/>
            <a:ext cx="3175" cy="989965"/>
          </a:xfrm>
          <a:prstGeom prst="straightConnector1">
            <a:avLst/>
          </a:prstGeom>
          <a:ln w="57150">
            <a:solidFill>
              <a:srgbClr val="FF0000"/>
            </a:solidFill>
            <a:tailEnd type="arrow" w="med" len="med"/>
          </a:ln>
        </p:spPr>
        <p:style>
          <a:lnRef idx="3">
            <a:schemeClr val="accent1"/>
          </a:lnRef>
          <a:fillRef idx="0">
            <a:srgbClr val="FFFFFF"/>
          </a:fillRef>
          <a:effectRef idx="0">
            <a:srgbClr val="FFFFFF"/>
          </a:effectRef>
          <a:fontRef idx="minor">
            <a:schemeClr val="tx1"/>
          </a:fontRef>
        </p:style>
      </p:cxnSp>
      <p:sp>
        <p:nvSpPr>
          <p:cNvPr id="3" name="Title 3"/>
          <p:cNvSpPr>
            <a:spLocks noGrp="1"/>
          </p:cNvSpPr>
          <p:nvPr/>
        </p:nvSpPr>
        <p:spPr>
          <a:xfrm>
            <a:off x="838200" y="22479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GB"/>
              <a:t>Desired State of The world</a:t>
            </a:r>
          </a:p>
        </p:txBody>
      </p:sp>
      <p:cxnSp>
        <p:nvCxnSpPr>
          <p:cNvPr id="7" name="Straight Arrow Connector 6"/>
          <p:cNvCxnSpPr/>
          <p:nvPr/>
        </p:nvCxnSpPr>
        <p:spPr>
          <a:xfrm flipH="1" flipV="1">
            <a:off x="6094095" y="1576705"/>
            <a:ext cx="3175" cy="989965"/>
          </a:xfrm>
          <a:prstGeom prst="straightConnector1">
            <a:avLst/>
          </a:prstGeom>
          <a:ln w="57150">
            <a:solidFill>
              <a:srgbClr val="FF0000"/>
            </a:solidFill>
            <a:tailEnd type="arrow" w="med" len="med"/>
          </a:ln>
        </p:spPr>
        <p:style>
          <a:lnRef idx="3">
            <a:schemeClr val="accent1"/>
          </a:lnRef>
          <a:fillRef idx="0">
            <a:srgbClr val="FFFFFF"/>
          </a:fillRef>
          <a:effectRef idx="0">
            <a:srgbClr val="FFFFFF"/>
          </a:effectRef>
          <a:fontRef idx="minor">
            <a:schemeClr val="tx1"/>
          </a:fontRef>
        </p:style>
      </p:cxn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78205" y="2592070"/>
            <a:ext cx="10515600" cy="1325563"/>
          </a:xfrm>
        </p:spPr>
        <p:txBody>
          <a:bodyPr/>
          <a:lstStyle/>
          <a:p>
            <a:pPr algn="ctr"/>
            <a:r>
              <a:rPr lang="en-US" altLang="en-GB"/>
              <a:t>?</a:t>
            </a:r>
          </a:p>
        </p:txBody>
      </p:sp>
      <p:sp>
        <p:nvSpPr>
          <p:cNvPr id="5" name="Title 1"/>
          <p:cNvSpPr>
            <a:spLocks noGrp="1"/>
          </p:cNvSpPr>
          <p:nvPr/>
        </p:nvSpPr>
        <p:spPr>
          <a:xfrm>
            <a:off x="878205" y="483679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GB"/>
              <a:t>Duty</a:t>
            </a:r>
          </a:p>
        </p:txBody>
      </p:sp>
      <p:cxnSp>
        <p:nvCxnSpPr>
          <p:cNvPr id="6" name="Straight Arrow Connector 5"/>
          <p:cNvCxnSpPr/>
          <p:nvPr/>
        </p:nvCxnSpPr>
        <p:spPr>
          <a:xfrm flipH="1" flipV="1">
            <a:off x="6097270" y="3846830"/>
            <a:ext cx="3175" cy="989965"/>
          </a:xfrm>
          <a:prstGeom prst="straightConnector1">
            <a:avLst/>
          </a:prstGeom>
          <a:ln w="57150">
            <a:solidFill>
              <a:srgbClr val="FF0000"/>
            </a:solidFill>
            <a:tailEnd type="arrow" w="med" len="med"/>
          </a:ln>
        </p:spPr>
        <p:style>
          <a:lnRef idx="3">
            <a:schemeClr val="accent1"/>
          </a:lnRef>
          <a:fillRef idx="0">
            <a:srgbClr val="FFFFFF"/>
          </a:fillRef>
          <a:effectRef idx="0">
            <a:srgbClr val="FFFFFF"/>
          </a:effectRef>
          <a:fontRef idx="minor">
            <a:schemeClr val="tx1"/>
          </a:fontRef>
        </p:style>
      </p:cxnSp>
      <p:sp>
        <p:nvSpPr>
          <p:cNvPr id="3" name="Title 3"/>
          <p:cNvSpPr>
            <a:spLocks noGrp="1"/>
          </p:cNvSpPr>
          <p:nvPr/>
        </p:nvSpPr>
        <p:spPr>
          <a:xfrm>
            <a:off x="838200" y="22479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GB"/>
              <a:t>Desired State of The world</a:t>
            </a:r>
          </a:p>
        </p:txBody>
      </p:sp>
      <p:cxnSp>
        <p:nvCxnSpPr>
          <p:cNvPr id="7" name="Straight Arrow Connector 6"/>
          <p:cNvCxnSpPr/>
          <p:nvPr/>
        </p:nvCxnSpPr>
        <p:spPr>
          <a:xfrm flipH="1" flipV="1">
            <a:off x="6094095" y="1576705"/>
            <a:ext cx="3175" cy="989965"/>
          </a:xfrm>
          <a:prstGeom prst="straightConnector1">
            <a:avLst/>
          </a:prstGeom>
          <a:ln w="57150">
            <a:solidFill>
              <a:srgbClr val="FF0000"/>
            </a:solidFill>
            <a:tailEnd type="arrow" w="med" len="med"/>
          </a:ln>
        </p:spPr>
        <p:style>
          <a:lnRef idx="3">
            <a:schemeClr val="accent1"/>
          </a:lnRef>
          <a:fillRef idx="0">
            <a:srgbClr val="FFFFFF"/>
          </a:fillRef>
          <a:effectRef idx="0">
            <a:srgbClr val="FFFFFF"/>
          </a:effectRef>
          <a:fontRef idx="minor">
            <a:schemeClr val="tx1"/>
          </a:fontRef>
        </p:style>
      </p:cxn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6831" y="305802"/>
            <a:ext cx="9905998" cy="1478570"/>
          </a:xfrm>
        </p:spPr>
        <p:txBody>
          <a:bodyPr/>
          <a:lstStyle/>
          <a:p>
            <a:r>
              <a:rPr lang="en-US" altLang="en-GB" dirty="0">
                <a:latin typeface="Lucida Console" panose="020B0609040504020204" charset="0"/>
                <a:cs typeface="Lucida Console" panose="020B0609040504020204" charset="0"/>
              </a:rPr>
              <a:t>Algorithms</a:t>
            </a:r>
          </a:p>
        </p:txBody>
      </p:sp>
      <p:pic>
        <p:nvPicPr>
          <p:cNvPr id="4" name="Picture 3"/>
          <p:cNvPicPr>
            <a:picLocks noChangeAspect="1"/>
          </p:cNvPicPr>
          <p:nvPr/>
        </p:nvPicPr>
        <p:blipFill>
          <a:blip r:embed="rId3"/>
          <a:stretch>
            <a:fillRect/>
          </a:stretch>
        </p:blipFill>
        <p:spPr>
          <a:xfrm>
            <a:off x="1271905" y="1626235"/>
            <a:ext cx="9920605" cy="4737735"/>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78205" y="2592070"/>
            <a:ext cx="10515600" cy="1325563"/>
          </a:xfrm>
        </p:spPr>
        <p:txBody>
          <a:bodyPr/>
          <a:lstStyle/>
          <a:p>
            <a:pPr algn="ctr"/>
            <a:r>
              <a:rPr lang="en-US" altLang="en-GB"/>
              <a:t>?</a:t>
            </a:r>
          </a:p>
        </p:txBody>
      </p:sp>
      <p:sp>
        <p:nvSpPr>
          <p:cNvPr id="5" name="Title 1"/>
          <p:cNvSpPr>
            <a:spLocks noGrp="1"/>
          </p:cNvSpPr>
          <p:nvPr/>
        </p:nvSpPr>
        <p:spPr>
          <a:xfrm>
            <a:off x="878205" y="483679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GB"/>
              <a:t>?</a:t>
            </a:r>
          </a:p>
        </p:txBody>
      </p:sp>
      <p:cxnSp>
        <p:nvCxnSpPr>
          <p:cNvPr id="6" name="Straight Arrow Connector 5"/>
          <p:cNvCxnSpPr/>
          <p:nvPr/>
        </p:nvCxnSpPr>
        <p:spPr>
          <a:xfrm flipH="1" flipV="1">
            <a:off x="6097270" y="3846830"/>
            <a:ext cx="3175" cy="989965"/>
          </a:xfrm>
          <a:prstGeom prst="straightConnector1">
            <a:avLst/>
          </a:prstGeom>
          <a:ln w="57150">
            <a:solidFill>
              <a:srgbClr val="FF0000"/>
            </a:solidFill>
            <a:tailEnd type="arrow" w="med" len="med"/>
          </a:ln>
        </p:spPr>
        <p:style>
          <a:lnRef idx="3">
            <a:schemeClr val="accent1"/>
          </a:lnRef>
          <a:fillRef idx="0">
            <a:srgbClr val="FFFFFF"/>
          </a:fillRef>
          <a:effectRef idx="0">
            <a:srgbClr val="FFFFFF"/>
          </a:effectRef>
          <a:fontRef idx="minor">
            <a:schemeClr val="tx1"/>
          </a:fontRef>
        </p:style>
      </p:cxnSp>
      <p:sp>
        <p:nvSpPr>
          <p:cNvPr id="3" name="Title 3"/>
          <p:cNvSpPr>
            <a:spLocks noGrp="1"/>
          </p:cNvSpPr>
          <p:nvPr/>
        </p:nvSpPr>
        <p:spPr>
          <a:xfrm>
            <a:off x="838200" y="22479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GB"/>
              <a:t>Desired State of The world</a:t>
            </a:r>
          </a:p>
        </p:txBody>
      </p:sp>
      <p:cxnSp>
        <p:nvCxnSpPr>
          <p:cNvPr id="7" name="Straight Arrow Connector 6"/>
          <p:cNvCxnSpPr/>
          <p:nvPr/>
        </p:nvCxnSpPr>
        <p:spPr>
          <a:xfrm flipH="1" flipV="1">
            <a:off x="6094095" y="1576705"/>
            <a:ext cx="3175" cy="989965"/>
          </a:xfrm>
          <a:prstGeom prst="straightConnector1">
            <a:avLst/>
          </a:prstGeom>
          <a:ln w="57150">
            <a:solidFill>
              <a:srgbClr val="FF0000"/>
            </a:solidFill>
            <a:tailEnd type="arrow" w="med" len="med"/>
          </a:ln>
        </p:spPr>
        <p:style>
          <a:lnRef idx="3">
            <a:schemeClr val="accent1"/>
          </a:lnRef>
          <a:fillRef idx="0">
            <a:srgbClr val="FFFFFF"/>
          </a:fillRef>
          <a:effectRef idx="0">
            <a:srgbClr val="FFFFFF"/>
          </a:effectRef>
          <a:fontRef idx="minor">
            <a:schemeClr val="tx1"/>
          </a:fontRef>
        </p:style>
      </p:cxn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800090" y="2573020"/>
            <a:ext cx="5288280" cy="1325880"/>
          </a:xfrm>
        </p:spPr>
        <p:txBody>
          <a:bodyPr/>
          <a:lstStyle/>
          <a:p>
            <a:pPr algn="ctr"/>
            <a:r>
              <a:rPr lang="en-US" altLang="en-GB"/>
              <a:t>?</a:t>
            </a:r>
          </a:p>
        </p:txBody>
      </p:sp>
      <p:sp>
        <p:nvSpPr>
          <p:cNvPr id="5" name="Title 1"/>
          <p:cNvSpPr>
            <a:spLocks noGrp="1"/>
          </p:cNvSpPr>
          <p:nvPr/>
        </p:nvSpPr>
        <p:spPr>
          <a:xfrm>
            <a:off x="497840" y="2573020"/>
            <a:ext cx="6842125" cy="132588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GB"/>
              <a:t>Function:</a:t>
            </a:r>
          </a:p>
        </p:txBody>
      </p:sp>
      <p:sp>
        <p:nvSpPr>
          <p:cNvPr id="3" name="Title 3"/>
          <p:cNvSpPr>
            <a:spLocks noGrp="1"/>
          </p:cNvSpPr>
          <p:nvPr/>
        </p:nvSpPr>
        <p:spPr>
          <a:xfrm>
            <a:off x="-726440" y="2573020"/>
            <a:ext cx="4773295" cy="132588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GB"/>
              <a:t>Output =</a:t>
            </a:r>
          </a:p>
        </p:txBody>
      </p:sp>
      <p:sp>
        <p:nvSpPr>
          <p:cNvPr id="2" name="Title 3"/>
          <p:cNvSpPr>
            <a:spLocks noGrp="1"/>
          </p:cNvSpPr>
          <p:nvPr/>
        </p:nvSpPr>
        <p:spPr>
          <a:xfrm>
            <a:off x="972820" y="259207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GB"/>
              <a:t>Input   ↦</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612390"/>
            <a:ext cx="10515600" cy="1325563"/>
          </a:xfrm>
        </p:spPr>
        <p:txBody>
          <a:bodyPr/>
          <a:lstStyle/>
          <a:p>
            <a:r>
              <a:rPr lang="en-US" altLang="en-GB"/>
              <a:t>y = f:x ↦x+?</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6745" y="2682875"/>
            <a:ext cx="10515600" cy="1325563"/>
          </a:xfrm>
        </p:spPr>
        <p:txBody>
          <a:bodyPr>
            <a:normAutofit fontScale="90000"/>
          </a:bodyPr>
          <a:lstStyle/>
          <a:p>
            <a:pPr algn="ctr"/>
            <a:r>
              <a:rPr lang="en-US" altLang="en-GB"/>
              <a:t> = </a:t>
            </a:r>
            <a:r>
              <a:rPr lang="en-US" altLang="en-GB" i="1"/>
              <a:t>Tal</a:t>
            </a:r>
            <a:r>
              <a:rPr lang="en-US" altLang="en-GB" i="1">
                <a:sym typeface="+mn-ea"/>
              </a:rPr>
              <a:t>king Machine</a:t>
            </a:r>
            <a:r>
              <a:rPr lang="en-US" altLang="en-GB" sz="9800" i="1"/>
              <a:t>(  </a:t>
            </a:r>
            <a:r>
              <a:rPr lang="en-US" altLang="en-GB" i="1"/>
              <a:t>		    </a:t>
            </a:r>
            <a:r>
              <a:rPr lang="en-US" altLang="en-GB" sz="9780" i="1"/>
              <a:t>)</a:t>
            </a:r>
          </a:p>
        </p:txBody>
      </p:sp>
      <p:sp>
        <p:nvSpPr>
          <p:cNvPr id="6" name="Text Box 5"/>
          <p:cNvSpPr txBox="1"/>
          <p:nvPr/>
        </p:nvSpPr>
        <p:spPr>
          <a:xfrm>
            <a:off x="7155180" y="3054350"/>
            <a:ext cx="3297555" cy="583565"/>
          </a:xfrm>
          <a:prstGeom prst="rect">
            <a:avLst/>
          </a:prstGeom>
          <a:noFill/>
        </p:spPr>
        <p:txBody>
          <a:bodyPr wrap="square" rtlCol="0">
            <a:spAutoFit/>
          </a:bodyPr>
          <a:lstStyle/>
          <a:p>
            <a:pPr algn="ctr"/>
            <a:r>
              <a:rPr lang="en-US" altLang="en-GB" sz="3200">
                <a:sym typeface="+mn-ea"/>
              </a:rPr>
              <a:t>Statement</a:t>
            </a:r>
          </a:p>
        </p:txBody>
      </p:sp>
      <p:sp>
        <p:nvSpPr>
          <p:cNvPr id="7" name="Text Box 6"/>
          <p:cNvSpPr txBox="1"/>
          <p:nvPr/>
        </p:nvSpPr>
        <p:spPr>
          <a:xfrm>
            <a:off x="752475" y="3054350"/>
            <a:ext cx="3587750" cy="706755"/>
          </a:xfrm>
          <a:prstGeom prst="rect">
            <a:avLst/>
          </a:prstGeom>
          <a:noFill/>
        </p:spPr>
        <p:txBody>
          <a:bodyPr wrap="square" rtlCol="0">
            <a:spAutoFit/>
          </a:bodyPr>
          <a:lstStyle/>
          <a:p>
            <a:pPr algn="ctr"/>
            <a:r>
              <a:rPr lang="en-US" altLang="en-GB" sz="4000">
                <a:latin typeface="+mj-lt"/>
                <a:cs typeface="+mj-lt"/>
              </a:rPr>
              <a:t>Answer</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800090" y="2573020"/>
            <a:ext cx="5288280" cy="1325880"/>
          </a:xfrm>
        </p:spPr>
        <p:txBody>
          <a:bodyPr/>
          <a:lstStyle/>
          <a:p>
            <a:pPr algn="ctr"/>
            <a:r>
              <a:rPr lang="en-US" altLang="en-GB"/>
              <a:t>?</a:t>
            </a:r>
          </a:p>
        </p:txBody>
      </p:sp>
      <p:sp>
        <p:nvSpPr>
          <p:cNvPr id="5" name="Title 1"/>
          <p:cNvSpPr>
            <a:spLocks noGrp="1"/>
          </p:cNvSpPr>
          <p:nvPr/>
        </p:nvSpPr>
        <p:spPr>
          <a:xfrm>
            <a:off x="1278255" y="2573020"/>
            <a:ext cx="6842125" cy="132588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GB"/>
              <a:t>ChatGPT:</a:t>
            </a:r>
          </a:p>
        </p:txBody>
      </p:sp>
      <p:sp>
        <p:nvSpPr>
          <p:cNvPr id="3" name="Title 3"/>
          <p:cNvSpPr>
            <a:spLocks noGrp="1"/>
          </p:cNvSpPr>
          <p:nvPr/>
        </p:nvSpPr>
        <p:spPr>
          <a:xfrm>
            <a:off x="-387985" y="2573020"/>
            <a:ext cx="4773295" cy="132588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GB"/>
              <a:t>Next Word =</a:t>
            </a:r>
          </a:p>
        </p:txBody>
      </p:sp>
      <p:sp>
        <p:nvSpPr>
          <p:cNvPr id="2" name="Title 3"/>
          <p:cNvSpPr>
            <a:spLocks noGrp="1"/>
          </p:cNvSpPr>
          <p:nvPr/>
        </p:nvSpPr>
        <p:spPr>
          <a:xfrm>
            <a:off x="1880870" y="259207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GB"/>
              <a:t>Text   ↦</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19825" y="2573020"/>
            <a:ext cx="5288280" cy="1325880"/>
          </a:xfrm>
        </p:spPr>
        <p:txBody>
          <a:bodyPr/>
          <a:lstStyle/>
          <a:p>
            <a:pPr algn="ctr"/>
            <a:r>
              <a:rPr lang="en-US" altLang="en-GB"/>
              <a:t>Talketh</a:t>
            </a:r>
          </a:p>
        </p:txBody>
      </p:sp>
      <p:sp>
        <p:nvSpPr>
          <p:cNvPr id="5" name="Title 1"/>
          <p:cNvSpPr>
            <a:spLocks noGrp="1"/>
          </p:cNvSpPr>
          <p:nvPr/>
        </p:nvSpPr>
        <p:spPr>
          <a:xfrm>
            <a:off x="1278255" y="2573020"/>
            <a:ext cx="6842125" cy="132588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GB"/>
              <a:t>ChatGPT:</a:t>
            </a:r>
          </a:p>
        </p:txBody>
      </p:sp>
      <p:sp>
        <p:nvSpPr>
          <p:cNvPr id="3" name="Title 3"/>
          <p:cNvSpPr>
            <a:spLocks noGrp="1"/>
          </p:cNvSpPr>
          <p:nvPr/>
        </p:nvSpPr>
        <p:spPr>
          <a:xfrm>
            <a:off x="-387985" y="2573020"/>
            <a:ext cx="4773295" cy="132588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GB"/>
              <a:t>Next Word =</a:t>
            </a:r>
          </a:p>
        </p:txBody>
      </p:sp>
      <p:sp>
        <p:nvSpPr>
          <p:cNvPr id="2" name="Title 3"/>
          <p:cNvSpPr>
            <a:spLocks noGrp="1"/>
          </p:cNvSpPr>
          <p:nvPr/>
        </p:nvSpPr>
        <p:spPr>
          <a:xfrm>
            <a:off x="1880870" y="259207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GB"/>
              <a:t>Text   ↦</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56285" y="2766060"/>
            <a:ext cx="10515600" cy="1325563"/>
          </a:xfrm>
        </p:spPr>
        <p:txBody>
          <a:bodyPr>
            <a:normAutofit fontScale="90000"/>
          </a:bodyPr>
          <a:lstStyle/>
          <a:p>
            <a:pPr algn="ctr"/>
            <a:r>
              <a:rPr lang="en-US" altLang="en-GB" sz="12800"/>
              <a:t>Sentience</a:t>
            </a:r>
            <a:br>
              <a:rPr lang="en-US" altLang="en-GB"/>
            </a:br>
            <a:br>
              <a:rPr lang="en-US" altLang="en-GB"/>
            </a:br>
            <a:r>
              <a:rPr lang="en-US" altLang="en-GB"/>
              <a:t>(Computer Science Living Problem)</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12695" y="2682875"/>
            <a:ext cx="10515600" cy="1325563"/>
          </a:xfrm>
        </p:spPr>
        <p:txBody>
          <a:bodyPr>
            <a:normAutofit fontScale="90000"/>
          </a:bodyPr>
          <a:lstStyle/>
          <a:p>
            <a:pPr algn="ctr"/>
            <a:r>
              <a:rPr lang="en-US" altLang="en-GB"/>
              <a:t> = </a:t>
            </a:r>
            <a:r>
              <a:rPr lang="en-GB" altLang="en-US" i="1">
                <a:sym typeface="+mn-ea"/>
              </a:rPr>
              <a:t>Sentient Being</a:t>
            </a:r>
            <a:r>
              <a:rPr lang="en-US" altLang="en-GB" sz="9800" i="1"/>
              <a:t>(  </a:t>
            </a:r>
            <a:r>
              <a:rPr lang="en-US" altLang="en-GB" i="1"/>
              <a:t>			    </a:t>
            </a:r>
            <a:r>
              <a:rPr lang="en-US" altLang="en-GB" sz="9780" i="1"/>
              <a:t>)</a:t>
            </a:r>
          </a:p>
        </p:txBody>
      </p:sp>
      <p:sp>
        <p:nvSpPr>
          <p:cNvPr id="6" name="Text Box 5"/>
          <p:cNvSpPr txBox="1"/>
          <p:nvPr/>
        </p:nvSpPr>
        <p:spPr>
          <a:xfrm>
            <a:off x="7877175" y="2331720"/>
            <a:ext cx="3297555" cy="1861185"/>
          </a:xfrm>
          <a:prstGeom prst="rect">
            <a:avLst/>
          </a:prstGeom>
          <a:noFill/>
        </p:spPr>
        <p:txBody>
          <a:bodyPr wrap="square" rtlCol="0">
            <a:spAutoFit/>
          </a:bodyPr>
          <a:lstStyle/>
          <a:p>
            <a:pPr algn="ctr"/>
            <a:r>
              <a:rPr lang="en-US" altLang="en-US" sz="11500">
                <a:sym typeface="+mn-ea"/>
              </a:rPr>
              <a:t>?</a:t>
            </a:r>
          </a:p>
        </p:txBody>
      </p:sp>
      <p:sp>
        <p:nvSpPr>
          <p:cNvPr id="5" name="Text Box 4"/>
          <p:cNvSpPr txBox="1"/>
          <p:nvPr/>
        </p:nvSpPr>
        <p:spPr>
          <a:xfrm>
            <a:off x="1705610" y="2458720"/>
            <a:ext cx="3297555" cy="1861185"/>
          </a:xfrm>
          <a:prstGeom prst="rect">
            <a:avLst/>
          </a:prstGeom>
          <a:noFill/>
        </p:spPr>
        <p:txBody>
          <a:bodyPr wrap="square" rtlCol="0">
            <a:spAutoFit/>
          </a:bodyPr>
          <a:lstStyle/>
          <a:p>
            <a:pPr algn="ctr"/>
            <a:r>
              <a:rPr lang="en-US" altLang="en-US" sz="11500">
                <a:sym typeface="+mn-ea"/>
              </a:rPr>
              <a:t>?</a:t>
            </a:r>
          </a:p>
        </p:txBody>
      </p:sp>
      <p:sp>
        <p:nvSpPr>
          <p:cNvPr id="8" name="Text Box 7"/>
          <p:cNvSpPr txBox="1"/>
          <p:nvPr/>
        </p:nvSpPr>
        <p:spPr>
          <a:xfrm>
            <a:off x="579755" y="485775"/>
            <a:ext cx="11277600" cy="706755"/>
          </a:xfrm>
          <a:prstGeom prst="rect">
            <a:avLst/>
          </a:prstGeom>
          <a:noFill/>
        </p:spPr>
        <p:txBody>
          <a:bodyPr wrap="square" rtlCol="0">
            <a:spAutoFit/>
          </a:bodyPr>
          <a:lstStyle/>
          <a:p>
            <a:pPr algn="ctr"/>
            <a:r>
              <a:rPr lang="en-US" altLang="en-GB" sz="4000"/>
              <a:t>What would a machine that </a:t>
            </a:r>
            <a:r>
              <a:rPr lang="en-US" altLang="en-GB" sz="4000" i="1"/>
              <a:t>does</a:t>
            </a:r>
            <a:r>
              <a:rPr lang="en-US" altLang="en-GB" sz="4000"/>
              <a:t> sentience </a:t>
            </a:r>
            <a:r>
              <a:rPr lang="en-US" altLang="en-GB" sz="4000" b="1"/>
              <a:t>do</a:t>
            </a:r>
            <a:r>
              <a:rPr lang="en-US" altLang="en-GB" sz="4000"/>
              <a:t>?</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9253" y="2381250"/>
            <a:ext cx="5134478" cy="1325880"/>
          </a:xfrm>
        </p:spPr>
        <p:txBody>
          <a:bodyPr>
            <a:noAutofit/>
          </a:bodyPr>
          <a:lstStyle/>
          <a:p>
            <a:pPr algn="ctr"/>
            <a:r>
              <a:rPr lang="en-US" altLang="en-GB" sz="11500" dirty="0"/>
              <a:t>WE DON’T KNOW</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936365"/>
            <a:ext cx="10515600" cy="1325563"/>
          </a:xfrm>
        </p:spPr>
        <p:txBody>
          <a:bodyPr>
            <a:normAutofit fontScale="90000"/>
          </a:bodyPr>
          <a:lstStyle/>
          <a:p>
            <a:r>
              <a:rPr lang="en-US" altLang="en-GB"/>
              <a:t>O.E.D. :  An unsurpassed guide for researchers in any discipline to the meaning, history, and usage.</a:t>
            </a:r>
          </a:p>
        </p:txBody>
      </p:sp>
      <p:sp>
        <p:nvSpPr>
          <p:cNvPr id="3" name="Content Placeholder 2"/>
          <p:cNvSpPr>
            <a:spLocks noGrp="1"/>
          </p:cNvSpPr>
          <p:nvPr>
            <p:ph idx="1"/>
          </p:nvPr>
        </p:nvSpPr>
        <p:spPr>
          <a:xfrm>
            <a:off x="838200" y="1399540"/>
            <a:ext cx="10515600" cy="1704975"/>
          </a:xfrm>
        </p:spPr>
        <p:txBody>
          <a:bodyPr>
            <a:noAutofit/>
          </a:bodyPr>
          <a:lstStyle/>
          <a:p>
            <a:pPr marL="0" indent="0">
              <a:buNone/>
            </a:pPr>
            <a:r>
              <a:rPr lang="en-GB" altLang="en-US" sz="4000"/>
              <a:t>The Oxford English Dictionary (OED) is widely regarded as the accepted authority on the English language</a:t>
            </a:r>
            <a:r>
              <a:rPr lang="en-US" altLang="en-GB" sz="4000"/>
              <a: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8205" y="1644015"/>
            <a:ext cx="10515600" cy="1325563"/>
          </a:xfrm>
        </p:spPr>
        <p:txBody>
          <a:bodyPr/>
          <a:lstStyle/>
          <a:p>
            <a:pPr algn="ctr"/>
            <a:r>
              <a:rPr lang="en-US" altLang="en-GB"/>
              <a:t>Consequence</a:t>
            </a:r>
          </a:p>
        </p:txBody>
      </p:sp>
      <p:sp>
        <p:nvSpPr>
          <p:cNvPr id="4" name="Title 1"/>
          <p:cNvSpPr>
            <a:spLocks noGrp="1"/>
          </p:cNvSpPr>
          <p:nvPr/>
        </p:nvSpPr>
        <p:spPr>
          <a:xfrm>
            <a:off x="878205" y="388874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GB"/>
              <a:t>Duty</a:t>
            </a:r>
          </a:p>
        </p:txBody>
      </p:sp>
      <p:cxnSp>
        <p:nvCxnSpPr>
          <p:cNvPr id="5" name="Straight Arrow Connector 4"/>
          <p:cNvCxnSpPr>
            <a:stCxn id="2" idx="2"/>
            <a:endCxn id="4" idx="0"/>
          </p:cNvCxnSpPr>
          <p:nvPr/>
        </p:nvCxnSpPr>
        <p:spPr>
          <a:xfrm>
            <a:off x="6136005" y="2969895"/>
            <a:ext cx="0" cy="918845"/>
          </a:xfrm>
          <a:prstGeom prst="straightConnector1">
            <a:avLst/>
          </a:prstGeom>
          <a:ln w="57150">
            <a:solidFill>
              <a:srgbClr val="FF0000"/>
            </a:solidFill>
            <a:tailEnd type="arrow" w="med" len="med"/>
          </a:ln>
        </p:spPr>
        <p:style>
          <a:lnRef idx="3">
            <a:schemeClr val="accent1"/>
          </a:lnRef>
          <a:fillRef idx="0">
            <a:srgbClr val="FFFFFF"/>
          </a:fillRef>
          <a:effectRef idx="0">
            <a:srgbClr val="FFFFFF"/>
          </a:effectRef>
          <a:fontRef idx="minor">
            <a:schemeClr val="tx1"/>
          </a:fontRef>
        </p:style>
      </p:cxn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12695" y="2682875"/>
            <a:ext cx="10515600" cy="1325563"/>
          </a:xfrm>
        </p:spPr>
        <p:txBody>
          <a:bodyPr>
            <a:normAutofit fontScale="90000"/>
          </a:bodyPr>
          <a:lstStyle/>
          <a:p>
            <a:pPr algn="ctr"/>
            <a:r>
              <a:rPr lang="en-US" altLang="en-GB"/>
              <a:t> = </a:t>
            </a:r>
            <a:r>
              <a:rPr lang="en-GB" altLang="en-US" i="1">
                <a:sym typeface="+mn-ea"/>
              </a:rPr>
              <a:t>Sentient Being</a:t>
            </a:r>
            <a:r>
              <a:rPr lang="en-US" altLang="en-GB" sz="9800" i="1"/>
              <a:t>(  </a:t>
            </a:r>
            <a:r>
              <a:rPr lang="en-US" altLang="en-GB" i="1"/>
              <a:t>			    </a:t>
            </a:r>
            <a:r>
              <a:rPr lang="en-US" altLang="en-GB" sz="9780" i="1"/>
              <a:t>)</a:t>
            </a:r>
          </a:p>
        </p:txBody>
      </p:sp>
      <p:sp>
        <p:nvSpPr>
          <p:cNvPr id="6" name="Text Box 5"/>
          <p:cNvSpPr txBox="1"/>
          <p:nvPr/>
        </p:nvSpPr>
        <p:spPr>
          <a:xfrm>
            <a:off x="7877175" y="2331720"/>
            <a:ext cx="3297555" cy="1861185"/>
          </a:xfrm>
          <a:prstGeom prst="rect">
            <a:avLst/>
          </a:prstGeom>
          <a:noFill/>
        </p:spPr>
        <p:txBody>
          <a:bodyPr wrap="square" rtlCol="0">
            <a:spAutoFit/>
          </a:bodyPr>
          <a:lstStyle/>
          <a:p>
            <a:pPr algn="ctr"/>
            <a:r>
              <a:rPr lang="en-US" altLang="en-US" sz="11500">
                <a:sym typeface="+mn-ea"/>
              </a:rPr>
              <a:t>?</a:t>
            </a:r>
          </a:p>
        </p:txBody>
      </p:sp>
      <p:sp>
        <p:nvSpPr>
          <p:cNvPr id="5" name="Text Box 4"/>
          <p:cNvSpPr txBox="1"/>
          <p:nvPr/>
        </p:nvSpPr>
        <p:spPr>
          <a:xfrm>
            <a:off x="1705610" y="2458720"/>
            <a:ext cx="3297555" cy="1861185"/>
          </a:xfrm>
          <a:prstGeom prst="rect">
            <a:avLst/>
          </a:prstGeom>
          <a:noFill/>
        </p:spPr>
        <p:txBody>
          <a:bodyPr wrap="square" rtlCol="0">
            <a:spAutoFit/>
          </a:bodyPr>
          <a:lstStyle/>
          <a:p>
            <a:pPr algn="ctr"/>
            <a:r>
              <a:rPr lang="en-US" altLang="en-US" sz="11500">
                <a:sym typeface="+mn-ea"/>
              </a:rPr>
              <a:t>?</a:t>
            </a:r>
          </a:p>
        </p:txBody>
      </p:sp>
      <p:sp>
        <p:nvSpPr>
          <p:cNvPr id="8" name="Text Box 7"/>
          <p:cNvSpPr txBox="1"/>
          <p:nvPr/>
        </p:nvSpPr>
        <p:spPr>
          <a:xfrm>
            <a:off x="579755" y="485775"/>
            <a:ext cx="11277600" cy="706755"/>
          </a:xfrm>
          <a:prstGeom prst="rect">
            <a:avLst/>
          </a:prstGeom>
          <a:noFill/>
        </p:spPr>
        <p:txBody>
          <a:bodyPr wrap="square" rtlCol="0">
            <a:spAutoFit/>
          </a:bodyPr>
          <a:lstStyle/>
          <a:p>
            <a:pPr algn="ctr"/>
            <a:r>
              <a:rPr lang="en-US" altLang="en-GB" sz="4000"/>
              <a:t>What would a machine that </a:t>
            </a:r>
            <a:r>
              <a:rPr lang="en-US" altLang="en-GB" sz="4000" i="1"/>
              <a:t>does</a:t>
            </a:r>
            <a:r>
              <a:rPr lang="en-US" altLang="en-GB" sz="4000"/>
              <a:t> sentience </a:t>
            </a:r>
            <a:r>
              <a:rPr lang="en-US" altLang="en-GB" sz="4000" b="1"/>
              <a:t>do</a:t>
            </a:r>
            <a:r>
              <a:rPr lang="en-US" altLang="en-GB" sz="4000"/>
              <a:t>?</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311015" y="2230755"/>
            <a:ext cx="3702685" cy="1325880"/>
          </a:xfrm>
        </p:spPr>
        <p:txBody>
          <a:bodyPr>
            <a:normAutofit fontScale="90000"/>
          </a:bodyPr>
          <a:lstStyle/>
          <a:p>
            <a:br>
              <a:rPr lang="en-GB" altLang="en-US"/>
            </a:br>
            <a:r>
              <a:rPr lang="en-GB" altLang="en-US"/>
              <a:t>Feel("sad")</a:t>
            </a:r>
            <a:br>
              <a:rPr lang="en-GB" altLang="en-US"/>
            </a:br>
            <a:br>
              <a:rPr lang="en-GB" altLang="en-US"/>
            </a:br>
            <a:r>
              <a:rPr lang="en-GB" altLang="en-US"/>
              <a:t>Feel("excited")</a:t>
            </a:r>
            <a:br>
              <a:rPr lang="en-GB" altLang="en-US"/>
            </a:br>
            <a:br>
              <a:rPr lang="en-GB" altLang="en-US"/>
            </a:br>
            <a:r>
              <a:rPr lang="en-GB" altLang="en-US"/>
              <a:t>Feel("angry")</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8165" y="2579370"/>
            <a:ext cx="11075035" cy="1325880"/>
          </a:xfrm>
        </p:spPr>
        <p:txBody>
          <a:bodyPr>
            <a:noAutofit/>
          </a:bodyPr>
          <a:lstStyle/>
          <a:p>
            <a:r>
              <a:rPr lang="en-GB" altLang="en-US" sz="4800"/>
              <a:t>Do not go gentle into that good night,</a:t>
            </a:r>
            <a:br>
              <a:rPr lang="en-GB" altLang="en-US" sz="4800"/>
            </a:br>
            <a:br>
              <a:rPr lang="en-GB" altLang="en-US" sz="4800"/>
            </a:br>
            <a:r>
              <a:rPr lang="en-GB" altLang="en-US" sz="4800"/>
              <a:t>Old age should burn and rave at close of day;</a:t>
            </a:r>
            <a:br>
              <a:rPr lang="en-GB" altLang="en-US" sz="4800"/>
            </a:br>
            <a:br>
              <a:rPr lang="en-GB" altLang="en-US" sz="4800"/>
            </a:br>
            <a:r>
              <a:rPr lang="en-GB" altLang="en-US" sz="4800"/>
              <a:t>Rage, rage against the dying of the light.</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12695" y="2682875"/>
            <a:ext cx="10515600" cy="1325563"/>
          </a:xfrm>
        </p:spPr>
        <p:txBody>
          <a:bodyPr>
            <a:normAutofit fontScale="90000"/>
          </a:bodyPr>
          <a:lstStyle/>
          <a:p>
            <a:pPr algn="ctr"/>
            <a:r>
              <a:rPr lang="en-US" altLang="en-GB"/>
              <a:t> = </a:t>
            </a:r>
            <a:r>
              <a:rPr lang="en-US" altLang="en-GB" i="1"/>
              <a:t>angry one</a:t>
            </a:r>
            <a:r>
              <a:rPr lang="en-US" altLang="en-GB" sz="9800" i="1"/>
              <a:t>(  </a:t>
            </a:r>
            <a:r>
              <a:rPr lang="en-US" altLang="en-GB" i="1"/>
              <a:t>			    </a:t>
            </a:r>
            <a:r>
              <a:rPr lang="en-US" altLang="en-GB" sz="9780" i="1"/>
              <a:t>)</a:t>
            </a:r>
          </a:p>
        </p:txBody>
      </p:sp>
      <p:sp>
        <p:nvSpPr>
          <p:cNvPr id="6" name="Text Box 5"/>
          <p:cNvSpPr txBox="1"/>
          <p:nvPr/>
        </p:nvSpPr>
        <p:spPr>
          <a:xfrm>
            <a:off x="7254240" y="2884805"/>
            <a:ext cx="3297555" cy="922020"/>
          </a:xfrm>
          <a:prstGeom prst="rect">
            <a:avLst/>
          </a:prstGeom>
          <a:noFill/>
        </p:spPr>
        <p:txBody>
          <a:bodyPr wrap="square" rtlCol="0">
            <a:spAutoFit/>
          </a:bodyPr>
          <a:lstStyle/>
          <a:p>
            <a:pPr algn="ctr"/>
            <a:r>
              <a:rPr lang="en-US" altLang="en-US" sz="5400">
                <a:sym typeface="+mn-ea"/>
              </a:rPr>
              <a:t>old world</a:t>
            </a:r>
          </a:p>
        </p:txBody>
      </p:sp>
      <p:sp>
        <p:nvSpPr>
          <p:cNvPr id="5" name="Text Box 4"/>
          <p:cNvSpPr txBox="1"/>
          <p:nvPr/>
        </p:nvSpPr>
        <p:spPr>
          <a:xfrm>
            <a:off x="1227455" y="2967990"/>
            <a:ext cx="3528060" cy="922020"/>
          </a:xfrm>
          <a:prstGeom prst="rect">
            <a:avLst/>
          </a:prstGeom>
          <a:noFill/>
        </p:spPr>
        <p:txBody>
          <a:bodyPr wrap="square" rtlCol="0">
            <a:spAutoFit/>
          </a:bodyPr>
          <a:lstStyle/>
          <a:p>
            <a:pPr algn="ctr"/>
            <a:r>
              <a:rPr lang="en-US" altLang="en-US" sz="5400">
                <a:sym typeface="+mn-ea"/>
              </a:rPr>
              <a:t>destruction</a:t>
            </a:r>
          </a:p>
        </p:txBody>
      </p:sp>
      <p:sp>
        <p:nvSpPr>
          <p:cNvPr id="8" name="Text Box 7"/>
          <p:cNvSpPr txBox="1"/>
          <p:nvPr/>
        </p:nvSpPr>
        <p:spPr>
          <a:xfrm>
            <a:off x="579755" y="485775"/>
            <a:ext cx="11277600" cy="706755"/>
          </a:xfrm>
          <a:prstGeom prst="rect">
            <a:avLst/>
          </a:prstGeom>
          <a:noFill/>
        </p:spPr>
        <p:txBody>
          <a:bodyPr wrap="square" rtlCol="0">
            <a:spAutoFit/>
          </a:bodyPr>
          <a:lstStyle/>
          <a:p>
            <a:pPr algn="ctr"/>
            <a:r>
              <a:rPr lang="en-US" altLang="en-GB" sz="4000"/>
              <a:t>What would a machine that </a:t>
            </a:r>
            <a:r>
              <a:rPr lang="en-US" altLang="en-GB" sz="4000" i="1"/>
              <a:t>does a</a:t>
            </a:r>
            <a:r>
              <a:rPr lang="en-US" altLang="en-GB" sz="4000"/>
              <a:t>nger </a:t>
            </a:r>
            <a:r>
              <a:rPr lang="en-US" altLang="en-GB" sz="4000" b="1"/>
              <a:t>do</a:t>
            </a:r>
            <a:r>
              <a:rPr lang="en-US" altLang="en-GB" sz="4000"/>
              <a:t>?</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nvSpPr>
        <p:spPr>
          <a:xfrm>
            <a:off x="2639060" y="2673350"/>
            <a:ext cx="10515600" cy="1325563"/>
          </a:xfrm>
          <a:prstGeom prst="rect">
            <a:avLst/>
          </a:prstGeom>
        </p:spPr>
        <p:txBody>
          <a:bodyPr vert="horz" lIns="91440" tIns="45720" rIns="91440" bIns="45720" rtlCol="0" anchor="ctr">
            <a:normAutofit fontScale="9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GB"/>
              <a:t> = </a:t>
            </a:r>
            <a:r>
              <a:rPr lang="en-US" altLang="en-GB" i="1"/>
              <a:t>sad</a:t>
            </a:r>
            <a:r>
              <a:rPr lang="en-US" altLang="en-GB" sz="9800" i="1"/>
              <a:t>(  </a:t>
            </a:r>
            <a:r>
              <a:rPr lang="en-US" altLang="en-GB" i="1"/>
              <a:t>			    </a:t>
            </a:r>
            <a:r>
              <a:rPr lang="en-US" altLang="en-GB" sz="9780" i="1"/>
              <a:t>)</a:t>
            </a:r>
          </a:p>
        </p:txBody>
      </p:sp>
      <p:sp>
        <p:nvSpPr>
          <p:cNvPr id="6" name="Text Box 5"/>
          <p:cNvSpPr txBox="1"/>
          <p:nvPr/>
        </p:nvSpPr>
        <p:spPr>
          <a:xfrm>
            <a:off x="6811645" y="2874010"/>
            <a:ext cx="3297555" cy="922020"/>
          </a:xfrm>
          <a:prstGeom prst="rect">
            <a:avLst/>
          </a:prstGeom>
          <a:noFill/>
        </p:spPr>
        <p:txBody>
          <a:bodyPr wrap="square" rtlCol="0">
            <a:spAutoFit/>
          </a:bodyPr>
          <a:lstStyle/>
          <a:p>
            <a:pPr algn="ctr"/>
            <a:r>
              <a:rPr lang="en-US" altLang="en-US" sz="5400">
                <a:sym typeface="+mn-ea"/>
              </a:rPr>
              <a:t>old world</a:t>
            </a:r>
          </a:p>
        </p:txBody>
      </p:sp>
      <p:sp>
        <p:nvSpPr>
          <p:cNvPr id="5" name="Text Box 4"/>
          <p:cNvSpPr txBox="1"/>
          <p:nvPr/>
        </p:nvSpPr>
        <p:spPr>
          <a:xfrm>
            <a:off x="1346200" y="2957195"/>
            <a:ext cx="3297555" cy="922020"/>
          </a:xfrm>
          <a:prstGeom prst="rect">
            <a:avLst/>
          </a:prstGeom>
          <a:noFill/>
        </p:spPr>
        <p:txBody>
          <a:bodyPr wrap="square" rtlCol="0">
            <a:spAutoFit/>
          </a:bodyPr>
          <a:lstStyle/>
          <a:p>
            <a:pPr algn="ctr"/>
            <a:r>
              <a:rPr lang="en-US" altLang="en-US" sz="5400">
                <a:sym typeface="+mn-ea"/>
              </a:rPr>
              <a:t>inactive</a:t>
            </a:r>
          </a:p>
        </p:txBody>
      </p:sp>
      <p:sp>
        <p:nvSpPr>
          <p:cNvPr id="7" name="Title 3"/>
          <p:cNvSpPr>
            <a:spLocks noGrp="1"/>
          </p:cNvSpPr>
          <p:nvPr/>
        </p:nvSpPr>
        <p:spPr>
          <a:xfrm>
            <a:off x="2289175" y="3716020"/>
            <a:ext cx="10515600" cy="1325563"/>
          </a:xfrm>
          <a:prstGeom prst="rect">
            <a:avLst/>
          </a:prstGeom>
        </p:spPr>
        <p:txBody>
          <a:bodyPr vert="horz" lIns="91440" tIns="45720" rIns="91440" bIns="45720" rtlCol="0" anchor="ctr">
            <a:normAutofit fontScale="9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GB"/>
              <a:t> = excited</a:t>
            </a:r>
            <a:r>
              <a:rPr lang="en-US" altLang="en-GB" sz="9800" i="1"/>
              <a:t>(  </a:t>
            </a:r>
            <a:r>
              <a:rPr lang="en-US" altLang="en-GB" i="1"/>
              <a:t>			    </a:t>
            </a:r>
            <a:r>
              <a:rPr lang="en-US" altLang="en-GB" sz="9780" i="1"/>
              <a:t>)</a:t>
            </a:r>
          </a:p>
        </p:txBody>
      </p:sp>
      <p:sp>
        <p:nvSpPr>
          <p:cNvPr id="8" name="Text Box 7"/>
          <p:cNvSpPr txBox="1"/>
          <p:nvPr/>
        </p:nvSpPr>
        <p:spPr>
          <a:xfrm>
            <a:off x="6699885" y="3917950"/>
            <a:ext cx="3297555" cy="922020"/>
          </a:xfrm>
          <a:prstGeom prst="rect">
            <a:avLst/>
          </a:prstGeom>
          <a:noFill/>
        </p:spPr>
        <p:txBody>
          <a:bodyPr wrap="square" rtlCol="0">
            <a:spAutoFit/>
          </a:bodyPr>
          <a:lstStyle/>
          <a:p>
            <a:pPr algn="ctr"/>
            <a:r>
              <a:rPr lang="en-US" altLang="en-US" sz="5400">
                <a:sym typeface="+mn-ea"/>
              </a:rPr>
              <a:t>old world</a:t>
            </a:r>
          </a:p>
        </p:txBody>
      </p:sp>
      <p:sp>
        <p:nvSpPr>
          <p:cNvPr id="9" name="Text Box 8"/>
          <p:cNvSpPr txBox="1"/>
          <p:nvPr/>
        </p:nvSpPr>
        <p:spPr>
          <a:xfrm>
            <a:off x="1234440" y="4001135"/>
            <a:ext cx="3297555" cy="922020"/>
          </a:xfrm>
          <a:prstGeom prst="rect">
            <a:avLst/>
          </a:prstGeom>
          <a:noFill/>
        </p:spPr>
        <p:txBody>
          <a:bodyPr wrap="square" rtlCol="0">
            <a:spAutoFit/>
          </a:bodyPr>
          <a:lstStyle/>
          <a:p>
            <a:pPr algn="ctr"/>
            <a:r>
              <a:rPr lang="en-US" altLang="en-US" sz="5400">
                <a:sym typeface="+mn-ea"/>
              </a:rPr>
              <a:t>?</a:t>
            </a:r>
          </a:p>
        </p:txBody>
      </p:sp>
      <p:sp>
        <p:nvSpPr>
          <p:cNvPr id="10" name="Title 3"/>
          <p:cNvSpPr>
            <a:spLocks noGrp="1"/>
          </p:cNvSpPr>
          <p:nvPr/>
        </p:nvSpPr>
        <p:spPr>
          <a:xfrm>
            <a:off x="2400935" y="407670"/>
            <a:ext cx="10515600" cy="1325563"/>
          </a:xfrm>
          <a:prstGeom prst="rect">
            <a:avLst/>
          </a:prstGeom>
        </p:spPr>
        <p:txBody>
          <a:bodyPr vert="horz" lIns="91440" tIns="45720" rIns="91440" bIns="45720" rtlCol="0" anchor="ctr">
            <a:normAutofit fontScale="9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GB"/>
              <a:t> = </a:t>
            </a:r>
            <a:r>
              <a:rPr lang="en-US" altLang="en-GB" i="1"/>
              <a:t>angry</a:t>
            </a:r>
            <a:r>
              <a:rPr lang="en-US" altLang="en-GB" sz="9800" i="1"/>
              <a:t>(  </a:t>
            </a:r>
            <a:r>
              <a:rPr lang="en-US" altLang="en-GB" i="1"/>
              <a:t>			    </a:t>
            </a:r>
            <a:r>
              <a:rPr lang="en-US" altLang="en-GB" sz="9780" i="1"/>
              <a:t>)</a:t>
            </a:r>
          </a:p>
        </p:txBody>
      </p:sp>
      <p:sp>
        <p:nvSpPr>
          <p:cNvPr id="11" name="Text Box 10"/>
          <p:cNvSpPr txBox="1"/>
          <p:nvPr/>
        </p:nvSpPr>
        <p:spPr>
          <a:xfrm>
            <a:off x="6811645" y="609600"/>
            <a:ext cx="3297555" cy="922020"/>
          </a:xfrm>
          <a:prstGeom prst="rect">
            <a:avLst/>
          </a:prstGeom>
          <a:noFill/>
        </p:spPr>
        <p:txBody>
          <a:bodyPr wrap="square" rtlCol="0">
            <a:spAutoFit/>
          </a:bodyPr>
          <a:lstStyle/>
          <a:p>
            <a:pPr algn="ctr"/>
            <a:r>
              <a:rPr lang="en-US" altLang="en-US" sz="5400">
                <a:sym typeface="+mn-ea"/>
              </a:rPr>
              <a:t>old world</a:t>
            </a:r>
          </a:p>
        </p:txBody>
      </p:sp>
      <p:sp>
        <p:nvSpPr>
          <p:cNvPr id="12" name="Text Box 11"/>
          <p:cNvSpPr txBox="1"/>
          <p:nvPr/>
        </p:nvSpPr>
        <p:spPr>
          <a:xfrm>
            <a:off x="1346200" y="692785"/>
            <a:ext cx="3297555" cy="1753235"/>
          </a:xfrm>
          <a:prstGeom prst="rect">
            <a:avLst/>
          </a:prstGeom>
          <a:noFill/>
        </p:spPr>
        <p:txBody>
          <a:bodyPr wrap="square" rtlCol="0">
            <a:spAutoFit/>
          </a:bodyPr>
          <a:lstStyle/>
          <a:p>
            <a:pPr algn="ctr"/>
            <a:r>
              <a:rPr lang="en-US" altLang="en-US" sz="5400">
                <a:sym typeface="+mn-ea"/>
              </a:rPr>
              <a:t>destruction</a:t>
            </a:r>
          </a:p>
        </p:txBody>
      </p:sp>
      <p:sp>
        <p:nvSpPr>
          <p:cNvPr id="13" name="Title 3"/>
          <p:cNvSpPr>
            <a:spLocks noGrp="1"/>
          </p:cNvSpPr>
          <p:nvPr/>
        </p:nvSpPr>
        <p:spPr>
          <a:xfrm>
            <a:off x="2289175" y="1451610"/>
            <a:ext cx="10515600" cy="1325563"/>
          </a:xfrm>
          <a:prstGeom prst="rect">
            <a:avLst/>
          </a:prstGeom>
        </p:spPr>
        <p:txBody>
          <a:bodyPr vert="horz" lIns="91440" tIns="45720" rIns="91440" bIns="45720" rtlCol="0" anchor="ctr">
            <a:normAutofit fontScale="9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GB"/>
              <a:t> = happy</a:t>
            </a:r>
            <a:r>
              <a:rPr lang="en-US" altLang="en-GB" sz="9800" i="1"/>
              <a:t>(  </a:t>
            </a:r>
            <a:r>
              <a:rPr lang="en-US" altLang="en-GB" i="1"/>
              <a:t>			    </a:t>
            </a:r>
            <a:r>
              <a:rPr lang="en-US" altLang="en-GB" sz="9780" i="1"/>
              <a:t>)</a:t>
            </a:r>
          </a:p>
        </p:txBody>
      </p:sp>
      <p:sp>
        <p:nvSpPr>
          <p:cNvPr id="14" name="Text Box 13"/>
          <p:cNvSpPr txBox="1"/>
          <p:nvPr/>
        </p:nvSpPr>
        <p:spPr>
          <a:xfrm>
            <a:off x="6699885" y="1653540"/>
            <a:ext cx="3297555" cy="922020"/>
          </a:xfrm>
          <a:prstGeom prst="rect">
            <a:avLst/>
          </a:prstGeom>
          <a:noFill/>
        </p:spPr>
        <p:txBody>
          <a:bodyPr wrap="square" rtlCol="0">
            <a:spAutoFit/>
          </a:bodyPr>
          <a:lstStyle/>
          <a:p>
            <a:pPr algn="ctr"/>
            <a:r>
              <a:rPr lang="en-US" altLang="en-US" sz="5400">
                <a:sym typeface="+mn-ea"/>
              </a:rPr>
              <a:t>old world</a:t>
            </a:r>
          </a:p>
        </p:txBody>
      </p:sp>
      <p:sp>
        <p:nvSpPr>
          <p:cNvPr id="15" name="Text Box 14"/>
          <p:cNvSpPr txBox="1"/>
          <p:nvPr/>
        </p:nvSpPr>
        <p:spPr>
          <a:xfrm>
            <a:off x="592455" y="1750060"/>
            <a:ext cx="3994785" cy="922020"/>
          </a:xfrm>
          <a:prstGeom prst="rect">
            <a:avLst/>
          </a:prstGeom>
          <a:noFill/>
        </p:spPr>
        <p:txBody>
          <a:bodyPr wrap="square" rtlCol="0">
            <a:spAutoFit/>
          </a:bodyPr>
          <a:lstStyle/>
          <a:p>
            <a:pPr algn="ctr"/>
            <a:r>
              <a:rPr lang="en-US" altLang="en-US" sz="5400">
                <a:sym typeface="+mn-ea"/>
              </a:rPr>
              <a:t>provide help</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GB"/>
              <a:t>Cook Reduction</a:t>
            </a:r>
          </a:p>
        </p:txBody>
      </p:sp>
      <p:sp>
        <p:nvSpPr>
          <p:cNvPr id="3" name="Content Placeholder 2"/>
          <p:cNvSpPr>
            <a:spLocks noGrp="1"/>
          </p:cNvSpPr>
          <p:nvPr>
            <p:ph idx="1"/>
          </p:nvPr>
        </p:nvSpPr>
        <p:spPr>
          <a:xfrm>
            <a:off x="992505" y="3258820"/>
            <a:ext cx="10819765" cy="938530"/>
          </a:xfrm>
        </p:spPr>
        <p:txBody>
          <a:bodyPr/>
          <a:lstStyle/>
          <a:p>
            <a:pPr marL="0" indent="0">
              <a:buNone/>
            </a:pPr>
            <a:r>
              <a:rPr lang="en-US" altLang="en-GB"/>
              <a:t>{anger, happiness...} ≤ emotive behaviour ≤ speak ≤ human behaviour </a:t>
            </a:r>
          </a:p>
        </p:txBody>
      </p:sp>
      <p:pic>
        <p:nvPicPr>
          <p:cNvPr id="4" name="Picture 3"/>
          <p:cNvPicPr/>
          <p:nvPr/>
        </p:nvPicPr>
        <p:blipFill>
          <a:blip r:embed="rId2"/>
          <a:stretch>
            <a:fillRect/>
          </a:stretch>
        </p:blipFill>
        <p:spPr>
          <a:xfrm>
            <a:off x="8329295" y="548640"/>
            <a:ext cx="2581275" cy="1718945"/>
          </a:xfrm>
          <a:prstGeom prst="rect">
            <a:avLst/>
          </a:prstGeom>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19825" y="2573020"/>
            <a:ext cx="5288280" cy="1325880"/>
          </a:xfrm>
        </p:spPr>
        <p:txBody>
          <a:bodyPr/>
          <a:lstStyle/>
          <a:p>
            <a:pPr algn="ctr"/>
            <a:r>
              <a:rPr lang="en-US" altLang="en-GB"/>
              <a:t>Talketh</a:t>
            </a:r>
          </a:p>
        </p:txBody>
      </p:sp>
      <p:sp>
        <p:nvSpPr>
          <p:cNvPr id="5" name="Title 1"/>
          <p:cNvSpPr>
            <a:spLocks noGrp="1"/>
          </p:cNvSpPr>
          <p:nvPr/>
        </p:nvSpPr>
        <p:spPr>
          <a:xfrm>
            <a:off x="1278255" y="2573020"/>
            <a:ext cx="6842125" cy="132588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GB"/>
              <a:t>ChatGPT:</a:t>
            </a:r>
          </a:p>
        </p:txBody>
      </p:sp>
      <p:sp>
        <p:nvSpPr>
          <p:cNvPr id="3" name="Title 3"/>
          <p:cNvSpPr>
            <a:spLocks noGrp="1"/>
          </p:cNvSpPr>
          <p:nvPr/>
        </p:nvSpPr>
        <p:spPr>
          <a:xfrm>
            <a:off x="-387985" y="2573020"/>
            <a:ext cx="4773295" cy="132588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GB"/>
              <a:t>Next Word =</a:t>
            </a:r>
          </a:p>
        </p:txBody>
      </p:sp>
      <p:sp>
        <p:nvSpPr>
          <p:cNvPr id="2" name="Title 3"/>
          <p:cNvSpPr>
            <a:spLocks noGrp="1"/>
          </p:cNvSpPr>
          <p:nvPr/>
        </p:nvSpPr>
        <p:spPr>
          <a:xfrm>
            <a:off x="1880870" y="259207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GB"/>
              <a:t>Text   ↦</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5652" y="2843530"/>
            <a:ext cx="9291188" cy="1325880"/>
          </a:xfrm>
        </p:spPr>
        <p:txBody>
          <a:bodyPr>
            <a:noAutofit/>
          </a:bodyPr>
          <a:lstStyle/>
          <a:p>
            <a:pPr algn="ctr"/>
            <a:r>
              <a:rPr lang="en-US" altLang="en-GB" sz="8800" dirty="0"/>
              <a:t>Turing Test (Imitation Game)</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19825" y="2573020"/>
            <a:ext cx="5288280" cy="1325880"/>
          </a:xfrm>
        </p:spPr>
        <p:txBody>
          <a:bodyPr/>
          <a:lstStyle/>
          <a:p>
            <a:pPr algn="ctr"/>
            <a:r>
              <a:rPr lang="en-US" altLang="en-GB"/>
              <a:t>Talketh</a:t>
            </a:r>
          </a:p>
        </p:txBody>
      </p:sp>
      <p:sp>
        <p:nvSpPr>
          <p:cNvPr id="5" name="Title 1"/>
          <p:cNvSpPr>
            <a:spLocks noGrp="1"/>
          </p:cNvSpPr>
          <p:nvPr/>
        </p:nvSpPr>
        <p:spPr>
          <a:xfrm>
            <a:off x="1278255" y="2573020"/>
            <a:ext cx="6842125" cy="132588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GB"/>
              <a:t>ChatGPT:</a:t>
            </a:r>
          </a:p>
        </p:txBody>
      </p:sp>
      <p:sp>
        <p:nvSpPr>
          <p:cNvPr id="3" name="Title 3"/>
          <p:cNvSpPr>
            <a:spLocks noGrp="1"/>
          </p:cNvSpPr>
          <p:nvPr/>
        </p:nvSpPr>
        <p:spPr>
          <a:xfrm>
            <a:off x="-387985" y="2573020"/>
            <a:ext cx="4773295" cy="132588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GB"/>
              <a:t>Next Word =</a:t>
            </a:r>
          </a:p>
        </p:txBody>
      </p:sp>
      <p:sp>
        <p:nvSpPr>
          <p:cNvPr id="2" name="Title 3"/>
          <p:cNvSpPr>
            <a:spLocks noGrp="1"/>
          </p:cNvSpPr>
          <p:nvPr/>
        </p:nvSpPr>
        <p:spPr>
          <a:xfrm>
            <a:off x="1880870" y="259207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GB"/>
              <a:t>Text   ↦</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1694" y="676275"/>
            <a:ext cx="9349756" cy="1325880"/>
          </a:xfrm>
        </p:spPr>
        <p:txBody>
          <a:bodyPr>
            <a:noAutofit/>
          </a:bodyPr>
          <a:lstStyle/>
          <a:p>
            <a:pPr algn="ctr"/>
            <a:r>
              <a:rPr lang="en-US" altLang="en-GB" sz="8800" dirty="0"/>
              <a:t>Turing Test (Imitation Game)</a:t>
            </a:r>
          </a:p>
        </p:txBody>
      </p:sp>
      <p:pic>
        <p:nvPicPr>
          <p:cNvPr id="3" name="Picture 2"/>
          <p:cNvPicPr>
            <a:picLocks noChangeAspect="1"/>
          </p:cNvPicPr>
          <p:nvPr/>
        </p:nvPicPr>
        <p:blipFill>
          <a:blip r:embed="rId2"/>
          <a:stretch>
            <a:fillRect/>
          </a:stretch>
        </p:blipFill>
        <p:spPr>
          <a:xfrm>
            <a:off x="214630" y="2711450"/>
            <a:ext cx="2997200" cy="3771900"/>
          </a:xfrm>
          <a:prstGeom prst="rect">
            <a:avLst/>
          </a:prstGeom>
        </p:spPr>
      </p:pic>
      <p:pic>
        <p:nvPicPr>
          <p:cNvPr id="4" name="Picture 3"/>
          <p:cNvPicPr>
            <a:picLocks noChangeAspect="1"/>
          </p:cNvPicPr>
          <p:nvPr/>
        </p:nvPicPr>
        <p:blipFill>
          <a:blip r:embed="rId3"/>
          <a:stretch>
            <a:fillRect/>
          </a:stretch>
        </p:blipFill>
        <p:spPr>
          <a:xfrm>
            <a:off x="3754120" y="2834640"/>
            <a:ext cx="7922895" cy="996950"/>
          </a:xfrm>
          <a:prstGeom prst="rect">
            <a:avLst/>
          </a:prstGeom>
        </p:spPr>
      </p:pic>
      <p:pic>
        <p:nvPicPr>
          <p:cNvPr id="5" name="Picture 4"/>
          <p:cNvPicPr>
            <a:picLocks noChangeAspect="1"/>
          </p:cNvPicPr>
          <p:nvPr/>
        </p:nvPicPr>
        <p:blipFill>
          <a:blip r:embed="rId4"/>
          <a:stretch>
            <a:fillRect/>
          </a:stretch>
        </p:blipFill>
        <p:spPr>
          <a:xfrm>
            <a:off x="6556375" y="4140835"/>
            <a:ext cx="4819650" cy="1257300"/>
          </a:xfrm>
          <a:prstGeom prst="rect">
            <a:avLst/>
          </a:prstGeom>
        </p:spPr>
      </p:pic>
      <p:pic>
        <p:nvPicPr>
          <p:cNvPr id="6" name="Picture 5"/>
          <p:cNvPicPr>
            <a:picLocks noChangeAspect="1"/>
          </p:cNvPicPr>
          <p:nvPr/>
        </p:nvPicPr>
        <p:blipFill>
          <a:blip r:embed="rId5"/>
          <a:stretch>
            <a:fillRect/>
          </a:stretch>
        </p:blipFill>
        <p:spPr>
          <a:xfrm>
            <a:off x="3672205" y="3887470"/>
            <a:ext cx="2282825" cy="251650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78205" y="1644015"/>
            <a:ext cx="10515600" cy="1325563"/>
          </a:xfrm>
        </p:spPr>
        <p:txBody>
          <a:bodyPr/>
          <a:lstStyle/>
          <a:p>
            <a:pPr algn="ctr"/>
            <a:r>
              <a:rPr lang="en-US" altLang="en-GB"/>
              <a:t>Utilitarianism (</a:t>
            </a:r>
            <a:r>
              <a:rPr lang="en-US" altLang="en-GB" b="1"/>
              <a:t>Our</a:t>
            </a:r>
            <a:r>
              <a:rPr lang="en-US" altLang="en-GB"/>
              <a:t> Perspective)</a:t>
            </a:r>
          </a:p>
        </p:txBody>
      </p:sp>
      <p:sp>
        <p:nvSpPr>
          <p:cNvPr id="5" name="Title 1"/>
          <p:cNvSpPr>
            <a:spLocks noGrp="1"/>
          </p:cNvSpPr>
          <p:nvPr/>
        </p:nvSpPr>
        <p:spPr>
          <a:xfrm>
            <a:off x="878205" y="388874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GB"/>
              <a:t>Deontology (</a:t>
            </a:r>
            <a:r>
              <a:rPr lang="en-US" altLang="en-GB" i="1"/>
              <a:t>Computer</a:t>
            </a:r>
            <a:r>
              <a:rPr lang="en-US" altLang="en-GB"/>
              <a:t>’s Perspective)</a:t>
            </a:r>
          </a:p>
        </p:txBody>
      </p:sp>
      <p:cxnSp>
        <p:nvCxnSpPr>
          <p:cNvPr id="6" name="Straight Arrow Connector 5"/>
          <p:cNvCxnSpPr>
            <a:stCxn id="4" idx="2"/>
            <a:endCxn id="5" idx="0"/>
          </p:cNvCxnSpPr>
          <p:nvPr/>
        </p:nvCxnSpPr>
        <p:spPr>
          <a:xfrm>
            <a:off x="6136005" y="2969895"/>
            <a:ext cx="0" cy="918845"/>
          </a:xfrm>
          <a:prstGeom prst="straightConnector1">
            <a:avLst/>
          </a:prstGeom>
          <a:ln w="57150">
            <a:solidFill>
              <a:srgbClr val="FF0000"/>
            </a:solidFill>
            <a:tailEnd type="arrow" w="med" len="med"/>
          </a:ln>
        </p:spPr>
        <p:style>
          <a:lnRef idx="3">
            <a:schemeClr val="accent1"/>
          </a:lnRef>
          <a:fillRef idx="0">
            <a:srgbClr val="FFFFFF"/>
          </a:fillRef>
          <a:effectRef idx="0">
            <a:srgbClr val="FFFFFF"/>
          </a:effectRef>
          <a:fontRef idx="minor">
            <a:schemeClr val="tx1"/>
          </a:fontRef>
        </p:style>
      </p:cxn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23265" y="1090930"/>
            <a:ext cx="11187430" cy="4558030"/>
          </a:xfrm>
          <a:prstGeom prst="rect">
            <a:avLst/>
          </a:prstGeom>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stretch>
            <a:fillRect/>
          </a:stretch>
        </p:blipFill>
        <p:spPr>
          <a:xfrm>
            <a:off x="3467735" y="622300"/>
            <a:ext cx="4734560" cy="5512435"/>
          </a:xfrm>
          <a:prstGeom prst="rect">
            <a:avLst/>
          </a:prstGeom>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56285" y="2766060"/>
            <a:ext cx="10515600" cy="1325563"/>
          </a:xfrm>
        </p:spPr>
        <p:txBody>
          <a:bodyPr>
            <a:normAutofit fontScale="90000"/>
          </a:bodyPr>
          <a:lstStyle/>
          <a:p>
            <a:pPr algn="ctr"/>
            <a:r>
              <a:rPr lang="en-US" altLang="en-GB" sz="12800"/>
              <a:t>AI and Ethics</a:t>
            </a:r>
            <a:br>
              <a:rPr lang="en-US" altLang="en-GB"/>
            </a:br>
            <a:br>
              <a:rPr lang="en-US" altLang="en-GB"/>
            </a:br>
            <a:r>
              <a:rPr lang="en-US" altLang="en-GB"/>
              <a:t>(Computer Science </a:t>
            </a:r>
            <a:r>
              <a:rPr lang="en-GB" altLang="en-US"/>
              <a:t>Future</a:t>
            </a:r>
            <a:r>
              <a:rPr lang="en-US" altLang="en-GB"/>
              <a:t> Problem)</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66060"/>
            <a:ext cx="10515600" cy="1325563"/>
          </a:xfrm>
        </p:spPr>
        <p:txBody>
          <a:bodyPr/>
          <a:lstStyle/>
          <a:p>
            <a:pPr algn="ctr"/>
            <a:r>
              <a:rPr lang="en-US"/>
              <a:t>AI’s place in the world?</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7080" y="2564130"/>
            <a:ext cx="5784850" cy="1325880"/>
          </a:xfrm>
        </p:spPr>
        <p:txBody>
          <a:bodyPr/>
          <a:lstStyle/>
          <a:p>
            <a:r>
              <a:rPr lang="en-US" altLang="en-GB"/>
              <a:t>Meaning and Purpose</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GB"/>
              <a:t>AI Rights</a:t>
            </a:r>
          </a:p>
        </p:txBody>
      </p:sp>
      <p:sp>
        <p:nvSpPr>
          <p:cNvPr id="3" name="Content Placeholder 2"/>
          <p:cNvSpPr>
            <a:spLocks noGrp="1"/>
          </p:cNvSpPr>
          <p:nvPr>
            <p:ph idx="1"/>
          </p:nvPr>
        </p:nvSpPr>
        <p:spPr/>
        <p:txBody>
          <a:bodyPr/>
          <a:lstStyle/>
          <a:p>
            <a:r>
              <a:rPr lang="en-US" altLang="en-GB"/>
              <a:t>Right to life?</a:t>
            </a:r>
          </a:p>
          <a:p>
            <a:r>
              <a:rPr lang="en-US" altLang="en-GB"/>
              <a:t>Right to freedom?</a:t>
            </a:r>
          </a:p>
          <a:p>
            <a:r>
              <a:rPr lang="en-US" altLang="en-GB"/>
              <a:t>AI Safety and Accountability.</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GB"/>
              <a:t>Right to Life: Power off</a:t>
            </a:r>
          </a:p>
        </p:txBody>
      </p:sp>
      <p:pic>
        <p:nvPicPr>
          <p:cNvPr id="4" name="Picture 3"/>
          <p:cNvPicPr/>
          <p:nvPr/>
        </p:nvPicPr>
        <p:blipFill>
          <a:blip r:embed="rId2"/>
          <a:stretch>
            <a:fillRect/>
          </a:stretch>
        </p:blipFill>
        <p:spPr>
          <a:xfrm>
            <a:off x="838200" y="2221865"/>
            <a:ext cx="5494020" cy="3248660"/>
          </a:xfrm>
          <a:prstGeom prst="rect">
            <a:avLst/>
          </a:prstGeom>
        </p:spPr>
      </p:pic>
      <p:pic>
        <p:nvPicPr>
          <p:cNvPr id="5" name="Picture 4"/>
          <p:cNvPicPr>
            <a:picLocks noChangeAspect="1"/>
          </p:cNvPicPr>
          <p:nvPr/>
        </p:nvPicPr>
        <p:blipFill>
          <a:blip r:embed="rId3"/>
          <a:stretch>
            <a:fillRect/>
          </a:stretch>
        </p:blipFill>
        <p:spPr>
          <a:xfrm>
            <a:off x="6667500" y="1970405"/>
            <a:ext cx="4686300" cy="3632835"/>
          </a:xfrm>
          <a:prstGeom prst="rect">
            <a:avLst/>
          </a:prstGeom>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GB">
                <a:sym typeface="+mn-ea"/>
              </a:rPr>
              <a:t>Right to freedom?</a:t>
            </a:r>
            <a:endParaRPr lang="en-GB" altLang="en-US"/>
          </a:p>
        </p:txBody>
      </p:sp>
      <p:pic>
        <p:nvPicPr>
          <p:cNvPr id="6" name="Picture 5"/>
          <p:cNvPicPr>
            <a:picLocks noChangeAspect="1"/>
          </p:cNvPicPr>
          <p:nvPr/>
        </p:nvPicPr>
        <p:blipFill>
          <a:blip r:embed="rId2"/>
          <a:stretch>
            <a:fillRect/>
          </a:stretch>
        </p:blipFill>
        <p:spPr>
          <a:xfrm>
            <a:off x="1924050" y="1437640"/>
            <a:ext cx="8379460" cy="4957445"/>
          </a:xfrm>
          <a:prstGeom prst="rect">
            <a:avLst/>
          </a:prstGeom>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GB">
                <a:sym typeface="+mn-ea"/>
              </a:rPr>
              <a:t>AI Safety and Accountability.</a:t>
            </a:r>
            <a:endParaRPr lang="en-GB" altLang="en-US"/>
          </a:p>
        </p:txBody>
      </p:sp>
      <p:sp>
        <p:nvSpPr>
          <p:cNvPr id="3" name="Content Placeholder 2"/>
          <p:cNvSpPr>
            <a:spLocks noGrp="1"/>
          </p:cNvSpPr>
          <p:nvPr>
            <p:ph idx="1"/>
          </p:nvPr>
        </p:nvSpPr>
        <p:spPr/>
        <p:txBody>
          <a:bodyPr/>
          <a:lstStyle/>
          <a:p>
            <a:r>
              <a:rPr lang="en-US" altLang="en-GB"/>
              <a:t>You are accountable</a:t>
            </a:r>
          </a:p>
          <a:p>
            <a:r>
              <a:rPr lang="en-US" altLang="en-GB"/>
              <a:t>AI isn’t perfect.</a:t>
            </a:r>
          </a:p>
        </p:txBody>
      </p:sp>
      <p:pic>
        <p:nvPicPr>
          <p:cNvPr id="4" name="Picture 3"/>
          <p:cNvPicPr>
            <a:picLocks noChangeAspect="1"/>
          </p:cNvPicPr>
          <p:nvPr/>
        </p:nvPicPr>
        <p:blipFill>
          <a:blip r:embed="rId2"/>
          <a:stretch>
            <a:fillRect/>
          </a:stretch>
        </p:blipFill>
        <p:spPr>
          <a:xfrm>
            <a:off x="5368290" y="2306955"/>
            <a:ext cx="5027930" cy="351726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a:stretch>
            <a:fillRect/>
          </a:stretch>
        </p:blipFill>
        <p:spPr>
          <a:xfrm>
            <a:off x="2818765" y="1451610"/>
            <a:ext cx="6350000" cy="4229100"/>
          </a:xfrm>
          <a:prstGeom prst="rect">
            <a:avLst/>
          </a:prstGeom>
        </p:spPr>
      </p:pic>
      <p:sp>
        <p:nvSpPr>
          <p:cNvPr id="5" name="Title 4"/>
          <p:cNvSpPr>
            <a:spLocks noGrp="1"/>
          </p:cNvSpPr>
          <p:nvPr>
            <p:ph type="title"/>
          </p:nvPr>
        </p:nvSpPr>
        <p:spPr>
          <a:xfrm>
            <a:off x="878205" y="52070"/>
            <a:ext cx="10515600" cy="1325563"/>
          </a:xfrm>
        </p:spPr>
        <p:txBody>
          <a:bodyPr/>
          <a:lstStyle/>
          <a:p>
            <a:pPr algn="ctr"/>
            <a:r>
              <a:rPr lang="en-US" altLang="en-GB"/>
              <a:t>Duties?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78205" y="1644015"/>
            <a:ext cx="10515600" cy="1325563"/>
          </a:xfrm>
        </p:spPr>
        <p:txBody>
          <a:bodyPr/>
          <a:lstStyle/>
          <a:p>
            <a:pPr algn="ctr"/>
            <a:r>
              <a:rPr lang="en-US" altLang="en-GB"/>
              <a:t>Consequence</a:t>
            </a:r>
          </a:p>
        </p:txBody>
      </p:sp>
      <p:sp>
        <p:nvSpPr>
          <p:cNvPr id="5" name="Title 1"/>
          <p:cNvSpPr>
            <a:spLocks noGrp="1"/>
          </p:cNvSpPr>
          <p:nvPr/>
        </p:nvSpPr>
        <p:spPr>
          <a:xfrm>
            <a:off x="878205" y="388874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GB"/>
              <a:t>Duty</a:t>
            </a:r>
          </a:p>
        </p:txBody>
      </p:sp>
      <p:cxnSp>
        <p:nvCxnSpPr>
          <p:cNvPr id="6" name="Straight Arrow Connector 5"/>
          <p:cNvCxnSpPr>
            <a:stCxn id="4" idx="2"/>
            <a:endCxn id="5" idx="0"/>
          </p:cNvCxnSpPr>
          <p:nvPr/>
        </p:nvCxnSpPr>
        <p:spPr>
          <a:xfrm>
            <a:off x="6136005" y="2969895"/>
            <a:ext cx="0" cy="918845"/>
          </a:xfrm>
          <a:prstGeom prst="straightConnector1">
            <a:avLst/>
          </a:prstGeom>
          <a:ln w="57150">
            <a:solidFill>
              <a:srgbClr val="FF0000"/>
            </a:solidFill>
            <a:tailEnd type="arrow" w="med" len="med"/>
          </a:ln>
        </p:spPr>
        <p:style>
          <a:lnRef idx="3">
            <a:schemeClr val="accent1"/>
          </a:lnRef>
          <a:fillRef idx="0">
            <a:srgbClr val="FFFFFF"/>
          </a:fillRef>
          <a:effectRef idx="0">
            <a:srgbClr val="FFFFFF"/>
          </a:effectRef>
          <a:fontRef idx="minor">
            <a:schemeClr val="tx1"/>
          </a:fontRef>
        </p:style>
      </p:cxn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TM04033919[[fn=Circuit]]</Template>
  <TotalTime>1</TotalTime>
  <Words>1239</Words>
  <Application>Microsoft Office PowerPoint</Application>
  <PresentationFormat>Widescreen</PresentationFormat>
  <Paragraphs>179</Paragraphs>
  <Slides>79</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79</vt:i4>
      </vt:variant>
    </vt:vector>
  </HeadingPairs>
  <TitlesOfParts>
    <vt:vector size="84" baseType="lpstr">
      <vt:lpstr>Arial</vt:lpstr>
      <vt:lpstr>Calibri</vt:lpstr>
      <vt:lpstr>Lucida Console</vt:lpstr>
      <vt:lpstr>Tw Cen MT</vt:lpstr>
      <vt:lpstr>Circuit</vt:lpstr>
      <vt:lpstr>AI</vt:lpstr>
      <vt:lpstr>PLAN</vt:lpstr>
      <vt:lpstr>PowerPoint Presentation</vt:lpstr>
      <vt:lpstr>Algorithms</vt:lpstr>
      <vt:lpstr>Algorithms</vt:lpstr>
      <vt:lpstr>Consequence</vt:lpstr>
      <vt:lpstr>Utilitarianism (Our Perspective)</vt:lpstr>
      <vt:lpstr>Duties?</vt:lpstr>
      <vt:lpstr>Consequence</vt:lpstr>
      <vt:lpstr>Consequence</vt:lpstr>
      <vt:lpstr>PowerPoint Presentation</vt:lpstr>
      <vt:lpstr>PowerPoint Presentation</vt:lpstr>
      <vt:lpstr>PowerPoint Presentation</vt:lpstr>
      <vt:lpstr>PowerPoint Presentation</vt:lpstr>
      <vt:lpstr>PowerPoint Presentation</vt:lpstr>
      <vt:lpstr>PowerPoint Presentation</vt:lpstr>
      <vt:lpstr>New World State = cat(Old World State)</vt:lpstr>
      <vt:lpstr>PowerPoint Presentation</vt:lpstr>
      <vt:lpstr>New State = cat(Old State)</vt:lpstr>
      <vt:lpstr>New State = Philosophy Teacher(Old State)</vt:lpstr>
      <vt:lpstr>PowerPoint Presentation</vt:lpstr>
      <vt:lpstr> = Philosophy Teacher(         )</vt:lpstr>
      <vt:lpstr>Autonomous Car  (Computer Science Trolley Problem)</vt:lpstr>
      <vt:lpstr>PowerPoint Presentation</vt:lpstr>
      <vt:lpstr>PowerPoint Presentation</vt:lpstr>
      <vt:lpstr>PowerPoint Presentation</vt:lpstr>
      <vt:lpstr>PowerPoint Presentation</vt:lpstr>
      <vt:lpstr>Utilitarian Approach</vt:lpstr>
      <vt:lpstr>How does one calculate total amount of pain?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Sentience  (Computer Science Living Problem)</vt:lpstr>
      <vt:lpstr>AI?</vt:lpstr>
      <vt:lpstr> = Philosophy Teacher(         )</vt:lpstr>
      <vt:lpstr>Duties?</vt:lpstr>
      <vt:lpstr>Consequence</vt:lpstr>
      <vt:lpstr>Operation</vt:lpstr>
      <vt:lpstr>Operation</vt:lpstr>
      <vt:lpstr>y = f:x ↦x+1</vt:lpstr>
      <vt:lpstr>Consequence</vt:lpstr>
      <vt:lpstr>?</vt:lpstr>
      <vt:lpstr>?</vt:lpstr>
      <vt:lpstr>?</vt:lpstr>
      <vt:lpstr>y = f:x ↦x+?</vt:lpstr>
      <vt:lpstr> = Talking Machine(        )</vt:lpstr>
      <vt:lpstr>?</vt:lpstr>
      <vt:lpstr>Talketh</vt:lpstr>
      <vt:lpstr>Sentience  (Computer Science Living Problem)</vt:lpstr>
      <vt:lpstr> = Sentient Being(         )</vt:lpstr>
      <vt:lpstr>WE DON’T KNOW</vt:lpstr>
      <vt:lpstr>O.E.D. :  An unsurpassed guide for researchers in any discipline to the meaning, history, and usage.</vt:lpstr>
      <vt:lpstr> = Sentient Being(         )</vt:lpstr>
      <vt:lpstr> Feel("sad")  Feel("excited")  Feel("angry")</vt:lpstr>
      <vt:lpstr>Do not go gentle into that good night,  Old age should burn and rave at close of day;  Rage, rage against the dying of the light.</vt:lpstr>
      <vt:lpstr> = angry one(         )</vt:lpstr>
      <vt:lpstr>PowerPoint Presentation</vt:lpstr>
      <vt:lpstr>Cook Reduction</vt:lpstr>
      <vt:lpstr>Talketh</vt:lpstr>
      <vt:lpstr>Turing Test (Imitation Game)</vt:lpstr>
      <vt:lpstr>Talketh</vt:lpstr>
      <vt:lpstr>Turing Test (Imitation Game)</vt:lpstr>
      <vt:lpstr>PowerPoint Presentation</vt:lpstr>
      <vt:lpstr>PowerPoint Presentation</vt:lpstr>
      <vt:lpstr>PowerPoint Presentation</vt:lpstr>
      <vt:lpstr>AI and Ethics  (Computer Science Future Problem)</vt:lpstr>
      <vt:lpstr>AI’s place in the world?</vt:lpstr>
      <vt:lpstr>Meaning and Purpose</vt:lpstr>
      <vt:lpstr>AI Rights</vt:lpstr>
      <vt:lpstr>Right to Life: Power off</vt:lpstr>
      <vt:lpstr>Right to freedom?</vt:lpstr>
      <vt:lpstr>AI Safety and Accountability.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dc:title>
  <dc:creator>GRaba</dc:creator>
  <cp:lastModifiedBy>Gyula Rábai</cp:lastModifiedBy>
  <cp:revision>10</cp:revision>
  <dcterms:created xsi:type="dcterms:W3CDTF">2024-12-05T10:11:00Z</dcterms:created>
  <dcterms:modified xsi:type="dcterms:W3CDTF">2025-12-23T18:24:50Z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33E81A55FB874E158D5D8B8B3FF9F83E_11</vt:lpwstr>
  </property>
  <property fmtid="{D5CDD505-2E9C-101B-9397-08002B2CF9AE}" pid="3" name="KSOProductBuildVer">
    <vt:lpwstr>2057-12.2.0.18639</vt:lpwstr>
  </property>
</Properties>
</file>