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9" r:id="rId6"/>
    <p:sldId id="271" r:id="rId7"/>
    <p:sldId id="270" r:id="rId8"/>
    <p:sldId id="273" r:id="rId9"/>
    <p:sldId id="274" r:id="rId10"/>
    <p:sldId id="264" r:id="rId11"/>
    <p:sldId id="275" r:id="rId12"/>
    <p:sldId id="286" r:id="rId13"/>
    <p:sldId id="266" r:id="rId14"/>
    <p:sldId id="281" r:id="rId15"/>
    <p:sldId id="276" r:id="rId16"/>
    <p:sldId id="279" r:id="rId17"/>
    <p:sldId id="284" r:id="rId18"/>
    <p:sldId id="283" r:id="rId19"/>
    <p:sldId id="280" r:id="rId20"/>
    <p:sldId id="282" r:id="rId21"/>
    <p:sldId id="288" r:id="rId22"/>
    <p:sldId id="285" r:id="rId23"/>
    <p:sldId id="261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2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8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81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0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3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015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4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4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54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8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0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6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2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8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63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D7A3-C740-4FDE-ADF5-662A6FDBAE89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0EDD-EB38-4208-B939-B4E0A4739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34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50E-AF9D-A0C0-2CAB-03B5E6A06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0027" y="1097515"/>
            <a:ext cx="9751943" cy="2387600"/>
          </a:xfrm>
        </p:spPr>
        <p:txBody>
          <a:bodyPr/>
          <a:lstStyle/>
          <a:p>
            <a:r>
              <a:rPr lang="en-GB" dirty="0"/>
              <a:t>Abstract Multilinear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4AEE1-56D7-C5EC-8378-47606AD42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82160"/>
            <a:ext cx="9144000" cy="1655762"/>
          </a:xfrm>
        </p:spPr>
        <p:txBody>
          <a:bodyPr/>
          <a:lstStyle/>
          <a:p>
            <a:r>
              <a:rPr lang="en-GB" dirty="0"/>
              <a:t>By</a:t>
            </a:r>
            <a:br>
              <a:rPr lang="en-GB" dirty="0"/>
            </a:br>
            <a:r>
              <a:rPr lang="en-GB" dirty="0"/>
              <a:t>Gyula Rábai</a:t>
            </a:r>
          </a:p>
        </p:txBody>
      </p:sp>
    </p:spTree>
    <p:extLst>
      <p:ext uri="{BB962C8B-B14F-4D97-AF65-F5344CB8AC3E}">
        <p14:creationId xmlns:p14="http://schemas.microsoft.com/office/powerpoint/2010/main" val="75167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7E89-13CA-066F-6EEB-F9FD678A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99" y="355062"/>
            <a:ext cx="10515600" cy="1325563"/>
          </a:xfrm>
        </p:spPr>
        <p:txBody>
          <a:bodyPr/>
          <a:lstStyle/>
          <a:p>
            <a:r>
              <a:rPr lang="en-GB" dirty="0"/>
              <a:t>Unital Magma = Magma + </a:t>
            </a:r>
            <a:r>
              <a:rPr lang="en-GB" dirty="0">
                <a:solidFill>
                  <a:schemeClr val="accent2"/>
                </a:solidFill>
              </a:rPr>
              <a:t>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91E96-4CE0-8251-D669-64383191A711}"/>
              </a:ext>
            </a:extLst>
          </p:cNvPr>
          <p:cNvSpPr txBox="1"/>
          <p:nvPr/>
        </p:nvSpPr>
        <p:spPr>
          <a:xfrm>
            <a:off x="4928259" y="1759979"/>
            <a:ext cx="433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exists a set M with elements a and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C1D41-569C-2005-94A0-F9B9EE75F4C4}"/>
              </a:ext>
            </a:extLst>
          </p:cNvPr>
          <p:cNvSpPr txBox="1"/>
          <p:nvPr/>
        </p:nvSpPr>
        <p:spPr>
          <a:xfrm>
            <a:off x="10150208" y="17599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[Set]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485FC4-22A9-B40C-F06F-24B25DEAC8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381"/>
          <a:stretch/>
        </p:blipFill>
        <p:spPr>
          <a:xfrm>
            <a:off x="1116539" y="1759979"/>
            <a:ext cx="2863997" cy="9275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60A885-FC87-E98D-FF5C-16CB277A7C33}"/>
              </a:ext>
            </a:extLst>
          </p:cNvPr>
          <p:cNvSpPr txBox="1"/>
          <p:nvPr/>
        </p:nvSpPr>
        <p:spPr>
          <a:xfrm>
            <a:off x="4928259" y="2288018"/>
            <a:ext cx="484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result of an operation on any a and b is in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EA452-80EC-677E-C51D-BCCEF95DC192}"/>
              </a:ext>
            </a:extLst>
          </p:cNvPr>
          <p:cNvSpPr txBox="1"/>
          <p:nvPr/>
        </p:nvSpPr>
        <p:spPr>
          <a:xfrm>
            <a:off x="10150208" y="2303406"/>
            <a:ext cx="18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[Total Binary Closure]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B3A816-CC3F-4049-0A69-0B0C7306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39" y="1816199"/>
            <a:ext cx="2616334" cy="882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22DB2A-6225-3053-BDFE-912BDE3E1DE5}"/>
              </a:ext>
            </a:extLst>
          </p:cNvPr>
          <p:cNvSpPr txBox="1"/>
          <p:nvPr/>
        </p:nvSpPr>
        <p:spPr>
          <a:xfrm>
            <a:off x="4928259" y="2744856"/>
            <a:ext cx="463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There exists an identity element e such that e</a:t>
            </a:r>
          </a:p>
          <a:p>
            <a:r>
              <a:rPr lang="en-GB" dirty="0">
                <a:solidFill>
                  <a:schemeClr val="accent2"/>
                </a:solidFill>
              </a:rPr>
              <a:t>compose any other element is itself.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D891FE-8006-147F-78D8-E4F30F377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85" y="1759979"/>
            <a:ext cx="2686188" cy="18352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AE5BF0-03FC-42CD-57EB-8EA4D0A8FB53}"/>
              </a:ext>
            </a:extLst>
          </p:cNvPr>
          <p:cNvSpPr txBox="1"/>
          <p:nvPr/>
        </p:nvSpPr>
        <p:spPr>
          <a:xfrm>
            <a:off x="10150208" y="2830428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</a:t>
            </a:r>
            <a:r>
              <a:rPr lang="en-GB" dirty="0">
                <a:solidFill>
                  <a:schemeClr val="accent2"/>
                </a:solidFill>
              </a:rPr>
              <a:t>Identity</a:t>
            </a:r>
            <a:r>
              <a:rPr lang="en-GB" dirty="0"/>
              <a:t>]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C2A0D6-03C9-BD24-8460-61384A9E6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539" y="1759979"/>
            <a:ext cx="2629035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F4F04A-1274-C67D-3640-DA9D5061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74" y="1611322"/>
            <a:ext cx="5073911" cy="2267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57E89-13CA-066F-6EEB-F9FD678A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99" y="355062"/>
            <a:ext cx="10515600" cy="1325563"/>
          </a:xfrm>
        </p:spPr>
        <p:txBody>
          <a:bodyPr/>
          <a:lstStyle/>
          <a:p>
            <a:r>
              <a:rPr lang="en-GB" dirty="0"/>
              <a:t>Monoid = Unital Magma + </a:t>
            </a:r>
            <a:r>
              <a:rPr lang="en-GB" dirty="0">
                <a:solidFill>
                  <a:schemeClr val="accent2"/>
                </a:solidFill>
              </a:rPr>
              <a:t>Associativity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C1D41-569C-2005-94A0-F9B9EE75F4C4}"/>
              </a:ext>
            </a:extLst>
          </p:cNvPr>
          <p:cNvSpPr txBox="1"/>
          <p:nvPr/>
        </p:nvSpPr>
        <p:spPr>
          <a:xfrm>
            <a:off x="6096000" y="16056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[Set]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EA452-80EC-677E-C51D-BCCEF95DC192}"/>
              </a:ext>
            </a:extLst>
          </p:cNvPr>
          <p:cNvSpPr txBox="1"/>
          <p:nvPr/>
        </p:nvSpPr>
        <p:spPr>
          <a:xfrm>
            <a:off x="6096000" y="1974983"/>
            <a:ext cx="18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[Total Binary Closure]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AE5BF0-03FC-42CD-57EB-8EA4D0A8FB53}"/>
              </a:ext>
            </a:extLst>
          </p:cNvPr>
          <p:cNvSpPr txBox="1"/>
          <p:nvPr/>
        </p:nvSpPr>
        <p:spPr>
          <a:xfrm>
            <a:off x="6096000" y="268396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[Identity]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C1E9C-F978-42F8-BF35-649F63DAB454}"/>
              </a:ext>
            </a:extLst>
          </p:cNvPr>
          <p:cNvSpPr txBox="1"/>
          <p:nvPr/>
        </p:nvSpPr>
        <p:spPr>
          <a:xfrm>
            <a:off x="6096000" y="3454502"/>
            <a:ext cx="15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</a:t>
            </a:r>
            <a:r>
              <a:rPr lang="en-GB" dirty="0">
                <a:solidFill>
                  <a:schemeClr val="accent2"/>
                </a:solidFill>
              </a:rPr>
              <a:t>Associativity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4208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8D19-10E0-608E-9B28-A0FE2362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Monoid Example -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19EED-E0B8-F06E-108A-AC01B16F2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93" y="805644"/>
            <a:ext cx="2197213" cy="444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9BC22-D7EA-8431-0513-BEF91939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385" y="2469717"/>
            <a:ext cx="1530429" cy="863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4BC45F-5798-44EE-74EE-AF383DC3F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366"/>
          <a:stretch/>
        </p:blipFill>
        <p:spPr>
          <a:xfrm>
            <a:off x="7398327" y="1430197"/>
            <a:ext cx="4374822" cy="1471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F64DAD-0AF7-9256-ACBF-60A68FEAA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843" y="3786741"/>
            <a:ext cx="3181514" cy="50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0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58D3-9520-A4C2-1F20-BE0E1A61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Commutative Monoid = Monoid + </a:t>
            </a:r>
            <a:r>
              <a:rPr lang="en-GB" sz="4000" dirty="0">
                <a:solidFill>
                  <a:schemeClr val="accent2"/>
                </a:solidFill>
              </a:rPr>
              <a:t>Commutativity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3AC2B-8055-1288-A0FD-FA081214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02" y="1567350"/>
            <a:ext cx="4997707" cy="2686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7DDD11-4A8B-A98B-CCC1-B8B075CE0876}"/>
              </a:ext>
            </a:extLst>
          </p:cNvPr>
          <p:cNvSpPr txBox="1"/>
          <p:nvPr/>
        </p:nvSpPr>
        <p:spPr>
          <a:xfrm>
            <a:off x="6096000" y="16056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[Set]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8AA4A-BC2B-F013-9388-91A6FCD9DFA9}"/>
              </a:ext>
            </a:extLst>
          </p:cNvPr>
          <p:cNvSpPr txBox="1"/>
          <p:nvPr/>
        </p:nvSpPr>
        <p:spPr>
          <a:xfrm>
            <a:off x="6096000" y="1974983"/>
            <a:ext cx="18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[Total Binary Closure]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60E03C-9B3F-175E-1744-CFFC47977DC7}"/>
              </a:ext>
            </a:extLst>
          </p:cNvPr>
          <p:cNvSpPr txBox="1"/>
          <p:nvPr/>
        </p:nvSpPr>
        <p:spPr>
          <a:xfrm>
            <a:off x="6096000" y="2683965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[Identity]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96F7F-BC16-94B1-1F99-020A369F1ABF}"/>
              </a:ext>
            </a:extLst>
          </p:cNvPr>
          <p:cNvSpPr txBox="1"/>
          <p:nvPr/>
        </p:nvSpPr>
        <p:spPr>
          <a:xfrm>
            <a:off x="6096000" y="3414156"/>
            <a:ext cx="157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[Associativity]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3363EE-42CD-4257-C7C7-83A8D83B6AAC}"/>
              </a:ext>
            </a:extLst>
          </p:cNvPr>
          <p:cNvSpPr txBox="1"/>
          <p:nvPr/>
        </p:nvSpPr>
        <p:spPr>
          <a:xfrm>
            <a:off x="6096000" y="3871549"/>
            <a:ext cx="179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</a:t>
            </a:r>
            <a:r>
              <a:rPr lang="en-GB" dirty="0">
                <a:solidFill>
                  <a:schemeClr val="accent2"/>
                </a:solidFill>
              </a:rPr>
              <a:t>Commutativity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8947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58D3-9520-A4C2-1F20-BE0E1A61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Commutative Monoid – Example N Mod 4</a:t>
            </a:r>
            <a:endParaRPr lang="en-GB" sz="40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1B8D6-B81A-A8E9-3592-6B161CBD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7" y="1430196"/>
            <a:ext cx="4374822" cy="1759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A072E8-82D6-F1B3-9C56-F773EFB0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374" y="1883058"/>
            <a:ext cx="4995268" cy="32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4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970-2E26-A02D-66AD-B00BF44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Free Monoid of a </a:t>
            </a:r>
            <a:r>
              <a:rPr lang="en-GB" dirty="0"/>
              <a:t>Commutative Monoid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EF30FE-CE54-E185-54DF-3573EA9F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7" y="1430196"/>
            <a:ext cx="4374822" cy="17592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323AAC-18F0-0309-61D3-54A74CA0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757" y="1805561"/>
            <a:ext cx="5801976" cy="8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970-2E26-A02D-66AD-B00BF44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Natural Numbers =</a:t>
            </a:r>
            <a:r>
              <a:rPr lang="en-GB" sz="3600" dirty="0">
                <a:solidFill>
                  <a:schemeClr val="accent2"/>
                </a:solidFill>
              </a:rPr>
              <a:t> Free </a:t>
            </a:r>
            <a:r>
              <a:rPr lang="en-GB" sz="3600" dirty="0"/>
              <a:t>Commutative Monoid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EF30FE-CE54-E185-54DF-3573EA9F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7" y="1430196"/>
            <a:ext cx="4374822" cy="17592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323AAC-18F0-0309-61D3-54A74CA0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787" y="3189449"/>
            <a:ext cx="4500748" cy="6217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E3F04A-0196-A32E-BD32-D1C43A0C76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39" b="1"/>
          <a:stretch/>
        </p:blipFill>
        <p:spPr>
          <a:xfrm>
            <a:off x="1350928" y="2117766"/>
            <a:ext cx="5410478" cy="3159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9D282B-EAF1-4F4F-4AF9-8253B4ADB75D}"/>
              </a:ext>
            </a:extLst>
          </p:cNvPr>
          <p:cNvSpPr txBox="1"/>
          <p:nvPr/>
        </p:nvSpPr>
        <p:spPr>
          <a:xfrm>
            <a:off x="2351314" y="5997039"/>
            <a:ext cx="395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Counting numbers without counting!!!</a:t>
            </a:r>
          </a:p>
        </p:txBody>
      </p:sp>
    </p:spTree>
    <p:extLst>
      <p:ext uri="{BB962C8B-B14F-4D97-AF65-F5344CB8AC3E}">
        <p14:creationId xmlns:p14="http://schemas.microsoft.com/office/powerpoint/2010/main" val="63573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E33B-3BF7-C4BA-CC2E-0374BDC9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8B1A5-92C2-0D23-5708-1097070A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39" y="1830484"/>
            <a:ext cx="6391322" cy="4552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BB2938-F56A-9630-E31F-411E3F3F3038}"/>
              </a:ext>
            </a:extLst>
          </p:cNvPr>
          <p:cNvSpPr/>
          <p:nvPr/>
        </p:nvSpPr>
        <p:spPr>
          <a:xfrm>
            <a:off x="6626430" y="2327564"/>
            <a:ext cx="2406733" cy="133795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5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56EA6E-BED9-ACCE-6D6B-1F8F6813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58" b="-1"/>
          <a:stretch/>
        </p:blipFill>
        <p:spPr>
          <a:xfrm>
            <a:off x="3703487" y="2912423"/>
            <a:ext cx="4917359" cy="10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970-2E26-A02D-66AD-B00BF44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Commutative Monoid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EF30FE-CE54-E185-54DF-3573EA9F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952" y="1944794"/>
            <a:ext cx="8590529" cy="34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1FAA-8948-8717-335E-D84F074B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Number?</a:t>
            </a:r>
          </a:p>
        </p:txBody>
      </p:sp>
    </p:spTree>
    <p:extLst>
      <p:ext uri="{BB962C8B-B14F-4D97-AF65-F5344CB8AC3E}">
        <p14:creationId xmlns:p14="http://schemas.microsoft.com/office/powerpoint/2010/main" val="2858243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970-2E26-A02D-66AD-B00BF44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Commutative Group = Commutative Monoid + </a:t>
            </a:r>
            <a:r>
              <a:rPr lang="en-GB" sz="3200" dirty="0">
                <a:solidFill>
                  <a:srgbClr val="FF0000"/>
                </a:solidFill>
              </a:rPr>
              <a:t>Inversibility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EF30FE-CE54-E185-54DF-3573EA9F6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03" y="1639994"/>
            <a:ext cx="8590529" cy="3454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6E0CC4-3485-1C6B-FD8B-8B0BF2D41439}"/>
              </a:ext>
            </a:extLst>
          </p:cNvPr>
          <p:cNvSpPr txBox="1"/>
          <p:nvPr/>
        </p:nvSpPr>
        <p:spPr>
          <a:xfrm>
            <a:off x="7981883" y="5093272"/>
            <a:ext cx="187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[</a:t>
            </a:r>
            <a:r>
              <a:rPr lang="en-GB" sz="2400" dirty="0">
                <a:solidFill>
                  <a:srgbClr val="FF0000"/>
                </a:solidFill>
              </a:rPr>
              <a:t>Inversibility</a:t>
            </a:r>
            <a:r>
              <a:rPr lang="en-GB" sz="2400" dirty="0"/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085876-2992-8022-B42B-0B40708AC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038" y="1707192"/>
            <a:ext cx="6233651" cy="38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07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2970-2E26-A02D-66AD-B00BF446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Commutative Groups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8278D-75CC-0500-18AA-1E9915D30CF0}"/>
              </a:ext>
            </a:extLst>
          </p:cNvPr>
          <p:cNvSpPr txBox="1"/>
          <p:nvPr/>
        </p:nvSpPr>
        <p:spPr>
          <a:xfrm>
            <a:off x="1582273" y="199803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Monoid: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8C6EC-B04B-E43A-8AB9-8EB8292F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246" y="2015752"/>
            <a:ext cx="1104957" cy="40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1E9640-B910-DD05-FF25-CE2CD98D5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026" y="2454934"/>
            <a:ext cx="895396" cy="463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420247-58C8-243C-DA1D-39DA00357FD2}"/>
              </a:ext>
            </a:extLst>
          </p:cNvPr>
          <p:cNvSpPr txBox="1"/>
          <p:nvPr/>
        </p:nvSpPr>
        <p:spPr>
          <a:xfrm>
            <a:off x="1643255" y="3244334"/>
            <a:ext cx="91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Group: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0F1818-A7DD-44C9-8C34-476DA7B04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855" y="3450754"/>
            <a:ext cx="1524078" cy="4445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7B6E26-0183-A293-714C-6B261FA92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783" y="1472364"/>
            <a:ext cx="4736206" cy="21749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933372-EB13-0950-E106-4F4A948B4B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494" b="10494"/>
          <a:stretch/>
        </p:blipFill>
        <p:spPr>
          <a:xfrm>
            <a:off x="2554053" y="3062876"/>
            <a:ext cx="1492327" cy="4064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8B2424-0E25-2579-598C-C18837B79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8424" y="1509454"/>
            <a:ext cx="1130358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1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E33B-3BF7-C4BA-CC2E-0374BDC9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8B1A5-92C2-0D23-5708-1097070A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39" y="1830484"/>
            <a:ext cx="6391322" cy="4552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BB2938-F56A-9630-E31F-411E3F3F3038}"/>
              </a:ext>
            </a:extLst>
          </p:cNvPr>
          <p:cNvSpPr/>
          <p:nvPr/>
        </p:nvSpPr>
        <p:spPr>
          <a:xfrm>
            <a:off x="5822868" y="2327564"/>
            <a:ext cx="3210295" cy="16031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78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89C3-4E27-025B-E87D-EB157891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= C Group + C Group + Distributivity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60B31B-5552-6099-23FB-E344E5BF7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782" y="3634680"/>
            <a:ext cx="1454225" cy="47627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55E0D-9B33-E9AA-CFC2-F8C965AA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34" y="1934152"/>
            <a:ext cx="4607625" cy="2115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397542-C3D6-476E-30A4-26B8A21459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494" b="10494"/>
          <a:stretch/>
        </p:blipFill>
        <p:spPr>
          <a:xfrm>
            <a:off x="8985663" y="1504070"/>
            <a:ext cx="1370474" cy="373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AD7AF2-EE83-9586-1E31-93414C8DA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575" y="4110954"/>
            <a:ext cx="1244664" cy="438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2F208E-FDCE-B1C3-1EC8-F28628E4C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575" y="4626489"/>
            <a:ext cx="5912154" cy="4254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92C3E1-C3A0-49B5-608F-C26816138B17}"/>
              </a:ext>
            </a:extLst>
          </p:cNvPr>
          <p:cNvSpPr txBox="1"/>
          <p:nvPr/>
        </p:nvSpPr>
        <p:spPr>
          <a:xfrm>
            <a:off x="7550413" y="4626489"/>
            <a:ext cx="204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[Distributivity]</a:t>
            </a:r>
          </a:p>
        </p:txBody>
      </p:sp>
    </p:spTree>
    <p:extLst>
      <p:ext uri="{BB962C8B-B14F-4D97-AF65-F5344CB8AC3E}">
        <p14:creationId xmlns:p14="http://schemas.microsoft.com/office/powerpoint/2010/main" val="2110534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E33B-3BF7-C4BA-CC2E-0374BDC9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8B1A5-92C2-0D23-5708-1097070A6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39" y="1830484"/>
            <a:ext cx="6391322" cy="4552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BB2938-F56A-9630-E31F-411E3F3F3038}"/>
              </a:ext>
            </a:extLst>
          </p:cNvPr>
          <p:cNvSpPr/>
          <p:nvPr/>
        </p:nvSpPr>
        <p:spPr>
          <a:xfrm>
            <a:off x="2949039" y="2244437"/>
            <a:ext cx="6084125" cy="396635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2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DF32-39F8-A3B0-D2D0-389BD373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CE48B2-82FF-5E0C-0614-77593861E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947" y="2801256"/>
            <a:ext cx="4878073" cy="1325562"/>
          </a:xfrm>
        </p:spPr>
      </p:pic>
    </p:spTree>
    <p:extLst>
      <p:ext uri="{BB962C8B-B14F-4D97-AF65-F5344CB8AC3E}">
        <p14:creationId xmlns:p14="http://schemas.microsoft.com/office/powerpoint/2010/main" val="1121472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B086-15D9-6B0E-703D-BBE8C14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Axioms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97C241-3AF3-3E96-71CF-7E249EAB33DC}"/>
              </a:ext>
            </a:extLst>
          </p:cNvPr>
          <p:cNvSpPr txBox="1"/>
          <p:nvPr/>
        </p:nvSpPr>
        <p:spPr>
          <a:xfrm>
            <a:off x="7600208" y="1575072"/>
            <a:ext cx="18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</a:t>
            </a:r>
            <a:r>
              <a:rPr lang="en-GB" sz="2400" dirty="0"/>
              <a:t>ssociativity</a:t>
            </a:r>
            <a:endParaRPr lang="en-GB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8722E-8211-CC76-D248-9E818FD4B3E2}"/>
              </a:ext>
            </a:extLst>
          </p:cNvPr>
          <p:cNvSpPr txBox="1"/>
          <p:nvPr/>
        </p:nvSpPr>
        <p:spPr>
          <a:xfrm>
            <a:off x="7582746" y="2028299"/>
            <a:ext cx="215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dirty="0"/>
              <a:t>ommutativity</a:t>
            </a:r>
            <a:endParaRPr lang="en-GB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15B9E-2DB4-5370-B06F-214EA71929A0}"/>
              </a:ext>
            </a:extLst>
          </p:cNvPr>
          <p:cNvSpPr txBox="1"/>
          <p:nvPr/>
        </p:nvSpPr>
        <p:spPr>
          <a:xfrm>
            <a:off x="7646079" y="2485918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</a:t>
            </a:r>
            <a:r>
              <a:rPr lang="en-GB" sz="2400" dirty="0"/>
              <a:t>dentity</a:t>
            </a:r>
            <a:endParaRPr lang="en-GB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F45CC-4C2B-CA74-5F0A-BBD45BEF5DD8}"/>
              </a:ext>
            </a:extLst>
          </p:cNvPr>
          <p:cNvSpPr txBox="1"/>
          <p:nvPr/>
        </p:nvSpPr>
        <p:spPr>
          <a:xfrm>
            <a:off x="7646079" y="2968364"/>
            <a:ext cx="186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D</a:t>
            </a:r>
            <a:r>
              <a:rPr lang="en-GB" sz="2400" dirty="0"/>
              <a:t>istributivity</a:t>
            </a:r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F83234-519A-CAB4-E76C-92CEFD2F95F2}"/>
              </a:ext>
            </a:extLst>
          </p:cNvPr>
          <p:cNvSpPr txBox="1"/>
          <p:nvPr/>
        </p:nvSpPr>
        <p:spPr>
          <a:xfrm>
            <a:off x="7646079" y="3429000"/>
            <a:ext cx="187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(</a:t>
            </a:r>
            <a:r>
              <a:rPr lang="en-GB" sz="2400" dirty="0"/>
              <a:t>Inversibility</a:t>
            </a:r>
            <a:r>
              <a:rPr lang="en-GB" sz="2400" dirty="0">
                <a:solidFill>
                  <a:schemeClr val="accent2"/>
                </a:solidFill>
              </a:rPr>
              <a:t>)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46EA59-23B2-E984-062D-7790025FD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96" y="1663741"/>
            <a:ext cx="5937555" cy="2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8693-4E2F-2274-70E9-16AF31BB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vector?</a:t>
            </a:r>
          </a:p>
        </p:txBody>
      </p:sp>
    </p:spTree>
    <p:extLst>
      <p:ext uri="{BB962C8B-B14F-4D97-AF65-F5344CB8AC3E}">
        <p14:creationId xmlns:p14="http://schemas.microsoft.com/office/powerpoint/2010/main" val="3697758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48693-4E2F-2274-70E9-16AF31BB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 Space = ACID + (Base) Field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CA132-C1B8-9809-EBD1-8CF6EBF1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74" y="1514245"/>
            <a:ext cx="2514729" cy="939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F27051-49E8-26AD-670F-DE6916911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15" y="2583487"/>
            <a:ext cx="5912154" cy="590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394B4-BE9C-DF2F-41EF-2BC01A2BE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125" y="3174067"/>
            <a:ext cx="3606985" cy="482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8B8CCB-18AB-8626-4CA2-2898F3991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25" y="3653765"/>
            <a:ext cx="5759746" cy="6540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FE5911-6504-B845-0568-A86CCD36A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3" y="4247272"/>
            <a:ext cx="6255071" cy="5143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78777F-F9D5-9E35-E4BA-122CE8D5912F}"/>
              </a:ext>
            </a:extLst>
          </p:cNvPr>
          <p:cNvSpPr txBox="1"/>
          <p:nvPr/>
        </p:nvSpPr>
        <p:spPr>
          <a:xfrm>
            <a:off x="7699169" y="2616142"/>
            <a:ext cx="18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</a:t>
            </a:r>
            <a:r>
              <a:rPr lang="en-GB" sz="2400" dirty="0"/>
              <a:t>ssociativity</a:t>
            </a:r>
            <a:endParaRPr lang="en-GB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F6EA68-E49D-4B23-F30F-4894BEA8A65F}"/>
              </a:ext>
            </a:extLst>
          </p:cNvPr>
          <p:cNvSpPr txBox="1"/>
          <p:nvPr/>
        </p:nvSpPr>
        <p:spPr>
          <a:xfrm>
            <a:off x="7699169" y="3198167"/>
            <a:ext cx="215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dirty="0"/>
              <a:t>ommutativity</a:t>
            </a:r>
            <a:endParaRPr lang="en-GB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15F87B-CC4C-7BEB-50A0-622933403D41}"/>
              </a:ext>
            </a:extLst>
          </p:cNvPr>
          <p:cNvSpPr txBox="1"/>
          <p:nvPr/>
        </p:nvSpPr>
        <p:spPr>
          <a:xfrm>
            <a:off x="7745040" y="3745336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</a:t>
            </a:r>
            <a:r>
              <a:rPr lang="en-GB" sz="2400" dirty="0"/>
              <a:t>dentity</a:t>
            </a:r>
            <a:endParaRPr lang="en-GB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98AFA2-6BE2-74F3-15C3-97EFC7CEC3AB}"/>
              </a:ext>
            </a:extLst>
          </p:cNvPr>
          <p:cNvSpPr txBox="1"/>
          <p:nvPr/>
        </p:nvSpPr>
        <p:spPr>
          <a:xfrm>
            <a:off x="7745040" y="4299983"/>
            <a:ext cx="186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D</a:t>
            </a:r>
            <a:r>
              <a:rPr lang="en-GB" sz="2400" dirty="0"/>
              <a:t>istributivity</a:t>
            </a:r>
            <a:endParaRPr lang="en-GB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87E3AD-7649-9445-F967-66C18A3F8D00}"/>
              </a:ext>
            </a:extLst>
          </p:cNvPr>
          <p:cNvSpPr txBox="1"/>
          <p:nvPr/>
        </p:nvSpPr>
        <p:spPr>
          <a:xfrm>
            <a:off x="692727" y="5196388"/>
            <a:ext cx="1104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Also inverse with scaling by -1; Associative with scalar </a:t>
            </a:r>
            <a:r>
              <a:rPr lang="en-GB" dirty="0" err="1"/>
              <a:t>mul</a:t>
            </a:r>
            <a:r>
              <a:rPr lang="en-GB" dirty="0"/>
              <a:t>; neutral to 1x but… could not be bothered to latex it)</a:t>
            </a:r>
          </a:p>
        </p:txBody>
      </p:sp>
    </p:spTree>
    <p:extLst>
      <p:ext uri="{BB962C8B-B14F-4D97-AF65-F5344CB8AC3E}">
        <p14:creationId xmlns:p14="http://schemas.microsoft.com/office/powerpoint/2010/main" val="99429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1443-CCBE-A21A-84AC-5F5B9533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Matrices are Vectors! (running out of latex)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58FFF-0377-CE05-8CA7-C0B800E49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M+0 = M</a:t>
            </a:r>
          </a:p>
          <a:p>
            <a:pPr marL="0" indent="0">
              <a:buNone/>
            </a:pPr>
            <a:r>
              <a:rPr lang="en-GB" dirty="0"/>
              <a:t>M+N = N+M</a:t>
            </a:r>
          </a:p>
          <a:p>
            <a:pPr marL="0" indent="0">
              <a:buNone/>
            </a:pPr>
            <a:r>
              <a:rPr lang="en-GB" dirty="0"/>
              <a:t>(M+N)+P= M+(N+P)</a:t>
            </a:r>
          </a:p>
          <a:p>
            <a:pPr marL="0" indent="0">
              <a:buNone/>
            </a:pPr>
            <a:r>
              <a:rPr lang="en-GB" dirty="0"/>
              <a:t>s(M+N)= </a:t>
            </a:r>
            <a:r>
              <a:rPr lang="en-GB" dirty="0" err="1"/>
              <a:t>sM</a:t>
            </a:r>
            <a:r>
              <a:rPr lang="en-GB" dirty="0"/>
              <a:t> + </a:t>
            </a:r>
            <a:r>
              <a:rPr lang="en-GB" dirty="0" err="1"/>
              <a:t>sN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(real proof where we define a matrix as a mapping between V is pretty much the same)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B9457-DDAC-D758-6BA2-AE59479C93F0}"/>
              </a:ext>
            </a:extLst>
          </p:cNvPr>
          <p:cNvSpPr txBox="1"/>
          <p:nvPr/>
        </p:nvSpPr>
        <p:spPr>
          <a:xfrm>
            <a:off x="1128156" y="5684322"/>
            <a:ext cx="9075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Polynomials, waves, continuous functions, arrows, forces and many more are also vectors</a:t>
            </a:r>
          </a:p>
        </p:txBody>
      </p:sp>
    </p:spTree>
    <p:extLst>
      <p:ext uri="{BB962C8B-B14F-4D97-AF65-F5344CB8AC3E}">
        <p14:creationId xmlns:p14="http://schemas.microsoft.com/office/powerpoint/2010/main" val="72280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A1FAA-8948-8717-335E-D84F074B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Number?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0DD597-DF06-2902-6832-F5AB46B68BF8}"/>
              </a:ext>
            </a:extLst>
          </p:cNvPr>
          <p:cNvSpPr txBox="1"/>
          <p:nvPr/>
        </p:nvSpPr>
        <p:spPr>
          <a:xfrm flipH="1">
            <a:off x="397564" y="3552244"/>
            <a:ext cx="6465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An element of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C4D62-CDEE-0C1C-C636-AE86466BB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282" y="1648396"/>
            <a:ext cx="6391322" cy="45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64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78AB-D249-5838-E780-C98EE691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Algebra in 2 slides ^^^</a:t>
            </a:r>
          </a:p>
        </p:txBody>
      </p:sp>
    </p:spTree>
    <p:extLst>
      <p:ext uri="{BB962C8B-B14F-4D97-AF65-F5344CB8AC3E}">
        <p14:creationId xmlns:p14="http://schemas.microsoft.com/office/powerpoint/2010/main" val="4134699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9E1F-A74B-C869-E14D-1A68FEDF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Multilinear Algebra?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8F34-FF3E-AE82-6B72-7DE70858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Tensor product (x)</a:t>
            </a:r>
          </a:p>
          <a:p>
            <a:r>
              <a:rPr lang="en-GB" dirty="0"/>
              <a:t>Distributivity ((</a:t>
            </a:r>
            <a:r>
              <a:rPr lang="en-GB" dirty="0" err="1"/>
              <a:t>u+v</a:t>
            </a:r>
            <a:r>
              <a:rPr lang="en-GB" dirty="0"/>
              <a:t>) prod w = …) and (u prod (</a:t>
            </a:r>
            <a:r>
              <a:rPr lang="en-GB" dirty="0" err="1"/>
              <a:t>v+w</a:t>
            </a:r>
            <a:r>
              <a:rPr lang="en-GB" dirty="0"/>
              <a:t>) =  …)</a:t>
            </a:r>
          </a:p>
          <a:p>
            <a:r>
              <a:rPr lang="en-GB" dirty="0"/>
              <a:t>Scalars move anywhere.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184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F4F5-662E-F41B-3C4C-0C23A19F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25B8B-6E61-2CC8-21AC-0171B4AD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58" b="-1"/>
          <a:stretch/>
        </p:blipFill>
        <p:spPr>
          <a:xfrm>
            <a:off x="3703487" y="2912423"/>
            <a:ext cx="4917359" cy="10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0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2209-B1E2-C407-2AB3-9FBD3C1F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Algebraic Structure of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87B62-1A21-8175-C593-17E4914A7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546" y="2249488"/>
            <a:ext cx="4971734" cy="35417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4E052-E972-5F68-2B2B-8A20A2945153}"/>
              </a:ext>
            </a:extLst>
          </p:cNvPr>
          <p:cNvSpPr txBox="1"/>
          <p:nvPr/>
        </p:nvSpPr>
        <p:spPr>
          <a:xfrm>
            <a:off x="6887817" y="1287605"/>
            <a:ext cx="202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Commutative Ring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991A64-2E24-0304-C9E0-D613BC3A1269}"/>
              </a:ext>
            </a:extLst>
          </p:cNvPr>
          <p:cNvCxnSpPr/>
          <p:nvPr/>
        </p:nvCxnSpPr>
        <p:spPr>
          <a:xfrm flipH="1">
            <a:off x="7002117" y="1656937"/>
            <a:ext cx="109331" cy="48991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455362-E86B-B2A6-5DE1-C1F3EDCB22E4}"/>
              </a:ext>
            </a:extLst>
          </p:cNvPr>
          <p:cNvSpPr txBox="1"/>
          <p:nvPr/>
        </p:nvSpPr>
        <p:spPr>
          <a:xfrm>
            <a:off x="4307315" y="1204159"/>
            <a:ext cx="66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Field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E9C087-C9A6-51D8-5A61-57019F439201}"/>
              </a:ext>
            </a:extLst>
          </p:cNvPr>
          <p:cNvCxnSpPr>
            <a:cxnSpLocks/>
          </p:cNvCxnSpPr>
          <p:nvPr/>
        </p:nvCxnSpPr>
        <p:spPr>
          <a:xfrm>
            <a:off x="4641573" y="1561682"/>
            <a:ext cx="0" cy="26394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266BC1-4569-4390-B866-DE5407391661}"/>
              </a:ext>
            </a:extLst>
          </p:cNvPr>
          <p:cNvCxnSpPr>
            <a:cxnSpLocks/>
          </p:cNvCxnSpPr>
          <p:nvPr/>
        </p:nvCxnSpPr>
        <p:spPr>
          <a:xfrm flipH="1">
            <a:off x="8457703" y="1901894"/>
            <a:ext cx="657639" cy="37589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C91D97-CF53-63C9-EBDA-B3C0AE0A2C99}"/>
              </a:ext>
            </a:extLst>
          </p:cNvPr>
          <p:cNvSpPr txBox="1"/>
          <p:nvPr/>
        </p:nvSpPr>
        <p:spPr>
          <a:xfrm>
            <a:off x="9008993" y="1532562"/>
            <a:ext cx="282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Free Commutative Monoid</a:t>
            </a:r>
          </a:p>
        </p:txBody>
      </p:sp>
    </p:spTree>
    <p:extLst>
      <p:ext uri="{BB962C8B-B14F-4D97-AF65-F5344CB8AC3E}">
        <p14:creationId xmlns:p14="http://schemas.microsoft.com/office/powerpoint/2010/main" val="210536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9602-31AE-A642-4949-E508BED2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827" y="373316"/>
            <a:ext cx="10237261" cy="1325563"/>
          </a:xfrm>
        </p:spPr>
        <p:txBody>
          <a:bodyPr/>
          <a:lstStyle/>
          <a:p>
            <a:r>
              <a:rPr lang="en-GB" dirty="0"/>
              <a:t>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3D8E-C823-5EB1-0D14-5243EED23199}"/>
              </a:ext>
            </a:extLst>
          </p:cNvPr>
          <p:cNvSpPr txBox="1"/>
          <p:nvPr/>
        </p:nvSpPr>
        <p:spPr>
          <a:xfrm>
            <a:off x="4928259" y="1759979"/>
            <a:ext cx="211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exists a set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3F414-AD8B-DFAE-39E9-105F5C8DD59E}"/>
              </a:ext>
            </a:extLst>
          </p:cNvPr>
          <p:cNvSpPr txBox="1"/>
          <p:nvPr/>
        </p:nvSpPr>
        <p:spPr>
          <a:xfrm>
            <a:off x="10150208" y="1704423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[Name]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D6942-2D38-F1D5-6AD8-CB09852B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216"/>
          <a:stretch/>
        </p:blipFill>
        <p:spPr>
          <a:xfrm>
            <a:off x="1116539" y="1759979"/>
            <a:ext cx="2863997" cy="4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9602-31AE-A642-4949-E508BED2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78" y="373316"/>
            <a:ext cx="10237261" cy="1325563"/>
          </a:xfrm>
        </p:spPr>
        <p:txBody>
          <a:bodyPr/>
          <a:lstStyle/>
          <a:p>
            <a:r>
              <a:rPr lang="en-GB" dirty="0"/>
              <a:t>Non-Empty Set = Set + </a:t>
            </a:r>
            <a:r>
              <a:rPr lang="en-GB" dirty="0">
                <a:solidFill>
                  <a:srgbClr val="FF0000"/>
                </a:solidFill>
              </a:rPr>
              <a:t>Elements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3D8E-C823-5EB1-0D14-5243EED23199}"/>
              </a:ext>
            </a:extLst>
          </p:cNvPr>
          <p:cNvSpPr txBox="1"/>
          <p:nvPr/>
        </p:nvSpPr>
        <p:spPr>
          <a:xfrm>
            <a:off x="4928259" y="1759979"/>
            <a:ext cx="211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exists a set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5609C-0142-B63B-F535-BCDD9028ED76}"/>
              </a:ext>
            </a:extLst>
          </p:cNvPr>
          <p:cNvSpPr txBox="1"/>
          <p:nvPr/>
        </p:nvSpPr>
        <p:spPr>
          <a:xfrm>
            <a:off x="4928259" y="2242292"/>
            <a:ext cx="345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where a and b are elements of M,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3F414-AD8B-DFAE-39E9-105F5C8DD59E}"/>
              </a:ext>
            </a:extLst>
          </p:cNvPr>
          <p:cNvSpPr txBox="1"/>
          <p:nvPr/>
        </p:nvSpPr>
        <p:spPr>
          <a:xfrm>
            <a:off x="10150208" y="1704423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[Name]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28F5B-54EF-6A9D-298D-A873149BA9CC}"/>
              </a:ext>
            </a:extLst>
          </p:cNvPr>
          <p:cNvSpPr txBox="1"/>
          <p:nvPr/>
        </p:nvSpPr>
        <p:spPr>
          <a:xfrm>
            <a:off x="10150208" y="2195955"/>
            <a:ext cx="12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[Elements]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D6942-2D38-F1D5-6AD8-CB09852B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381"/>
          <a:stretch/>
        </p:blipFill>
        <p:spPr>
          <a:xfrm>
            <a:off x="1116539" y="1759979"/>
            <a:ext cx="2863997" cy="9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3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9602-31AE-A642-4949-E508BED2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65" y="373316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Partial Magma = Non-Empty Set + </a:t>
            </a:r>
            <a:r>
              <a:rPr lang="en-GB" sz="3600" dirty="0">
                <a:solidFill>
                  <a:srgbClr val="FF0000"/>
                </a:solidFill>
              </a:rPr>
              <a:t>Binary 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3D8E-C823-5EB1-0D14-5243EED23199}"/>
              </a:ext>
            </a:extLst>
          </p:cNvPr>
          <p:cNvSpPr txBox="1"/>
          <p:nvPr/>
        </p:nvSpPr>
        <p:spPr>
          <a:xfrm>
            <a:off x="4928259" y="1759979"/>
            <a:ext cx="211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exists a set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5609C-0142-B63B-F535-BCDD9028ED76}"/>
              </a:ext>
            </a:extLst>
          </p:cNvPr>
          <p:cNvSpPr txBox="1"/>
          <p:nvPr/>
        </p:nvSpPr>
        <p:spPr>
          <a:xfrm>
            <a:off x="4928259" y="2242292"/>
            <a:ext cx="345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where a and b are elements of M,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3F414-AD8B-DFAE-39E9-105F5C8DD59E}"/>
              </a:ext>
            </a:extLst>
          </p:cNvPr>
          <p:cNvSpPr txBox="1"/>
          <p:nvPr/>
        </p:nvSpPr>
        <p:spPr>
          <a:xfrm>
            <a:off x="10150208" y="1704423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[Name]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28F5B-54EF-6A9D-298D-A873149BA9CC}"/>
              </a:ext>
            </a:extLst>
          </p:cNvPr>
          <p:cNvSpPr txBox="1"/>
          <p:nvPr/>
        </p:nvSpPr>
        <p:spPr>
          <a:xfrm>
            <a:off x="10150208" y="2195955"/>
            <a:ext cx="12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[Elements]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C4DD5-02BC-BA5D-5772-C0B452383BFC}"/>
              </a:ext>
            </a:extLst>
          </p:cNvPr>
          <p:cNvSpPr txBox="1"/>
          <p:nvPr/>
        </p:nvSpPr>
        <p:spPr>
          <a:xfrm>
            <a:off x="4928259" y="2698894"/>
            <a:ext cx="476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and there exists an operation on some a and b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49B45-8885-69B1-BABC-F94F9C6E7FAA}"/>
              </a:ext>
            </a:extLst>
          </p:cNvPr>
          <p:cNvSpPr txBox="1"/>
          <p:nvPr/>
        </p:nvSpPr>
        <p:spPr>
          <a:xfrm>
            <a:off x="10150208" y="268748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[Bin-arity]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D6942-2D38-F1D5-6AD8-CB09852B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39" y="1759979"/>
            <a:ext cx="2863997" cy="13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9602-31AE-A642-4949-E508BED2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78" y="373316"/>
            <a:ext cx="10237261" cy="1325563"/>
          </a:xfrm>
        </p:spPr>
        <p:txBody>
          <a:bodyPr/>
          <a:lstStyle/>
          <a:p>
            <a:r>
              <a:rPr lang="en-GB" dirty="0"/>
              <a:t>Magma = Partial Magma + </a:t>
            </a:r>
            <a:r>
              <a:rPr lang="en-GB" dirty="0">
                <a:solidFill>
                  <a:srgbClr val="FF0000"/>
                </a:solidFill>
              </a:rPr>
              <a:t>Totality</a:t>
            </a:r>
            <a:r>
              <a:rPr lang="en-GB" dirty="0"/>
              <a:t> + </a:t>
            </a:r>
            <a:r>
              <a:rPr lang="en-GB" dirty="0">
                <a:solidFill>
                  <a:srgbClr val="FF0000"/>
                </a:solidFill>
              </a:rPr>
              <a:t>Closure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3D8E-C823-5EB1-0D14-5243EED23199}"/>
              </a:ext>
            </a:extLst>
          </p:cNvPr>
          <p:cNvSpPr txBox="1"/>
          <p:nvPr/>
        </p:nvSpPr>
        <p:spPr>
          <a:xfrm>
            <a:off x="4928259" y="1759979"/>
            <a:ext cx="211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exists a set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5609C-0142-B63B-F535-BCDD9028ED76}"/>
              </a:ext>
            </a:extLst>
          </p:cNvPr>
          <p:cNvSpPr txBox="1"/>
          <p:nvPr/>
        </p:nvSpPr>
        <p:spPr>
          <a:xfrm>
            <a:off x="4928259" y="2242292"/>
            <a:ext cx="404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where a and b </a:t>
            </a:r>
            <a:r>
              <a:rPr lang="en-GB" dirty="0">
                <a:solidFill>
                  <a:srgbClr val="FF0000"/>
                </a:solidFill>
              </a:rPr>
              <a:t>and c</a:t>
            </a:r>
            <a:r>
              <a:rPr lang="en-GB" dirty="0"/>
              <a:t> are elements of M,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3F414-AD8B-DFAE-39E9-105F5C8DD59E}"/>
              </a:ext>
            </a:extLst>
          </p:cNvPr>
          <p:cNvSpPr txBox="1"/>
          <p:nvPr/>
        </p:nvSpPr>
        <p:spPr>
          <a:xfrm>
            <a:off x="10150208" y="1704423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[Name]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28F5B-54EF-6A9D-298D-A873149BA9CC}"/>
              </a:ext>
            </a:extLst>
          </p:cNvPr>
          <p:cNvSpPr txBox="1"/>
          <p:nvPr/>
        </p:nvSpPr>
        <p:spPr>
          <a:xfrm>
            <a:off x="10150208" y="2195955"/>
            <a:ext cx="12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[Elements]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D6942-2D38-F1D5-6AD8-CB09852B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381"/>
          <a:stretch/>
        </p:blipFill>
        <p:spPr>
          <a:xfrm>
            <a:off x="1116539" y="1759979"/>
            <a:ext cx="2863997" cy="927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043E74-48A6-FFB9-28CC-F2B2D50E901D}"/>
              </a:ext>
            </a:extLst>
          </p:cNvPr>
          <p:cNvSpPr txBox="1"/>
          <p:nvPr/>
        </p:nvSpPr>
        <p:spPr>
          <a:xfrm>
            <a:off x="4928259" y="2698894"/>
            <a:ext cx="4694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 there exists an operation on </a:t>
            </a:r>
            <a:r>
              <a:rPr lang="en-GB" dirty="0">
                <a:solidFill>
                  <a:srgbClr val="FF0000"/>
                </a:solidFill>
              </a:rPr>
              <a:t>every</a:t>
            </a:r>
            <a:r>
              <a:rPr lang="en-GB" dirty="0"/>
              <a:t> a and b</a:t>
            </a:r>
          </a:p>
          <a:p>
            <a:r>
              <a:rPr lang="en-GB" dirty="0">
                <a:solidFill>
                  <a:srgbClr val="FF0000"/>
                </a:solidFill>
              </a:rPr>
              <a:t>that results in c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5FB29-8552-38B4-E4CD-1CFE8662F32A}"/>
              </a:ext>
            </a:extLst>
          </p:cNvPr>
          <p:cNvSpPr txBox="1"/>
          <p:nvPr/>
        </p:nvSpPr>
        <p:spPr>
          <a:xfrm>
            <a:off x="10150208" y="2687487"/>
            <a:ext cx="16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</a:t>
            </a:r>
            <a:r>
              <a:rPr lang="en-GB" dirty="0">
                <a:solidFill>
                  <a:srgbClr val="FF0000"/>
                </a:solidFill>
              </a:rPr>
              <a:t>Total</a:t>
            </a:r>
            <a:r>
              <a:rPr lang="en-GB" dirty="0"/>
              <a:t> Bin-arity]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DF1A64-5A3F-BC50-2154-5B506C8F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73" y="1759979"/>
            <a:ext cx="3086259" cy="13589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4EF803-DFC7-287B-48D1-1984D46BCC3A}"/>
              </a:ext>
            </a:extLst>
          </p:cNvPr>
          <p:cNvSpPr txBox="1"/>
          <p:nvPr/>
        </p:nvSpPr>
        <p:spPr>
          <a:xfrm>
            <a:off x="10150208" y="2934283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</a:t>
            </a:r>
            <a:r>
              <a:rPr lang="en-GB" dirty="0">
                <a:solidFill>
                  <a:srgbClr val="FF0000"/>
                </a:solidFill>
              </a:rPr>
              <a:t>Closure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592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9602-31AE-A642-4949-E508BED2E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78" y="373316"/>
            <a:ext cx="10237261" cy="1325563"/>
          </a:xfrm>
        </p:spPr>
        <p:txBody>
          <a:bodyPr/>
          <a:lstStyle/>
          <a:p>
            <a:r>
              <a:rPr lang="en-GB" dirty="0"/>
              <a:t>Magma = Partial Magma + Totality + Closure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3D8E-C823-5EB1-0D14-5243EED23199}"/>
              </a:ext>
            </a:extLst>
          </p:cNvPr>
          <p:cNvSpPr txBox="1"/>
          <p:nvPr/>
        </p:nvSpPr>
        <p:spPr>
          <a:xfrm>
            <a:off x="4928259" y="1759979"/>
            <a:ext cx="433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exists a set M </a:t>
            </a:r>
            <a:r>
              <a:rPr lang="en-GB" dirty="0">
                <a:solidFill>
                  <a:srgbClr val="FF0000"/>
                </a:solidFill>
              </a:rPr>
              <a:t>with elements a and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3F414-AD8B-DFAE-39E9-105F5C8DD59E}"/>
              </a:ext>
            </a:extLst>
          </p:cNvPr>
          <p:cNvSpPr txBox="1"/>
          <p:nvPr/>
        </p:nvSpPr>
        <p:spPr>
          <a:xfrm>
            <a:off x="10150208" y="175997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[Set]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D6942-2D38-F1D5-6AD8-CB09852B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381"/>
          <a:stretch/>
        </p:blipFill>
        <p:spPr>
          <a:xfrm>
            <a:off x="1116539" y="1759979"/>
            <a:ext cx="2863997" cy="9275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043E74-48A6-FFB9-28CC-F2B2D50E901D}"/>
              </a:ext>
            </a:extLst>
          </p:cNvPr>
          <p:cNvSpPr txBox="1"/>
          <p:nvPr/>
        </p:nvSpPr>
        <p:spPr>
          <a:xfrm>
            <a:off x="4928259" y="2288018"/>
            <a:ext cx="484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 result of an operation on any a and b is in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35FB29-8552-38B4-E4CD-1CFE8662F32A}"/>
              </a:ext>
            </a:extLst>
          </p:cNvPr>
          <p:cNvSpPr txBox="1"/>
          <p:nvPr/>
        </p:nvSpPr>
        <p:spPr>
          <a:xfrm>
            <a:off x="10150208" y="2303406"/>
            <a:ext cx="1836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[</a:t>
            </a:r>
            <a:r>
              <a:rPr lang="en-GB" sz="1400" dirty="0">
                <a:solidFill>
                  <a:srgbClr val="FF0000"/>
                </a:solidFill>
              </a:rPr>
              <a:t>Total</a:t>
            </a:r>
            <a:r>
              <a:rPr lang="en-GB" sz="1400" dirty="0"/>
              <a:t> Binary </a:t>
            </a:r>
            <a:r>
              <a:rPr lang="en-GB" sz="1400" dirty="0">
                <a:solidFill>
                  <a:srgbClr val="FF0000"/>
                </a:solidFill>
              </a:rPr>
              <a:t>Closure</a:t>
            </a:r>
            <a:r>
              <a:rPr lang="en-GB" sz="1400" dirty="0"/>
              <a:t>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C9881-A181-8714-643C-A25FF0D5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39" y="1816199"/>
            <a:ext cx="2616334" cy="88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348</TotalTime>
  <Words>538</Words>
  <Application>Microsoft Office PowerPoint</Application>
  <PresentationFormat>Widescreen</PresentationFormat>
  <Paragraphs>101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Tw Cen MT</vt:lpstr>
      <vt:lpstr>Circuit</vt:lpstr>
      <vt:lpstr>Abstract Multilinear Algebra</vt:lpstr>
      <vt:lpstr>What is a Number?</vt:lpstr>
      <vt:lpstr>What is a Number?</vt:lpstr>
      <vt:lpstr>Algebraic Structure of Numbers</vt:lpstr>
      <vt:lpstr>Set</vt:lpstr>
      <vt:lpstr>Non-Empty Set = Set + Elements</vt:lpstr>
      <vt:lpstr>Partial Magma = Non-Empty Set + Binary Operation</vt:lpstr>
      <vt:lpstr>Magma = Partial Magma + Totality + Closure</vt:lpstr>
      <vt:lpstr>Magma = Partial Magma + Totality + Closure</vt:lpstr>
      <vt:lpstr>Unital Magma = Magma + Identity</vt:lpstr>
      <vt:lpstr>Monoid = Unital Magma + Associativity</vt:lpstr>
      <vt:lpstr>Monoid Example - </vt:lpstr>
      <vt:lpstr>Commutative Monoid = Monoid + Commutativity</vt:lpstr>
      <vt:lpstr>Commutative Monoid – Example N Mod 4</vt:lpstr>
      <vt:lpstr>Free Monoid of a Commutative Monoid</vt:lpstr>
      <vt:lpstr>Natural Numbers = Free Commutative Monoid</vt:lpstr>
      <vt:lpstr>Where are we?</vt:lpstr>
      <vt:lpstr>PowerPoint Presentation</vt:lpstr>
      <vt:lpstr>Commutative Monoid</vt:lpstr>
      <vt:lpstr>Commutative Group = Commutative Monoid + Inversibility</vt:lpstr>
      <vt:lpstr>Commutative Groups</vt:lpstr>
      <vt:lpstr>Where are we?</vt:lpstr>
      <vt:lpstr>Field = C Group + C Group + Distributivity</vt:lpstr>
      <vt:lpstr>Where are we?</vt:lpstr>
      <vt:lpstr>Ring</vt:lpstr>
      <vt:lpstr>Useful Axioms</vt:lpstr>
      <vt:lpstr>What is a vector?</vt:lpstr>
      <vt:lpstr>Vector Space = ACID + (Base) Field</vt:lpstr>
      <vt:lpstr>Matrices are Vectors! (running out of latex)</vt:lpstr>
      <vt:lpstr>Linear Algebra in 2 slides ^^^</vt:lpstr>
      <vt:lpstr>Multilinear Algebra?</vt:lpstr>
      <vt:lpstr>Done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Gyula Rábai</dc:creator>
  <cp:lastModifiedBy>Gyula Rábai</cp:lastModifiedBy>
  <cp:revision>5</cp:revision>
  <dcterms:created xsi:type="dcterms:W3CDTF">2025-06-30T11:19:59Z</dcterms:created>
  <dcterms:modified xsi:type="dcterms:W3CDTF">2025-12-24T08:26:11Z</dcterms:modified>
</cp:coreProperties>
</file>