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91" r:id="rId10"/>
    <p:sldId id="282" r:id="rId11"/>
    <p:sldId id="292" r:id="rId12"/>
    <p:sldId id="293" r:id="rId13"/>
    <p:sldId id="286" r:id="rId14"/>
    <p:sldId id="284" r:id="rId15"/>
    <p:sldId id="285" r:id="rId16"/>
    <p:sldId id="287" r:id="rId17"/>
    <p:sldId id="288" r:id="rId18"/>
    <p:sldId id="289" r:id="rId19"/>
    <p:sldId id="290" r:id="rId20"/>
    <p:sldId id="294" r:id="rId21"/>
    <p:sldId id="295" r:id="rId22"/>
    <p:sldId id="296" r:id="rId23"/>
    <p:sldId id="297" r:id="rId24"/>
    <p:sldId id="298" r:id="rId25"/>
    <p:sldId id="299" r:id="rId26"/>
    <p:sldId id="301" r:id="rId27"/>
    <p:sldId id="302" r:id="rId28"/>
    <p:sldId id="305" r:id="rId29"/>
    <p:sldId id="306" r:id="rId30"/>
    <p:sldId id="307" r:id="rId31"/>
    <p:sldId id="308" r:id="rId32"/>
    <p:sldId id="309" r:id="rId33"/>
    <p:sldId id="312" r:id="rId34"/>
    <p:sldId id="300" r:id="rId35"/>
    <p:sldId id="310" r:id="rId36"/>
    <p:sldId id="311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0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2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24E0F-458E-4FC0-8010-59C12AEB6365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F0EE0-49D6-4822-BCB3-411396201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6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Let’s start with a quick summary from part 1. Be sure to pay attention </a:t>
            </a:r>
            <a:r>
              <a:rPr lang="en-GB" dirty="0" err="1"/>
              <a:t>bc</a:t>
            </a:r>
            <a:r>
              <a:rPr lang="en-GB" dirty="0"/>
              <a:t> it will be very quick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0EE0-49D6-4822-BCB3-411396201C3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8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than how I progressively ran out of will to use latex we can see how we can make all of algebra just from defining more and more rules on 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0EE0-49D6-4822-BCB3-411396201C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626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now that you are all paying attention.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0EE0-49D6-4822-BCB3-411396201C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31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Latex</a:t>
            </a:r>
          </a:p>
          <a:p>
            <a:pPr marL="171450" indent="-171450">
              <a:buFontTx/>
              <a:buChar char="-"/>
            </a:pPr>
            <a:r>
              <a:rPr lang="en-GB" dirty="0"/>
              <a:t>Just defining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0EE0-49D6-4822-BCB3-411396201C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658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Previously I wrote it like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0EE0-49D6-4822-BCB3-411396201C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152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(all the logical rules have special names btw)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0EE0-49D6-4822-BCB3-411396201C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85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never told you what = actually means (all the logical rules have special names btw)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0EE0-49D6-4822-BCB3-411396201C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95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never told you what = actually means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0EE0-49D6-4822-BCB3-411396201C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61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F229186-9315-4BDA-AA90-E7925F53072E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D53CCB5-DC4B-48BD-865D-309EC9F2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26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9186-9315-4BDA-AA90-E7925F53072E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CCB5-DC4B-48BD-865D-309EC9F2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98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9186-9315-4BDA-AA90-E7925F53072E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CCB5-DC4B-48BD-865D-309EC9F2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26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9186-9315-4BDA-AA90-E7925F53072E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CCB5-DC4B-48BD-865D-309EC9F2A29B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074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9186-9315-4BDA-AA90-E7925F53072E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CCB5-DC4B-48BD-865D-309EC9F2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89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9186-9315-4BDA-AA90-E7925F53072E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CCB5-DC4B-48BD-865D-309EC9F2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97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9186-9315-4BDA-AA90-E7925F53072E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CCB5-DC4B-48BD-865D-309EC9F2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57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9186-9315-4BDA-AA90-E7925F53072E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CCB5-DC4B-48BD-865D-309EC9F2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972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9186-9315-4BDA-AA90-E7925F53072E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CCB5-DC4B-48BD-865D-309EC9F2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3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9186-9315-4BDA-AA90-E7925F53072E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CCB5-DC4B-48BD-865D-309EC9F2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8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9186-9315-4BDA-AA90-E7925F53072E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CCB5-DC4B-48BD-865D-309EC9F2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9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9186-9315-4BDA-AA90-E7925F53072E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CCB5-DC4B-48BD-865D-309EC9F2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42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9186-9315-4BDA-AA90-E7925F53072E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CCB5-DC4B-48BD-865D-309EC9F2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41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9186-9315-4BDA-AA90-E7925F53072E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CCB5-DC4B-48BD-865D-309EC9F2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0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9186-9315-4BDA-AA90-E7925F53072E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CCB5-DC4B-48BD-865D-309EC9F2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48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9186-9315-4BDA-AA90-E7925F53072E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CCB5-DC4B-48BD-865D-309EC9F2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58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9186-9315-4BDA-AA90-E7925F53072E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CCB5-DC4B-48BD-865D-309EC9F2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45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9186-9315-4BDA-AA90-E7925F53072E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CCB5-DC4B-48BD-865D-309EC9F2A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71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C297-BBEA-CC42-49A8-C6968AEB7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087" y="1390720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/>
              <a:t>The Quantum Applications of Abstract Multi-Linear Algebra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625FF-2554-65B0-C13C-1C545701C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3087" y="3870395"/>
            <a:ext cx="9144000" cy="1655762"/>
          </a:xfrm>
        </p:spPr>
        <p:txBody>
          <a:bodyPr/>
          <a:lstStyle/>
          <a:p>
            <a:r>
              <a:rPr lang="en-GB" dirty="0"/>
              <a:t>By </a:t>
            </a:r>
          </a:p>
          <a:p>
            <a:r>
              <a:rPr lang="en-GB" dirty="0"/>
              <a:t>Gyula Rábai</a:t>
            </a:r>
          </a:p>
        </p:txBody>
      </p:sp>
    </p:spTree>
    <p:extLst>
      <p:ext uri="{BB962C8B-B14F-4D97-AF65-F5344CB8AC3E}">
        <p14:creationId xmlns:p14="http://schemas.microsoft.com/office/powerpoint/2010/main" val="303471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2970-2E26-A02D-66AD-B00BF446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/>
              <a:t>Commutative/Abelian Group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EF30FE-CE54-E185-54DF-3573EA9F6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703" y="1639994"/>
            <a:ext cx="8590529" cy="3454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6E0CC4-3485-1C6B-FD8B-8B0BF2D41439}"/>
              </a:ext>
            </a:extLst>
          </p:cNvPr>
          <p:cNvSpPr txBox="1"/>
          <p:nvPr/>
        </p:nvSpPr>
        <p:spPr>
          <a:xfrm>
            <a:off x="7981883" y="5093272"/>
            <a:ext cx="1876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[</a:t>
            </a:r>
            <a:r>
              <a:rPr lang="en-GB" sz="2400" dirty="0">
                <a:solidFill>
                  <a:srgbClr val="FF0000"/>
                </a:solidFill>
              </a:rPr>
              <a:t>Inversibility</a:t>
            </a:r>
            <a:r>
              <a:rPr lang="en-GB" sz="2400" dirty="0"/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085876-2992-8022-B42B-0B40708AC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038" y="1707192"/>
            <a:ext cx="6233651" cy="38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0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4AEB5-0F29-ECF0-542B-9830E72C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example -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34340-67BD-BB6D-2EDD-E0AD89CC6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For any integers a, b and c: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All integers can add to make another integer [Total binary closure]</a:t>
            </a:r>
          </a:p>
          <a:p>
            <a:pPr marL="0" indent="0">
              <a:buNone/>
            </a:pPr>
            <a:r>
              <a:rPr lang="en-GB" dirty="0"/>
              <a:t>a + 0 = a [Identity]</a:t>
            </a:r>
          </a:p>
          <a:p>
            <a:pPr marL="0" indent="0">
              <a:buNone/>
            </a:pPr>
            <a:r>
              <a:rPr lang="en-GB" dirty="0"/>
              <a:t>a + (-a) = 0 [Inversibility]</a:t>
            </a:r>
          </a:p>
          <a:p>
            <a:pPr marL="0" indent="0">
              <a:buNone/>
            </a:pPr>
            <a:r>
              <a:rPr lang="en-GB" dirty="0"/>
              <a:t>a + b = b + a [Commutativity]</a:t>
            </a:r>
          </a:p>
          <a:p>
            <a:pPr marL="0" indent="0">
              <a:buNone/>
            </a:pPr>
            <a:r>
              <a:rPr lang="en-GB" dirty="0"/>
              <a:t>a + (b + c) = (a + b) + c [Associativity]</a:t>
            </a:r>
          </a:p>
        </p:txBody>
      </p:sp>
    </p:spTree>
    <p:extLst>
      <p:ext uri="{BB962C8B-B14F-4D97-AF65-F5344CB8AC3E}">
        <p14:creationId xmlns:p14="http://schemas.microsoft.com/office/powerpoint/2010/main" val="95025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2970-2E26-A02D-66AD-B00BF446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/>
              <a:t>Commutative/Abelian Group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EF30FE-CE54-E185-54DF-3573EA9F6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703" y="1639994"/>
            <a:ext cx="8590529" cy="3454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6E0CC4-3485-1C6B-FD8B-8B0BF2D41439}"/>
              </a:ext>
            </a:extLst>
          </p:cNvPr>
          <p:cNvSpPr txBox="1"/>
          <p:nvPr/>
        </p:nvSpPr>
        <p:spPr>
          <a:xfrm>
            <a:off x="7981883" y="5093272"/>
            <a:ext cx="1876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[</a:t>
            </a:r>
            <a:r>
              <a:rPr lang="en-GB" sz="2400" dirty="0">
                <a:solidFill>
                  <a:srgbClr val="FF0000"/>
                </a:solidFill>
              </a:rPr>
              <a:t>Inversibility</a:t>
            </a:r>
            <a:r>
              <a:rPr lang="en-GB" sz="2400" dirty="0"/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085876-2992-8022-B42B-0B40708AC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038" y="1707192"/>
            <a:ext cx="6233651" cy="385634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4E93D1-0439-79F6-8831-2EF31DA3717D}"/>
              </a:ext>
            </a:extLst>
          </p:cNvPr>
          <p:cNvCxnSpPr/>
          <p:nvPr/>
        </p:nvCxnSpPr>
        <p:spPr>
          <a:xfrm>
            <a:off x="989901" y="2772561"/>
            <a:ext cx="979414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62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ACEF50-5A02-70E5-8604-62816966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50" y="689963"/>
            <a:ext cx="11224549" cy="329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6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F3F8-6D00-5847-4CF8-939B1FEB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Quotients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6F3C1-41E4-758E-443D-81A3F4F08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385"/>
            <a:ext cx="10515600" cy="418457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Let there be an equivalence where for any integer a: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a ~ a + 2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E5A3DE-4F60-C8F3-252D-9F13951F5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238" y="0"/>
            <a:ext cx="5589762" cy="16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5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F3F8-6D00-5847-4CF8-939B1FEB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Quotients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6F3C1-41E4-758E-443D-81A3F4F08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385"/>
            <a:ext cx="10515600" cy="418457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Let there be an equivalence where for any integer a:</a:t>
            </a:r>
          </a:p>
          <a:p>
            <a:pPr marL="0" indent="0">
              <a:buNone/>
            </a:pPr>
            <a:r>
              <a:rPr lang="en-GB" dirty="0"/>
              <a:t>a ~ a + 2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Here, the only distinction between numbers is even or odd.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B115F-A8CB-874E-12B0-ECB06189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380" y="197392"/>
            <a:ext cx="6089033" cy="1794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31B34C-79C6-E28F-3356-4AC322114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39357"/>
            <a:ext cx="6502734" cy="8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6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F3F8-6D00-5847-4CF8-939B1FEB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Quotients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6F3C1-41E4-758E-443D-81A3F4F08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385"/>
            <a:ext cx="10515600" cy="418457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Let there be an equivalence where for any integer a:</a:t>
            </a:r>
          </a:p>
          <a:p>
            <a:pPr marL="0" indent="0">
              <a:buNone/>
            </a:pPr>
            <a:r>
              <a:rPr lang="en-GB" dirty="0"/>
              <a:t>a ~ a + 2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Here, the only distinction between numbers is even or odd.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These are called equivalence classes and are put in [] generally.</a:t>
            </a:r>
            <a:endParaRPr lang="en-GB" dirty="0">
              <a:solidFill>
                <a:srgbClr val="FF0000"/>
              </a:solidFill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B115F-A8CB-874E-12B0-ECB06189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380" y="197392"/>
            <a:ext cx="6089033" cy="1794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D39175-DC02-DB48-92EA-E118132C0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59076"/>
            <a:ext cx="6401129" cy="9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42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F3F8-6D00-5847-4CF8-939B1FEB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Quotients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6F3C1-41E4-758E-443D-81A3F4F08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385"/>
            <a:ext cx="10515600" cy="418457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Let there be an equivalence where for any integer a:</a:t>
            </a:r>
          </a:p>
          <a:p>
            <a:pPr marL="0" indent="0">
              <a:buNone/>
            </a:pPr>
            <a:r>
              <a:rPr lang="en-GB" dirty="0"/>
              <a:t>a ~ a + 2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Here, the only distinction between numbers is even or odd.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These are called equivalence classes and are put in [] generally.</a:t>
            </a:r>
            <a:endParaRPr lang="en-GB" dirty="0">
              <a:solidFill>
                <a:srgbClr val="FF0000"/>
              </a:solidFill>
              <a:highlight>
                <a:srgbClr val="FF0000"/>
              </a:highlight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B115F-A8CB-874E-12B0-ECB06189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380" y="197392"/>
            <a:ext cx="6089033" cy="1794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D39175-DC02-DB48-92EA-E118132C0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59076"/>
            <a:ext cx="6401129" cy="9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93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9A357-F7BE-3C64-7B49-E1DC5D94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Quotients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54AFD-564A-428F-4F50-1F6EC017F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2143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For any* equivalence, you can get the set of the equivalence classes over a set using the mod operator: /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(Note this is not the standard notation for enforcing equivalences. But we never go quantum if we stay bogged down in the notation)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25572-BA06-2B92-5DB0-EB01A224EAD5}"/>
              </a:ext>
            </a:extLst>
          </p:cNvPr>
          <p:cNvSpPr txBox="1"/>
          <p:nvPr/>
        </p:nvSpPr>
        <p:spPr>
          <a:xfrm>
            <a:off x="5876681" y="6176963"/>
            <a:ext cx="6315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 You generally need to keep the algebraic structure the same: </a:t>
            </a:r>
          </a:p>
          <a:p>
            <a:r>
              <a:rPr lang="en-GB" dirty="0"/>
              <a:t>don’t break the rules you have already set up.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2EA4DA-4415-8B4D-7520-B0F341F17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60" y="2723079"/>
            <a:ext cx="3791145" cy="4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29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3A96-973B-35A3-EE50-0799193E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4DFB-4564-A88F-7140-28B9B0633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You can add and minus (as per a group)</a:t>
            </a:r>
          </a:p>
          <a:p>
            <a:pPr marL="0" indent="0">
              <a:buNone/>
            </a:pPr>
            <a:r>
              <a:rPr lang="en-GB" dirty="0"/>
              <a:t>You can multiply and divide (as per a group)</a:t>
            </a:r>
          </a:p>
          <a:p>
            <a:pPr marL="0" indent="0">
              <a:buNone/>
            </a:pPr>
            <a:r>
              <a:rPr lang="en-GB" dirty="0"/>
              <a:t>AND</a:t>
            </a:r>
          </a:p>
          <a:p>
            <a:pPr marL="0" indent="0">
              <a:buNone/>
            </a:pPr>
            <a:r>
              <a:rPr lang="en-GB" dirty="0"/>
              <a:t>a(b + c) = ab + ac [Distributivity]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E.g. like a complex or real number</a:t>
            </a:r>
          </a:p>
        </p:txBody>
      </p:sp>
    </p:spTree>
    <p:extLst>
      <p:ext uri="{BB962C8B-B14F-4D97-AF65-F5344CB8AC3E}">
        <p14:creationId xmlns:p14="http://schemas.microsoft.com/office/powerpoint/2010/main" val="334484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960BA-A9AD-7DEF-45A0-435FC7EA9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601" y="121067"/>
            <a:ext cx="9905998" cy="1478570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510AFE-C59E-BEB8-A957-4BDCB2551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10" y="1386745"/>
            <a:ext cx="5429290" cy="25050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C6CECB-7197-F39F-FC2B-3A92210B8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90" y="1455111"/>
            <a:ext cx="5399021" cy="2436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A14BD3-29AB-EE2D-3238-5F689C58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056149"/>
            <a:ext cx="4379169" cy="2436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EF437A-356E-CED5-5641-C13BDF80F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600" y="4590186"/>
            <a:ext cx="4543458" cy="1762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C9C157-3812-5620-EDA1-824DF4F220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4468" y="5081356"/>
            <a:ext cx="1485483" cy="7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D0D91-7792-73A1-D2CB-005338B3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Vector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0A259-6039-DC4B-E909-F5909010C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You can add vectors (as per a group)</a:t>
            </a:r>
          </a:p>
          <a:p>
            <a:pPr marL="0" indent="0">
              <a:buNone/>
            </a:pPr>
            <a:r>
              <a:rPr lang="en-GB" dirty="0"/>
              <a:t>You can scale vectors with a member of a field.</a:t>
            </a:r>
          </a:p>
          <a:p>
            <a:pPr marL="0" indent="0">
              <a:buNone/>
            </a:pPr>
            <a:r>
              <a:rPr lang="en-GB" dirty="0"/>
              <a:t>Vectors are distributive, inversible … with respect to scalar multiplication.</a:t>
            </a:r>
          </a:p>
        </p:txBody>
      </p:sp>
    </p:spTree>
    <p:extLst>
      <p:ext uri="{BB962C8B-B14F-4D97-AF65-F5344CB8AC3E}">
        <p14:creationId xmlns:p14="http://schemas.microsoft.com/office/powerpoint/2010/main" val="2720448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B6AF1-B635-4A6E-5E90-2333363B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about quantum?</a:t>
            </a:r>
          </a:p>
        </p:txBody>
      </p:sp>
    </p:spTree>
    <p:extLst>
      <p:ext uri="{BB962C8B-B14F-4D97-AF65-F5344CB8AC3E}">
        <p14:creationId xmlns:p14="http://schemas.microsoft.com/office/powerpoint/2010/main" val="796351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2CE1-A0E3-7BFF-FED9-16D9F77DD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Photon</a:t>
            </a:r>
          </a:p>
        </p:txBody>
      </p:sp>
      <p:pic>
        <p:nvPicPr>
          <p:cNvPr id="5" name="Content Placeholder 4" descr="A diagram of a waveform&#10;&#10;AI-generated content may be incorrect.">
            <a:extLst>
              <a:ext uri="{FF2B5EF4-FFF2-40B4-BE49-F238E27FC236}">
                <a16:creationId xmlns:a16="http://schemas.microsoft.com/office/drawing/2014/main" id="{48D4CB86-E88C-6474-90C3-2279EB269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193" y="2669724"/>
            <a:ext cx="4392168" cy="18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0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3F8C2-15DC-8A54-CF92-02359BE4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Photon from the front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A0DD48-86C8-AB66-AB53-D9F3A9A9C618}"/>
              </a:ext>
            </a:extLst>
          </p:cNvPr>
          <p:cNvCxnSpPr>
            <a:cxnSpLocks/>
          </p:cNvCxnSpPr>
          <p:nvPr/>
        </p:nvCxnSpPr>
        <p:spPr>
          <a:xfrm>
            <a:off x="4022521" y="3657599"/>
            <a:ext cx="311651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1EBCCB-1F58-D606-6DBC-F256F0853B80}"/>
              </a:ext>
            </a:extLst>
          </p:cNvPr>
          <p:cNvCxnSpPr>
            <a:cxnSpLocks/>
          </p:cNvCxnSpPr>
          <p:nvPr/>
        </p:nvCxnSpPr>
        <p:spPr>
          <a:xfrm>
            <a:off x="5526141" y="2275513"/>
            <a:ext cx="54635" cy="276417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187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0E99-05C4-65D2-E527-1674D6F2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Polarizations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3B1737-3068-F69E-3403-B713A49B3E27}"/>
              </a:ext>
            </a:extLst>
          </p:cNvPr>
          <p:cNvCxnSpPr>
            <a:cxnSpLocks/>
          </p:cNvCxnSpPr>
          <p:nvPr/>
        </p:nvCxnSpPr>
        <p:spPr>
          <a:xfrm>
            <a:off x="4022521" y="3657599"/>
            <a:ext cx="311651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2FF6D4-8FFA-C1E6-EAA2-32B90623049E}"/>
              </a:ext>
            </a:extLst>
          </p:cNvPr>
          <p:cNvCxnSpPr>
            <a:cxnSpLocks/>
          </p:cNvCxnSpPr>
          <p:nvPr/>
        </p:nvCxnSpPr>
        <p:spPr>
          <a:xfrm>
            <a:off x="5526141" y="2275513"/>
            <a:ext cx="54635" cy="276417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5BA414-452D-FF64-8184-9DD2EB648CC3}"/>
              </a:ext>
            </a:extLst>
          </p:cNvPr>
          <p:cNvCxnSpPr>
            <a:cxnSpLocks/>
          </p:cNvCxnSpPr>
          <p:nvPr/>
        </p:nvCxnSpPr>
        <p:spPr>
          <a:xfrm>
            <a:off x="7139031" y="2047109"/>
            <a:ext cx="922789" cy="108528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3902DF-2ABD-40F4-66E4-2E58105F7186}"/>
              </a:ext>
            </a:extLst>
          </p:cNvPr>
          <p:cNvCxnSpPr>
            <a:cxnSpLocks/>
          </p:cNvCxnSpPr>
          <p:nvPr/>
        </p:nvCxnSpPr>
        <p:spPr>
          <a:xfrm flipH="1">
            <a:off x="7084396" y="2134998"/>
            <a:ext cx="1115843" cy="90988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B6B057-C614-CC0E-578D-408401CBE29B}"/>
              </a:ext>
            </a:extLst>
          </p:cNvPr>
          <p:cNvCxnSpPr>
            <a:cxnSpLocks/>
          </p:cNvCxnSpPr>
          <p:nvPr/>
        </p:nvCxnSpPr>
        <p:spPr>
          <a:xfrm rot="960000">
            <a:off x="1683390" y="4267395"/>
            <a:ext cx="922789" cy="108528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8C2C89-B726-E6EA-82B9-CBE4F39AC840}"/>
              </a:ext>
            </a:extLst>
          </p:cNvPr>
          <p:cNvCxnSpPr>
            <a:cxnSpLocks/>
          </p:cNvCxnSpPr>
          <p:nvPr/>
        </p:nvCxnSpPr>
        <p:spPr>
          <a:xfrm rot="960000" flipH="1">
            <a:off x="1628755" y="4355284"/>
            <a:ext cx="1115843" cy="90988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8EDD62-6EC1-AFF7-AB36-344C34BDACA3}"/>
              </a:ext>
            </a:extLst>
          </p:cNvPr>
          <p:cNvCxnSpPr>
            <a:cxnSpLocks/>
          </p:cNvCxnSpPr>
          <p:nvPr/>
        </p:nvCxnSpPr>
        <p:spPr>
          <a:xfrm rot="2760000">
            <a:off x="2936897" y="1948907"/>
            <a:ext cx="922789" cy="108528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11EDEE-CCBC-2692-766B-912ED49B9F30}"/>
              </a:ext>
            </a:extLst>
          </p:cNvPr>
          <p:cNvCxnSpPr>
            <a:cxnSpLocks/>
          </p:cNvCxnSpPr>
          <p:nvPr/>
        </p:nvCxnSpPr>
        <p:spPr>
          <a:xfrm rot="2760000" flipH="1">
            <a:off x="2894778" y="2028094"/>
            <a:ext cx="1115843" cy="90988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8470AC8-557D-9CC7-6A3E-46672DACCA3C}"/>
              </a:ext>
            </a:extLst>
          </p:cNvPr>
          <p:cNvCxnSpPr>
            <a:cxnSpLocks/>
          </p:cNvCxnSpPr>
          <p:nvPr/>
        </p:nvCxnSpPr>
        <p:spPr>
          <a:xfrm rot="4740000">
            <a:off x="8151246" y="4681924"/>
            <a:ext cx="922789" cy="108528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D68B49-B0CB-CE95-D62E-CE56845DAFA0}"/>
              </a:ext>
            </a:extLst>
          </p:cNvPr>
          <p:cNvCxnSpPr>
            <a:cxnSpLocks/>
          </p:cNvCxnSpPr>
          <p:nvPr/>
        </p:nvCxnSpPr>
        <p:spPr>
          <a:xfrm rot="4740000" flipH="1">
            <a:off x="8096611" y="4769813"/>
            <a:ext cx="1115843" cy="90988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069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8E08A-84A0-CDD5-40FD-52C97193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Polarisation is a Vector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E88413-1F30-1DD4-3FEF-EADA8A914625}"/>
              </a:ext>
            </a:extLst>
          </p:cNvPr>
          <p:cNvCxnSpPr>
            <a:cxnSpLocks/>
          </p:cNvCxnSpPr>
          <p:nvPr/>
        </p:nvCxnSpPr>
        <p:spPr>
          <a:xfrm flipV="1">
            <a:off x="5737860" y="2574036"/>
            <a:ext cx="0" cy="1709928"/>
          </a:xfrm>
          <a:prstGeom prst="straightConnector1">
            <a:avLst/>
          </a:prstGeom>
          <a:ln w="793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3B32-9453-F3A4-7131-7BE4D715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vectors are the linear combination of bases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EBC9030-D8CA-A816-8B94-F4427B5A6DB9}"/>
              </a:ext>
            </a:extLst>
          </p:cNvPr>
          <p:cNvCxnSpPr/>
          <p:nvPr/>
        </p:nvCxnSpPr>
        <p:spPr>
          <a:xfrm flipV="1">
            <a:off x="4817327" y="2154416"/>
            <a:ext cx="597705" cy="1048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3C8FA6-2F76-CD34-AC48-B8C2F12BC52C}"/>
              </a:ext>
            </a:extLst>
          </p:cNvPr>
          <p:cNvCxnSpPr/>
          <p:nvPr/>
        </p:nvCxnSpPr>
        <p:spPr>
          <a:xfrm>
            <a:off x="4817327" y="3202630"/>
            <a:ext cx="59770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9781F0-7F48-69BC-CDE4-89EFEC739ADC}"/>
              </a:ext>
            </a:extLst>
          </p:cNvPr>
          <p:cNvCxnSpPr/>
          <p:nvPr/>
        </p:nvCxnSpPr>
        <p:spPr>
          <a:xfrm flipV="1">
            <a:off x="5415032" y="2154416"/>
            <a:ext cx="0" cy="1048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E396B9-EFC3-7462-CFF6-BE0CF2690645}"/>
              </a:ext>
            </a:extLst>
          </p:cNvPr>
          <p:cNvCxnSpPr/>
          <p:nvPr/>
        </p:nvCxnSpPr>
        <p:spPr>
          <a:xfrm flipH="1">
            <a:off x="6864691" y="2716437"/>
            <a:ext cx="976847" cy="276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3A77DD-3AE6-F04B-4C81-921E96B10461}"/>
              </a:ext>
            </a:extLst>
          </p:cNvPr>
          <p:cNvCxnSpPr/>
          <p:nvPr/>
        </p:nvCxnSpPr>
        <p:spPr>
          <a:xfrm>
            <a:off x="7841538" y="2716437"/>
            <a:ext cx="0" cy="3077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5B6473-08A3-B005-1395-9211612D1595}"/>
              </a:ext>
            </a:extLst>
          </p:cNvPr>
          <p:cNvCxnSpPr/>
          <p:nvPr/>
        </p:nvCxnSpPr>
        <p:spPr>
          <a:xfrm flipH="1">
            <a:off x="6864691" y="3006371"/>
            <a:ext cx="9768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5DDF7BA-EA28-A27E-1E1E-5650C3136F7B}"/>
              </a:ext>
            </a:extLst>
          </p:cNvPr>
          <p:cNvCxnSpPr/>
          <p:nvPr/>
        </p:nvCxnSpPr>
        <p:spPr>
          <a:xfrm flipV="1">
            <a:off x="3755731" y="4166096"/>
            <a:ext cx="4995746" cy="1275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1C1222-21E5-AF91-ECD1-B344FE05D086}"/>
              </a:ext>
            </a:extLst>
          </p:cNvPr>
          <p:cNvCxnSpPr/>
          <p:nvPr/>
        </p:nvCxnSpPr>
        <p:spPr>
          <a:xfrm>
            <a:off x="3755731" y="5441795"/>
            <a:ext cx="49957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E48C0F-3BBB-0394-8020-77E4811405F8}"/>
              </a:ext>
            </a:extLst>
          </p:cNvPr>
          <p:cNvCxnSpPr>
            <a:cxnSpLocks/>
          </p:cNvCxnSpPr>
          <p:nvPr/>
        </p:nvCxnSpPr>
        <p:spPr>
          <a:xfrm flipV="1">
            <a:off x="8751477" y="4166096"/>
            <a:ext cx="0" cy="1240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D7596B-D87E-DC77-C86D-0EEC4CA69812}"/>
              </a:ext>
            </a:extLst>
          </p:cNvPr>
          <p:cNvCxnSpPr/>
          <p:nvPr/>
        </p:nvCxnSpPr>
        <p:spPr>
          <a:xfrm flipV="1">
            <a:off x="2283770" y="2265928"/>
            <a:ext cx="0" cy="2042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39A4974-B06F-B0FC-DE3B-C2219BE059F0}"/>
              </a:ext>
            </a:extLst>
          </p:cNvPr>
          <p:cNvCxnSpPr/>
          <p:nvPr/>
        </p:nvCxnSpPr>
        <p:spPr>
          <a:xfrm>
            <a:off x="4009979" y="3653140"/>
            <a:ext cx="21231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F69E6BB-5252-A66B-BD0B-C23CE4D39BF2}"/>
              </a:ext>
            </a:extLst>
          </p:cNvPr>
          <p:cNvCxnSpPr/>
          <p:nvPr/>
        </p:nvCxnSpPr>
        <p:spPr>
          <a:xfrm flipH="1" flipV="1">
            <a:off x="8751477" y="1953694"/>
            <a:ext cx="1663762" cy="5084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544673A-CAAD-72C7-5187-CC9AD39DDD56}"/>
              </a:ext>
            </a:extLst>
          </p:cNvPr>
          <p:cNvCxnSpPr/>
          <p:nvPr/>
        </p:nvCxnSpPr>
        <p:spPr>
          <a:xfrm flipH="1">
            <a:off x="8751477" y="2462189"/>
            <a:ext cx="16637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95B859-FDE3-A762-D033-A760B56533E0}"/>
              </a:ext>
            </a:extLst>
          </p:cNvPr>
          <p:cNvCxnSpPr/>
          <p:nvPr/>
        </p:nvCxnSpPr>
        <p:spPr>
          <a:xfrm flipV="1">
            <a:off x="8782700" y="1953694"/>
            <a:ext cx="0" cy="5084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709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3B32-9453-F3A4-7131-7BE4D715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vectors are the linear combination of bases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5DDF7BA-EA28-A27E-1E1E-5650C3136F7B}"/>
              </a:ext>
            </a:extLst>
          </p:cNvPr>
          <p:cNvCxnSpPr/>
          <p:nvPr/>
        </p:nvCxnSpPr>
        <p:spPr>
          <a:xfrm flipV="1">
            <a:off x="6521233" y="3204860"/>
            <a:ext cx="4995746" cy="1275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1C1222-21E5-AF91-ECD1-B344FE05D086}"/>
              </a:ext>
            </a:extLst>
          </p:cNvPr>
          <p:cNvCxnSpPr/>
          <p:nvPr/>
        </p:nvCxnSpPr>
        <p:spPr>
          <a:xfrm>
            <a:off x="6521233" y="4480559"/>
            <a:ext cx="49957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E48C0F-3BBB-0394-8020-77E4811405F8}"/>
              </a:ext>
            </a:extLst>
          </p:cNvPr>
          <p:cNvCxnSpPr>
            <a:cxnSpLocks/>
          </p:cNvCxnSpPr>
          <p:nvPr/>
        </p:nvCxnSpPr>
        <p:spPr>
          <a:xfrm flipV="1">
            <a:off x="11525899" y="3162486"/>
            <a:ext cx="0" cy="1318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D7596B-D87E-DC77-C86D-0EEC4CA69812}"/>
              </a:ext>
            </a:extLst>
          </p:cNvPr>
          <p:cNvCxnSpPr>
            <a:cxnSpLocks/>
          </p:cNvCxnSpPr>
          <p:nvPr/>
        </p:nvCxnSpPr>
        <p:spPr>
          <a:xfrm flipV="1">
            <a:off x="1757432" y="2355138"/>
            <a:ext cx="0" cy="1008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39A4974-B06F-B0FC-DE3B-C2219BE059F0}"/>
              </a:ext>
            </a:extLst>
          </p:cNvPr>
          <p:cNvCxnSpPr>
            <a:cxnSpLocks/>
          </p:cNvCxnSpPr>
          <p:nvPr/>
        </p:nvCxnSpPr>
        <p:spPr>
          <a:xfrm>
            <a:off x="1757432" y="3363210"/>
            <a:ext cx="10660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51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3B32-9453-F3A4-7131-7BE4D715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vectors are the linear combination of bases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5DDF7BA-EA28-A27E-1E1E-5650C3136F7B}"/>
              </a:ext>
            </a:extLst>
          </p:cNvPr>
          <p:cNvCxnSpPr/>
          <p:nvPr/>
        </p:nvCxnSpPr>
        <p:spPr>
          <a:xfrm flipV="1">
            <a:off x="6521233" y="3204860"/>
            <a:ext cx="4995746" cy="1275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1C1222-21E5-AF91-ECD1-B344FE05D086}"/>
              </a:ext>
            </a:extLst>
          </p:cNvPr>
          <p:cNvCxnSpPr/>
          <p:nvPr/>
        </p:nvCxnSpPr>
        <p:spPr>
          <a:xfrm>
            <a:off x="6521233" y="4480559"/>
            <a:ext cx="4995746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E48C0F-3BBB-0394-8020-77E4811405F8}"/>
              </a:ext>
            </a:extLst>
          </p:cNvPr>
          <p:cNvCxnSpPr>
            <a:cxnSpLocks/>
          </p:cNvCxnSpPr>
          <p:nvPr/>
        </p:nvCxnSpPr>
        <p:spPr>
          <a:xfrm flipV="1">
            <a:off x="11525899" y="3162486"/>
            <a:ext cx="0" cy="1318073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D7596B-D87E-DC77-C86D-0EEC4CA69812}"/>
              </a:ext>
            </a:extLst>
          </p:cNvPr>
          <p:cNvCxnSpPr>
            <a:cxnSpLocks/>
          </p:cNvCxnSpPr>
          <p:nvPr/>
        </p:nvCxnSpPr>
        <p:spPr>
          <a:xfrm flipV="1">
            <a:off x="1083899" y="2236934"/>
            <a:ext cx="0" cy="1309155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39A4974-B06F-B0FC-DE3B-C2219BE059F0}"/>
              </a:ext>
            </a:extLst>
          </p:cNvPr>
          <p:cNvCxnSpPr>
            <a:cxnSpLocks/>
          </p:cNvCxnSpPr>
          <p:nvPr/>
        </p:nvCxnSpPr>
        <p:spPr>
          <a:xfrm>
            <a:off x="1757432" y="3546089"/>
            <a:ext cx="505819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053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3B32-9453-F3A4-7131-7BE4D715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vectors are the linear combination of bases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5DDF7BA-EA28-A27E-1E1E-5650C3136F7B}"/>
              </a:ext>
            </a:extLst>
          </p:cNvPr>
          <p:cNvCxnSpPr/>
          <p:nvPr/>
        </p:nvCxnSpPr>
        <p:spPr>
          <a:xfrm flipV="1">
            <a:off x="2734279" y="2486722"/>
            <a:ext cx="4995746" cy="1275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1C1222-21E5-AF91-ECD1-B344FE05D086}"/>
              </a:ext>
            </a:extLst>
          </p:cNvPr>
          <p:cNvCxnSpPr/>
          <p:nvPr/>
        </p:nvCxnSpPr>
        <p:spPr>
          <a:xfrm>
            <a:off x="2734279" y="3762421"/>
            <a:ext cx="4995746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E48C0F-3BBB-0394-8020-77E4811405F8}"/>
              </a:ext>
            </a:extLst>
          </p:cNvPr>
          <p:cNvCxnSpPr>
            <a:cxnSpLocks/>
          </p:cNvCxnSpPr>
          <p:nvPr/>
        </p:nvCxnSpPr>
        <p:spPr>
          <a:xfrm flipV="1">
            <a:off x="7738945" y="2444348"/>
            <a:ext cx="0" cy="1318073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D7596B-D87E-DC77-C86D-0EEC4CA69812}"/>
              </a:ext>
            </a:extLst>
          </p:cNvPr>
          <p:cNvCxnSpPr>
            <a:cxnSpLocks/>
          </p:cNvCxnSpPr>
          <p:nvPr/>
        </p:nvCxnSpPr>
        <p:spPr>
          <a:xfrm flipV="1">
            <a:off x="7738945" y="2466649"/>
            <a:ext cx="0" cy="1309155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39A4974-B06F-B0FC-DE3B-C2219BE059F0}"/>
              </a:ext>
            </a:extLst>
          </p:cNvPr>
          <p:cNvCxnSpPr>
            <a:cxnSpLocks/>
          </p:cNvCxnSpPr>
          <p:nvPr/>
        </p:nvCxnSpPr>
        <p:spPr>
          <a:xfrm>
            <a:off x="2734279" y="3775804"/>
            <a:ext cx="505819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562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B5C1-5F96-A1D9-9833-2EE22984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catch that?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D3E72-9C73-1CF0-20C4-EAD0ABC89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88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DED9-E3C5-60FC-018E-81382701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DC4380-A5B4-1062-7005-BE75C8E6B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809" y="3197213"/>
            <a:ext cx="596931" cy="463574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66219B-7608-CD4C-CEFA-5702B648F53F}"/>
              </a:ext>
            </a:extLst>
          </p:cNvPr>
          <p:cNvCxnSpPr>
            <a:cxnSpLocks/>
          </p:cNvCxnSpPr>
          <p:nvPr/>
        </p:nvCxnSpPr>
        <p:spPr>
          <a:xfrm flipV="1">
            <a:off x="4063503" y="2889044"/>
            <a:ext cx="0" cy="1309155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CED4739-ADFF-28E9-9C6F-3BCC5D731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377" y="3232292"/>
            <a:ext cx="723937" cy="48262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12BFA4-3757-8F88-367A-ABB5518EDB38}"/>
              </a:ext>
            </a:extLst>
          </p:cNvPr>
          <p:cNvCxnSpPr>
            <a:cxnSpLocks/>
          </p:cNvCxnSpPr>
          <p:nvPr/>
        </p:nvCxnSpPr>
        <p:spPr>
          <a:xfrm>
            <a:off x="8952199" y="3481411"/>
            <a:ext cx="1579012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837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DED9-E3C5-60FC-018E-81382701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Superposition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66219B-7608-CD4C-CEFA-5702B648F53F}"/>
              </a:ext>
            </a:extLst>
          </p:cNvPr>
          <p:cNvCxnSpPr>
            <a:cxnSpLocks/>
          </p:cNvCxnSpPr>
          <p:nvPr/>
        </p:nvCxnSpPr>
        <p:spPr>
          <a:xfrm flipV="1">
            <a:off x="8983422" y="4508201"/>
            <a:ext cx="0" cy="1309155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12BFA4-3757-8F88-367A-ABB5518EDB38}"/>
              </a:ext>
            </a:extLst>
          </p:cNvPr>
          <p:cNvCxnSpPr>
            <a:cxnSpLocks/>
          </p:cNvCxnSpPr>
          <p:nvPr/>
        </p:nvCxnSpPr>
        <p:spPr>
          <a:xfrm>
            <a:off x="4246386" y="5815869"/>
            <a:ext cx="1579012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CFD1932-31BF-0EE2-910F-F4E0D5416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32" y="1845895"/>
            <a:ext cx="2799128" cy="74015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672DDF-1C52-30E4-2248-BD7F151F2EB2}"/>
              </a:ext>
            </a:extLst>
          </p:cNvPr>
          <p:cNvCxnSpPr>
            <a:cxnSpLocks/>
          </p:cNvCxnSpPr>
          <p:nvPr/>
        </p:nvCxnSpPr>
        <p:spPr>
          <a:xfrm flipV="1">
            <a:off x="8983422" y="3199046"/>
            <a:ext cx="0" cy="1309155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B98928-0179-4AF0-EC48-E278FF2C0C2F}"/>
              </a:ext>
            </a:extLst>
          </p:cNvPr>
          <p:cNvCxnSpPr>
            <a:cxnSpLocks/>
          </p:cNvCxnSpPr>
          <p:nvPr/>
        </p:nvCxnSpPr>
        <p:spPr>
          <a:xfrm>
            <a:off x="7404410" y="5815869"/>
            <a:ext cx="1579012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8A12F7-4D2D-8B8C-D372-9A317C501A64}"/>
              </a:ext>
            </a:extLst>
          </p:cNvPr>
          <p:cNvCxnSpPr>
            <a:cxnSpLocks/>
          </p:cNvCxnSpPr>
          <p:nvPr/>
        </p:nvCxnSpPr>
        <p:spPr>
          <a:xfrm>
            <a:off x="5825398" y="5815869"/>
            <a:ext cx="1579012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6E19BE-44A6-DBFE-4F19-88146CF24D7C}"/>
              </a:ext>
            </a:extLst>
          </p:cNvPr>
          <p:cNvCxnSpPr/>
          <p:nvPr/>
        </p:nvCxnSpPr>
        <p:spPr>
          <a:xfrm flipV="1">
            <a:off x="4246386" y="3199046"/>
            <a:ext cx="4737036" cy="26168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573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7602F-B238-F0A2-30D6-F29574AB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Places at Once?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CF978-3746-A483-49B6-80BAA2C2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Superpose being here and being there. Each one has a probability. Unfortunately, the more mass the lower the probability that you are elsewhere and not here: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Conclusion: Obesity saves you from quantum teleporting to Mars.</a:t>
            </a:r>
          </a:p>
        </p:txBody>
      </p:sp>
    </p:spTree>
    <p:extLst>
      <p:ext uri="{BB962C8B-B14F-4D97-AF65-F5344CB8AC3E}">
        <p14:creationId xmlns:p14="http://schemas.microsoft.com/office/powerpoint/2010/main" val="4045253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BD52-B62F-DABF-0179-249F35CDD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Polaroids Experiment: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A2C81-40A7-B03E-6FE5-20D8CBD14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Amplitude is meaningless (experimentally).</a:t>
            </a:r>
          </a:p>
          <a:p>
            <a:r>
              <a:rPr lang="en-GB" dirty="0"/>
              <a:t>Probability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572DD-7F11-FEA4-4F6B-0CC93603F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446" y="3757420"/>
            <a:ext cx="7511036" cy="10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29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BF98-00A6-827C-6B31-E50A728A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Remove magnitude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D4A5C6A-E6BE-684C-EE61-B1B8138A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033" y="1558121"/>
            <a:ext cx="3911801" cy="400071"/>
          </a:xfr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15A8FFD-D3FD-BCA6-2E0B-55DEA8B40359}"/>
              </a:ext>
            </a:extLst>
          </p:cNvPr>
          <p:cNvCxnSpPr>
            <a:cxnSpLocks/>
          </p:cNvCxnSpPr>
          <p:nvPr/>
        </p:nvCxnSpPr>
        <p:spPr>
          <a:xfrm flipV="1">
            <a:off x="6558870" y="1726543"/>
            <a:ext cx="157789" cy="3300020"/>
          </a:xfrm>
          <a:prstGeom prst="straightConnector1">
            <a:avLst/>
          </a:prstGeom>
          <a:ln w="793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45A87C-70A5-AB74-68B4-48875EE8AF5C}"/>
              </a:ext>
            </a:extLst>
          </p:cNvPr>
          <p:cNvCxnSpPr>
            <a:cxnSpLocks/>
          </p:cNvCxnSpPr>
          <p:nvPr/>
        </p:nvCxnSpPr>
        <p:spPr>
          <a:xfrm flipH="1" flipV="1">
            <a:off x="8798499" y="1108564"/>
            <a:ext cx="394567" cy="717061"/>
          </a:xfrm>
          <a:prstGeom prst="straightConnector1">
            <a:avLst/>
          </a:prstGeom>
          <a:ln w="793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06A232-5ED5-CCBF-0409-57CC6B19F94B}"/>
              </a:ext>
            </a:extLst>
          </p:cNvPr>
          <p:cNvCxnSpPr>
            <a:cxnSpLocks/>
          </p:cNvCxnSpPr>
          <p:nvPr/>
        </p:nvCxnSpPr>
        <p:spPr>
          <a:xfrm>
            <a:off x="9135822" y="5234178"/>
            <a:ext cx="1051932" cy="555532"/>
          </a:xfrm>
          <a:prstGeom prst="straightConnector1">
            <a:avLst/>
          </a:prstGeom>
          <a:ln w="793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C3D734-721E-D856-B24D-CBF590DA3B41}"/>
              </a:ext>
            </a:extLst>
          </p:cNvPr>
          <p:cNvCxnSpPr>
            <a:cxnSpLocks/>
          </p:cNvCxnSpPr>
          <p:nvPr/>
        </p:nvCxnSpPr>
        <p:spPr>
          <a:xfrm flipH="1">
            <a:off x="9086014" y="3502530"/>
            <a:ext cx="914957" cy="332509"/>
          </a:xfrm>
          <a:prstGeom prst="straightConnector1">
            <a:avLst/>
          </a:prstGeom>
          <a:ln w="793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CD29F9-0FB5-8285-512C-0593566EED40}"/>
              </a:ext>
            </a:extLst>
          </p:cNvPr>
          <p:cNvCxnSpPr>
            <a:cxnSpLocks/>
          </p:cNvCxnSpPr>
          <p:nvPr/>
        </p:nvCxnSpPr>
        <p:spPr>
          <a:xfrm flipV="1">
            <a:off x="1554182" y="4416218"/>
            <a:ext cx="1048308" cy="1257045"/>
          </a:xfrm>
          <a:prstGeom prst="straightConnector1">
            <a:avLst/>
          </a:prstGeom>
          <a:ln w="793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B846430C-DE34-3BA9-7268-25DB54845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07" y="1863903"/>
            <a:ext cx="3225966" cy="3111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920194-9DF1-1A6A-5A0F-696A88830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21" y="2175069"/>
            <a:ext cx="3016405" cy="266714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F3B8FD-8959-B0D9-B571-8DDE5276B4E0}"/>
              </a:ext>
            </a:extLst>
          </p:cNvPr>
          <p:cNvCxnSpPr>
            <a:cxnSpLocks/>
          </p:cNvCxnSpPr>
          <p:nvPr/>
        </p:nvCxnSpPr>
        <p:spPr>
          <a:xfrm>
            <a:off x="4531856" y="4950734"/>
            <a:ext cx="347150" cy="151657"/>
          </a:xfrm>
          <a:prstGeom prst="straightConnector1">
            <a:avLst/>
          </a:prstGeom>
          <a:ln w="793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95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D8E8-D403-4E11-5E07-1F4B18A2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Circular is an Imaginary Polarization</a:t>
            </a:r>
          </a:p>
        </p:txBody>
      </p:sp>
      <p:pic>
        <p:nvPicPr>
          <p:cNvPr id="5" name="Content Placeholder 4" descr="Diagram of a diagram of a magnetic field&#10;&#10;AI-generated content may be incorrect.">
            <a:extLst>
              <a:ext uri="{FF2B5EF4-FFF2-40B4-BE49-F238E27FC236}">
                <a16:creationId xmlns:a16="http://schemas.microsoft.com/office/drawing/2014/main" id="{9BB7B920-A9DC-203E-D415-43C829CE1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62" y="1861342"/>
            <a:ext cx="6611512" cy="3845471"/>
          </a:xfrm>
        </p:spPr>
      </p:pic>
    </p:spTree>
    <p:extLst>
      <p:ext uri="{BB962C8B-B14F-4D97-AF65-F5344CB8AC3E}">
        <p14:creationId xmlns:p14="http://schemas.microsoft.com/office/powerpoint/2010/main" val="539858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0A481-4C59-80B9-0A91-2F31FD040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you multiply by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056C4-3620-088E-9F47-85EDCC406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get the same polarization because |    |=1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18449-A020-5A1C-6F39-E489FDD41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198" y="681037"/>
            <a:ext cx="4297718" cy="646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EC28FE-194E-0CBA-889C-6C9DD86E1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t="-7329" r="77870" b="-4228"/>
          <a:stretch/>
        </p:blipFill>
        <p:spPr>
          <a:xfrm>
            <a:off x="7198293" y="1971536"/>
            <a:ext cx="317630" cy="2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67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0779-249D-9A0D-EA35-928E407B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Remove Global phase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A8A769-C020-2079-154A-C0B41E2EC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107" y="2078588"/>
            <a:ext cx="6862216" cy="942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B2F944-8706-B7CC-2864-473931B0B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130" y="4168818"/>
            <a:ext cx="5457059" cy="78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16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AE9B-357E-C11B-7757-FE171A1B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B85A1-DD7F-8EB6-6663-ED00860AC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You can let up be 1 and down be 0. You have a qubit!!!</a:t>
            </a:r>
          </a:p>
        </p:txBody>
      </p:sp>
    </p:spTree>
    <p:extLst>
      <p:ext uri="{BB962C8B-B14F-4D97-AF65-F5344CB8AC3E}">
        <p14:creationId xmlns:p14="http://schemas.microsoft.com/office/powerpoint/2010/main" val="2106597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AE9B-357E-C11B-7757-FE171A1B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B85A1-DD7F-8EB6-6663-ED00860AC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You can let up be 1 and down be 0. You have a qubit!!!</a:t>
            </a:r>
          </a:p>
          <a:p>
            <a:pPr marL="0" indent="0">
              <a:buNone/>
            </a:pPr>
            <a:r>
              <a:rPr lang="en-GB" dirty="0"/>
              <a:t>Qubits cannot be cloned --&gt; safe way to transfer encryption keys.</a:t>
            </a:r>
          </a:p>
        </p:txBody>
      </p:sp>
    </p:spTree>
    <p:extLst>
      <p:ext uri="{BB962C8B-B14F-4D97-AF65-F5344CB8AC3E}">
        <p14:creationId xmlns:p14="http://schemas.microsoft.com/office/powerpoint/2010/main" val="312262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960BA-A9AD-7DEF-45A0-435FC7EA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510AFE-C59E-BEB8-A957-4BDCB2551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10" y="1386745"/>
            <a:ext cx="5429290" cy="25050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C6CECB-7197-F39F-FC2B-3A92210B8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90" y="1455111"/>
            <a:ext cx="5399021" cy="2436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A14BD3-29AB-EE2D-3238-5F689C58B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056149"/>
            <a:ext cx="4379169" cy="2436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EF437A-356E-CED5-5641-C13BDF80F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600" y="4590186"/>
            <a:ext cx="4543458" cy="1762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C9C157-3812-5620-EDA1-824DF4F220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4468" y="5081356"/>
            <a:ext cx="1485483" cy="7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81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AE9B-357E-C11B-7757-FE171A1B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Classical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B85A1-DD7F-8EB6-6663-ED00860AC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You take the ‘direct sum’ of the vector spaces representing each qubits states e.g.</a:t>
            </a:r>
          </a:p>
          <a:p>
            <a:pPr marL="0" indent="0">
              <a:buNone/>
            </a:pPr>
            <a:r>
              <a:rPr lang="en-GB" dirty="0"/>
              <a:t>V represents qubit 1’s state, W represents qubit 2’s state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means that we add together the linear combination representing v and the one representing w: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new vector has 4 new bases instead of 2: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B7CFC-494C-2AE2-EB1C-EBDC18B05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32140"/>
            <a:ext cx="2838596" cy="196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5E6F5-F0AB-3B1B-E1B2-F66877910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46" y="4673581"/>
            <a:ext cx="3733992" cy="3238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5805B6-8ADA-7610-6529-B7D09037D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46" y="5641936"/>
            <a:ext cx="2133710" cy="31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67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3C75-CBAA-0583-90FB-0055703C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Qubits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7B945-4339-C070-E33B-B582DBA9C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take the tensor product.</a:t>
            </a:r>
          </a:p>
          <a:p>
            <a:r>
              <a:rPr lang="en-GB" dirty="0"/>
              <a:t>A tensor is a vector space combined of at least 2 other vector spaces defined over the same field as follows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Let us call the resulting vector space T. We introduce the following rules: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EFFD1-797E-B16B-4BB9-E1776BE9A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23" y="3272589"/>
            <a:ext cx="7683895" cy="571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01B4F-AE21-7717-CDDE-1DB8DC42A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571" y="5218064"/>
            <a:ext cx="4235668" cy="9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53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8FE3-1D9B-C416-C032-47B28E54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Bases for Multiple Qubits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EB405-BFB6-0603-3C33-EF9FFE597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In quantum computing, you take the ‘tensor product’ and not the ‘direct sum’ of the vector spaces to get the multi-qubit state-space.</a:t>
            </a:r>
          </a:p>
          <a:p>
            <a:pPr marL="0" indent="0">
              <a:buNone/>
            </a:pPr>
            <a:r>
              <a:rPr lang="en-GB" dirty="0"/>
              <a:t>If we try 3 qubits: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works out to be according to our rules about a tensor space T (last slide) and its distributivity: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FADA3-07CD-46B9-B9E1-B902429F6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076" y="3152379"/>
            <a:ext cx="5797848" cy="330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8CBA06-F2DC-769D-AB8F-28993ADAD7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634"/>
          <a:stretch/>
        </p:blipFill>
        <p:spPr>
          <a:xfrm>
            <a:off x="5160784" y="4264226"/>
            <a:ext cx="2800494" cy="181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757B83-4806-B281-01FE-CF0802E25432}"/>
              </a:ext>
            </a:extLst>
          </p:cNvPr>
          <p:cNvSpPr/>
          <p:nvPr/>
        </p:nvSpPr>
        <p:spPr>
          <a:xfrm>
            <a:off x="5160784" y="4851400"/>
            <a:ext cx="191801" cy="246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2E2D7-73C3-FFCA-73C1-D1175026F8B1}"/>
              </a:ext>
            </a:extLst>
          </p:cNvPr>
          <p:cNvSpPr txBox="1"/>
          <p:nvPr/>
        </p:nvSpPr>
        <p:spPr>
          <a:xfrm>
            <a:off x="6398612" y="6449730"/>
            <a:ext cx="575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*Taken from Quantum Computing: A Gentle Introduction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03E55F-483C-3819-FD03-2F016432E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505" y="4758467"/>
            <a:ext cx="4038808" cy="14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55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16D5-32A3-77D1-93C7-E8B128C5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13B0F-3A23-C8F3-92D6-47F1867CF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 classical bits gives 3x2=6 bases. 3 qubits gives 2^3=8 bases</a:t>
            </a:r>
          </a:p>
          <a:p>
            <a:r>
              <a:rPr lang="en-GB" dirty="0"/>
              <a:t>n qubits gives        classical bits worth of possibilities.</a:t>
            </a:r>
          </a:p>
          <a:p>
            <a:r>
              <a:rPr lang="en-GB" dirty="0"/>
              <a:t>The difference in the number of possibilities as n grows: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BBF58-929B-2CC6-ADA0-3BF6FED38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014" y="2370584"/>
            <a:ext cx="539778" cy="368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0EA585-7D78-08DB-076E-E74239D51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333" y="3594038"/>
            <a:ext cx="2631795" cy="28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34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6A0F-1D47-7CE4-7BF9-A56D6A91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states cannot be represented as the sum of 3 individual qubits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D93F3-A069-173F-A9A6-A6BE1267E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tensor product over     is the outer product.</a:t>
            </a:r>
          </a:p>
          <a:p>
            <a:r>
              <a:rPr lang="en-GB" dirty="0"/>
              <a:t>That results in all  </a:t>
            </a:r>
          </a:p>
          <a:p>
            <a:r>
              <a:rPr lang="en-GB" dirty="0"/>
              <a:t>Most matrices cannot be made</a:t>
            </a:r>
            <a:br>
              <a:rPr lang="en-GB" dirty="0"/>
            </a:br>
            <a:r>
              <a:rPr lang="en-GB" dirty="0"/>
              <a:t>with an outer product but are still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EFA2F-AAFD-70C9-323F-802F7E122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009" y="1891875"/>
            <a:ext cx="304816" cy="273064"/>
          </a:xfrm>
          <a:prstGeom prst="rect">
            <a:avLst/>
          </a:prstGeom>
        </p:spPr>
      </p:pic>
      <p:pic>
        <p:nvPicPr>
          <p:cNvPr id="7" name="Picture 6" descr="A math problem with numbers and equations&#10;&#10;AI-generated content may be incorrect.">
            <a:extLst>
              <a:ext uri="{FF2B5EF4-FFF2-40B4-BE49-F238E27FC236}">
                <a16:creationId xmlns:a16="http://schemas.microsoft.com/office/drawing/2014/main" id="{C6A9458F-DFC3-094A-9E9E-F1DFA5A91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527" y="2329356"/>
            <a:ext cx="2964528" cy="3343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5C5572-C4AB-86ED-5C78-AA511B16B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156" y="2399765"/>
            <a:ext cx="533427" cy="292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FFF77D-B9ED-E389-4314-594A7739B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639" y="3318624"/>
            <a:ext cx="533427" cy="292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A60332-307D-DA50-FCDB-94E57F0DE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695" y="4166121"/>
            <a:ext cx="2153076" cy="16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50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7667F-1944-9E9B-4B24-F1EE8CB6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F5783-9263-3FD0-84A3-A14281D5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51" y="3287380"/>
            <a:ext cx="8889237" cy="12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3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6A45F-8B78-48B3-DA03-9AB612C5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Set to Magma.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41583-F5B4-1515-0A30-2B524ED34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66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6A45F-8B78-48B3-DA03-9AB612C5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Set to Magma.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41583-F5B4-1515-0A30-2B524ED3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197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There was a list of things.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7BD684-4FE7-AF89-C0D4-27A4E924EC69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9319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[Set]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FC494-C7A2-1416-C841-01DDED91489F}"/>
              </a:ext>
            </a:extLst>
          </p:cNvPr>
          <p:cNvSpPr txBox="1"/>
          <p:nvPr/>
        </p:nvSpPr>
        <p:spPr>
          <a:xfrm>
            <a:off x="9248863" y="6262382"/>
            <a:ext cx="2709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*Start to all of Maths BTW</a:t>
            </a:r>
          </a:p>
        </p:txBody>
      </p:sp>
    </p:spTree>
    <p:extLst>
      <p:ext uri="{BB962C8B-B14F-4D97-AF65-F5344CB8AC3E}">
        <p14:creationId xmlns:p14="http://schemas.microsoft.com/office/powerpoint/2010/main" val="87363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6A45F-8B78-48B3-DA03-9AB612C5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Set to Magma.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41583-F5B4-1515-0A30-2B524ED3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197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There was a list of things  </a:t>
            </a:r>
            <a:r>
              <a:rPr lang="en-GB" dirty="0">
                <a:solidFill>
                  <a:srgbClr val="FF0000"/>
                </a:solidFill>
              </a:rPr>
              <a:t>called M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Each pair of things from M could be ‘composed’ to form another thing from M.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7BD684-4FE7-AF89-C0D4-27A4E924EC69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9319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[Set]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[Total Binary Closure]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E0906-2066-67EB-B625-430889C9465F}"/>
              </a:ext>
            </a:extLst>
          </p:cNvPr>
          <p:cNvSpPr txBox="1"/>
          <p:nvPr/>
        </p:nvSpPr>
        <p:spPr>
          <a:xfrm>
            <a:off x="8354376" y="6376683"/>
            <a:ext cx="373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*Start to all of Abstract Algebra BTW</a:t>
            </a:r>
          </a:p>
        </p:txBody>
      </p:sp>
    </p:spTree>
    <p:extLst>
      <p:ext uri="{BB962C8B-B14F-4D97-AF65-F5344CB8AC3E}">
        <p14:creationId xmlns:p14="http://schemas.microsoft.com/office/powerpoint/2010/main" val="374230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9602-31AE-A642-4949-E508BED2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078" y="373316"/>
            <a:ext cx="10237261" cy="1325563"/>
          </a:xfrm>
        </p:spPr>
        <p:txBody>
          <a:bodyPr>
            <a:normAutofit/>
          </a:bodyPr>
          <a:lstStyle/>
          <a:p>
            <a:r>
              <a:rPr lang="en-GB" sz="4000" dirty="0"/>
              <a:t>Magma = Set + (Bin-arity + Totality + Closure)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93D8E-C823-5EB1-0D14-5243EED23199}"/>
              </a:ext>
            </a:extLst>
          </p:cNvPr>
          <p:cNvSpPr txBox="1"/>
          <p:nvPr/>
        </p:nvSpPr>
        <p:spPr>
          <a:xfrm>
            <a:off x="4928259" y="1759979"/>
            <a:ext cx="528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 was a list of things (such as a and b) called 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3F414-AD8B-DFAE-39E9-105F5C8DD59E}"/>
              </a:ext>
            </a:extLst>
          </p:cNvPr>
          <p:cNvSpPr txBox="1"/>
          <p:nvPr/>
        </p:nvSpPr>
        <p:spPr>
          <a:xfrm>
            <a:off x="10150208" y="175997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[Set]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D6942-2D38-F1D5-6AD8-CB09852B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381"/>
          <a:stretch/>
        </p:blipFill>
        <p:spPr>
          <a:xfrm>
            <a:off x="1116539" y="1759979"/>
            <a:ext cx="2863997" cy="9275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043E74-48A6-FFB9-28CC-F2B2D50E901D}"/>
              </a:ext>
            </a:extLst>
          </p:cNvPr>
          <p:cNvSpPr txBox="1"/>
          <p:nvPr/>
        </p:nvSpPr>
        <p:spPr>
          <a:xfrm>
            <a:off x="4928259" y="2134128"/>
            <a:ext cx="528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possible pairs of things from M can be ‘composed’  to form something else from 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35FB29-8552-38B4-E4CD-1CFE8662F32A}"/>
              </a:ext>
            </a:extLst>
          </p:cNvPr>
          <p:cNvSpPr txBox="1"/>
          <p:nvPr/>
        </p:nvSpPr>
        <p:spPr>
          <a:xfrm>
            <a:off x="10150208" y="2303406"/>
            <a:ext cx="1836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[Total Binary Closure]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C9881-A181-8714-643C-A25FF0D5F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539" y="1816199"/>
            <a:ext cx="2616334" cy="8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8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A905-FC76-1635-29FA-D7062109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Abelian Group = Magma + a lot of rules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FB8A8-E01A-5A70-DB31-0F729F660AA8}"/>
              </a:ext>
            </a:extLst>
          </p:cNvPr>
          <p:cNvSpPr txBox="1"/>
          <p:nvPr/>
        </p:nvSpPr>
        <p:spPr>
          <a:xfrm>
            <a:off x="4928259" y="1759979"/>
            <a:ext cx="528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 was a list of things (such as a and b) called 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07493-6736-2353-EFB1-97018E7557F9}"/>
              </a:ext>
            </a:extLst>
          </p:cNvPr>
          <p:cNvSpPr txBox="1"/>
          <p:nvPr/>
        </p:nvSpPr>
        <p:spPr>
          <a:xfrm>
            <a:off x="10150208" y="175997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[Set]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0A22F9-78B5-A0AC-BA93-BF187C926C2A}"/>
              </a:ext>
            </a:extLst>
          </p:cNvPr>
          <p:cNvSpPr txBox="1"/>
          <p:nvPr/>
        </p:nvSpPr>
        <p:spPr>
          <a:xfrm>
            <a:off x="4928259" y="2134128"/>
            <a:ext cx="528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possible pairs of things from M can be ‘composed’  to form something else from 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F988F1-824A-780D-4503-7032CB8755FD}"/>
              </a:ext>
            </a:extLst>
          </p:cNvPr>
          <p:cNvSpPr txBox="1"/>
          <p:nvPr/>
        </p:nvSpPr>
        <p:spPr>
          <a:xfrm>
            <a:off x="10150208" y="2303406"/>
            <a:ext cx="1836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[Total Binary Closure]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F2987D-C4A9-59F2-4110-AD4C9EA60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539" y="1816199"/>
            <a:ext cx="2616334" cy="8826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43F958-3300-DD78-6545-219C9C04BAA8}"/>
              </a:ext>
            </a:extLst>
          </p:cNvPr>
          <p:cNvSpPr txBox="1"/>
          <p:nvPr/>
        </p:nvSpPr>
        <p:spPr>
          <a:xfrm>
            <a:off x="2936147" y="2998175"/>
            <a:ext cx="516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following is true for all possible a, b or c in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63D4FF-C11D-6A2E-4D2B-EF556FEC4E90}"/>
              </a:ext>
            </a:extLst>
          </p:cNvPr>
          <p:cNvSpPr txBox="1"/>
          <p:nvPr/>
        </p:nvSpPr>
        <p:spPr>
          <a:xfrm>
            <a:off x="2463294" y="3615344"/>
            <a:ext cx="222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(a ◦ b) ◦ c = a ◦ (b ◦ 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2D67E-6290-1E5E-5686-C1E468A65E3F}"/>
              </a:ext>
            </a:extLst>
          </p:cNvPr>
          <p:cNvSpPr txBox="1"/>
          <p:nvPr/>
        </p:nvSpPr>
        <p:spPr>
          <a:xfrm>
            <a:off x="7685243" y="3615344"/>
            <a:ext cx="157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[Associativity]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A9EE05-2DC4-6AEB-33B8-FC030D5A3849}"/>
              </a:ext>
            </a:extLst>
          </p:cNvPr>
          <p:cNvSpPr txBox="1"/>
          <p:nvPr/>
        </p:nvSpPr>
        <p:spPr>
          <a:xfrm>
            <a:off x="2463294" y="3984544"/>
            <a:ext cx="4575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 is an e for all possible a where a ◦ e = 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1E4F3C-E541-3310-F938-385BA37AF3A3}"/>
              </a:ext>
            </a:extLst>
          </p:cNvPr>
          <p:cNvSpPr txBox="1"/>
          <p:nvPr/>
        </p:nvSpPr>
        <p:spPr>
          <a:xfrm>
            <a:off x="7685243" y="398454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[Identity]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110F9E-07D9-CC2E-DD84-AF44984E4944}"/>
              </a:ext>
            </a:extLst>
          </p:cNvPr>
          <p:cNvSpPr txBox="1"/>
          <p:nvPr/>
        </p:nvSpPr>
        <p:spPr>
          <a:xfrm>
            <a:off x="2463294" y="4353876"/>
            <a:ext cx="4824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 is an ~a for all possible a where a ◦ ~a = 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833DE7-4665-A4D7-74FE-860BFC6E609A}"/>
              </a:ext>
            </a:extLst>
          </p:cNvPr>
          <p:cNvSpPr txBox="1"/>
          <p:nvPr/>
        </p:nvSpPr>
        <p:spPr>
          <a:xfrm>
            <a:off x="7685243" y="4353876"/>
            <a:ext cx="144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[Inversibility]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E2D785-637F-087C-56CD-82839D00577E}"/>
              </a:ext>
            </a:extLst>
          </p:cNvPr>
          <p:cNvSpPr txBox="1"/>
          <p:nvPr/>
        </p:nvSpPr>
        <p:spPr>
          <a:xfrm>
            <a:off x="2463294" y="4698681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◦ b = b ◦ 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95C1E5-1E9F-0CF4-FB56-507D2E9D6B52}"/>
              </a:ext>
            </a:extLst>
          </p:cNvPr>
          <p:cNvSpPr txBox="1"/>
          <p:nvPr/>
        </p:nvSpPr>
        <p:spPr>
          <a:xfrm>
            <a:off x="7685243" y="4698681"/>
            <a:ext cx="179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[Commutativity]</a:t>
            </a:r>
          </a:p>
        </p:txBody>
      </p:sp>
    </p:spTree>
    <p:extLst>
      <p:ext uri="{BB962C8B-B14F-4D97-AF65-F5344CB8AC3E}">
        <p14:creationId xmlns:p14="http://schemas.microsoft.com/office/powerpoint/2010/main" val="391912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323</TotalTime>
  <Words>1193</Words>
  <Application>Microsoft Office PowerPoint</Application>
  <PresentationFormat>Widescreen</PresentationFormat>
  <Paragraphs>165</Paragraphs>
  <Slides>45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Aptos</vt:lpstr>
      <vt:lpstr>Arial</vt:lpstr>
      <vt:lpstr>Tw Cen MT</vt:lpstr>
      <vt:lpstr>Circuit</vt:lpstr>
      <vt:lpstr>The Quantum Applications of Abstract Multi-Linear Algebra</vt:lpstr>
      <vt:lpstr>Summary</vt:lpstr>
      <vt:lpstr>Did you catch that?</vt:lpstr>
      <vt:lpstr>Summary</vt:lpstr>
      <vt:lpstr>From Set to Magma.</vt:lpstr>
      <vt:lpstr>From Set to Magma.</vt:lpstr>
      <vt:lpstr>From Set to Magma.</vt:lpstr>
      <vt:lpstr>Magma = Set + (Bin-arity + Totality + Closure)</vt:lpstr>
      <vt:lpstr>Abelian Group = Magma + a lot of rules</vt:lpstr>
      <vt:lpstr>Commutative/Abelian Group</vt:lpstr>
      <vt:lpstr>Group example - Integers</vt:lpstr>
      <vt:lpstr>Commutative/Abelian Group</vt:lpstr>
      <vt:lpstr>PowerPoint Presentation</vt:lpstr>
      <vt:lpstr>Quotients</vt:lpstr>
      <vt:lpstr>Quotients</vt:lpstr>
      <vt:lpstr>Quotients</vt:lpstr>
      <vt:lpstr>Quotients</vt:lpstr>
      <vt:lpstr>General Quotients</vt:lpstr>
      <vt:lpstr>Field summary</vt:lpstr>
      <vt:lpstr>A Vector Space</vt:lpstr>
      <vt:lpstr>So what about quantum?</vt:lpstr>
      <vt:lpstr>Photon</vt:lpstr>
      <vt:lpstr>Photon from the front</vt:lpstr>
      <vt:lpstr>Possible Polarizations</vt:lpstr>
      <vt:lpstr>Polarisation is a Vector</vt:lpstr>
      <vt:lpstr>All vectors are the linear combination of bases</vt:lpstr>
      <vt:lpstr>All vectors are the linear combination of bases</vt:lpstr>
      <vt:lpstr>All vectors are the linear combination of bases</vt:lpstr>
      <vt:lpstr>All vectors are the linear combination of bases</vt:lpstr>
      <vt:lpstr>Bases</vt:lpstr>
      <vt:lpstr>Superposition</vt:lpstr>
      <vt:lpstr>2 Places at Once? </vt:lpstr>
      <vt:lpstr>Polaroids Experiment:</vt:lpstr>
      <vt:lpstr>Remove magnitude</vt:lpstr>
      <vt:lpstr>Circular is an Imaginary Polarization</vt:lpstr>
      <vt:lpstr>When you multiply by </vt:lpstr>
      <vt:lpstr>Remove Global phase</vt:lpstr>
      <vt:lpstr>Quantum Computing</vt:lpstr>
      <vt:lpstr>Quantum Computing</vt:lpstr>
      <vt:lpstr>Multiple Classical Bits</vt:lpstr>
      <vt:lpstr>Multiple Qubits</vt:lpstr>
      <vt:lpstr>Bases for Multiple Qubits</vt:lpstr>
      <vt:lpstr>Comparison</vt:lpstr>
      <vt:lpstr>Some states cannot be represented as the sum of 3 individual qubits</vt:lpstr>
      <vt:lpstr>Remember!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Gyula Rábai</dc:creator>
  <cp:lastModifiedBy>Gyula Rábai</cp:lastModifiedBy>
  <cp:revision>7</cp:revision>
  <dcterms:created xsi:type="dcterms:W3CDTF">2025-09-11T13:28:31Z</dcterms:created>
  <dcterms:modified xsi:type="dcterms:W3CDTF">2025-12-24T08:48:36Z</dcterms:modified>
</cp:coreProperties>
</file>