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5" r:id="rId3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02" d="100"/>
          <a:sy n="202" d="100"/>
        </p:scale>
        <p:origin x="620" y="11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a583a822a1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a583a822a1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a583a822a1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3a583a822a1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a583a822a1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3a583a822a1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a583a822a1_0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3a583a822a1_0_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a583a822a1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3a583a822a1_0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a583a822a1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3a583a822a1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a583a822a1_0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3a583a822a1_0_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a583a822a1_0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3a583a822a1_0_1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a583a822a1_0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3a583a822a1_0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3a583a822a1_0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3a583a822a1_0_1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a57e576008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a57e576008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a583a822a1_0_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3a583a822a1_0_1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a583a822a1_0_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3a583a822a1_0_1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3a583a822a1_0_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3a583a822a1_0_1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3a583a822a1_0_1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3a583a822a1_0_1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3a583a822a1_0_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3a583a822a1_0_1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3a583a822a1_0_1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3a583a822a1_0_1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3a583a822a1_0_2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3a583a822a1_0_2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3a583a822a1_0_1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3a583a822a1_0_1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3a583a822a1_0_2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3a583a822a1_0_2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3a583a822a1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3a583a822a1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a57e57600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3a57e57600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a583a822a1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a583a822a1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a583a822a1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3a583a822a1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a583a822a1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3a583a822a1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a583a822a1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a583a822a1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a583a822a1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3a583a822a1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a583a822a1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a583a822a1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1" y="0"/>
            <a:ext cx="1728788" cy="51435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7319" y="841772"/>
            <a:ext cx="6593681" cy="179070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7319" y="2701528"/>
            <a:ext cx="6593681" cy="1241822"/>
          </a:xfrm>
        </p:spPr>
        <p:txBody>
          <a:bodyPr>
            <a:normAutofit/>
          </a:bodyPr>
          <a:lstStyle>
            <a:lvl1pPr marL="0" indent="0" algn="l">
              <a:buNone/>
              <a:defRPr sz="1500" cap="all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08133" y="4057651"/>
            <a:ext cx="2057400" cy="273844"/>
          </a:xfrm>
        </p:spPr>
        <p:txBody>
          <a:bodyPr/>
          <a:lstStyle/>
          <a:p>
            <a:fld id="{48A87A34-81AB-432B-8DAE-1953F412C126}" type="datetimeFigureOut">
              <a:rPr lang="en-US" dirty="0"/>
              <a:t>12/24/2025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07318" y="4057651"/>
            <a:ext cx="3843665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22684" y="4057650"/>
            <a:ext cx="578317" cy="273844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088308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3228499"/>
            <a:ext cx="7434266" cy="614516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6058" y="454819"/>
            <a:ext cx="7434266" cy="2474834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4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4" y="3843015"/>
            <a:ext cx="7433144" cy="51185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033449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93" y="457200"/>
            <a:ext cx="7429466" cy="2571750"/>
          </a:xfrm>
        </p:spPr>
        <p:txBody>
          <a:bodyPr anchor="ctr"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3314700"/>
            <a:ext cx="7428344" cy="1028699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807246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457200"/>
            <a:ext cx="6977064" cy="2061322"/>
          </a:xfrm>
        </p:spPr>
        <p:txBody>
          <a:bodyPr anchor="ctr"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2524168"/>
            <a:ext cx="6564224" cy="411726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3232439"/>
            <a:ext cx="7429502" cy="1117122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60" name="TextBox 59"/>
          <p:cNvSpPr txBox="1"/>
          <p:nvPr/>
        </p:nvSpPr>
        <p:spPr>
          <a:xfrm>
            <a:off x="677634" y="549295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903028" y="2073729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95573137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1600531"/>
            <a:ext cx="7429501" cy="1883876"/>
          </a:xfrm>
        </p:spPr>
        <p:txBody>
          <a:bodyPr anchor="b"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3" y="3493241"/>
            <a:ext cx="7428379" cy="855483"/>
          </a:xfrm>
        </p:spPr>
        <p:txBody>
          <a:bodyPr anchor="t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4337272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56060" y="457200"/>
            <a:ext cx="7429499" cy="14287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56058" y="2005847"/>
            <a:ext cx="2397674" cy="51435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8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45939" y="2520197"/>
            <a:ext cx="2406551" cy="182320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6075" y="2008226"/>
            <a:ext cx="2388289" cy="51435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8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78160" y="2522576"/>
            <a:ext cx="2396873" cy="182320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332" y="2005847"/>
            <a:ext cx="2396226" cy="51435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8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89332" y="2520197"/>
            <a:ext cx="2396226" cy="182320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7021582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56059" y="457200"/>
            <a:ext cx="7429499" cy="14287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56060" y="3303447"/>
            <a:ext cx="2396430" cy="432197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5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56060" y="2000249"/>
            <a:ext cx="2396430" cy="1143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5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56060" y="3735644"/>
            <a:ext cx="2396430" cy="61338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66790" y="3303447"/>
            <a:ext cx="2400300" cy="432197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5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66790" y="2000249"/>
            <a:ext cx="2399205" cy="1143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5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65695" y="3735643"/>
            <a:ext cx="2400300" cy="607757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426" y="3303446"/>
            <a:ext cx="2393056" cy="432197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5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89332" y="2000249"/>
            <a:ext cx="2396227" cy="1143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5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89332" y="3735641"/>
            <a:ext cx="2396226" cy="60775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997956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1505168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1" y="457200"/>
            <a:ext cx="1503758" cy="38862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7" y="457200"/>
            <a:ext cx="5811443" cy="38862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1350254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150099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20011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6087801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1064420"/>
            <a:ext cx="7429500" cy="2139553"/>
          </a:xfrm>
        </p:spPr>
        <p:txBody>
          <a:bodyPr anchor="b"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3318272"/>
            <a:ext cx="7429500" cy="1031082"/>
          </a:xfrm>
        </p:spPr>
        <p:txBody>
          <a:bodyPr>
            <a:normAutofit/>
          </a:bodyPr>
          <a:lstStyle>
            <a:lvl1pPr marL="0" indent="0">
              <a:buNone/>
              <a:defRPr sz="135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3542501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8" y="1687114"/>
            <a:ext cx="3658792" cy="26562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687114"/>
            <a:ext cx="3656408" cy="26562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6871369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464345"/>
            <a:ext cx="7429500" cy="11084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515" y="1687115"/>
            <a:ext cx="3487337" cy="617934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18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8" y="2305048"/>
            <a:ext cx="3658793" cy="20383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6" y="1687114"/>
            <a:ext cx="3484952" cy="617934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18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305048"/>
            <a:ext cx="3656408" cy="20383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0374217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4987064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12/24/2025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5277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029" y="457201"/>
            <a:ext cx="2892028" cy="1229913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150" y="444499"/>
            <a:ext cx="4418407" cy="3898901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029" y="1687114"/>
            <a:ext cx="2892028" cy="265628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6377507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457200"/>
            <a:ext cx="4450881" cy="122991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5541" y="457201"/>
            <a:ext cx="2750018" cy="38861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1687114"/>
            <a:ext cx="4450883" cy="265628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226809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1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0716" y="0"/>
            <a:ext cx="9040416" cy="51435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060" y="463888"/>
            <a:ext cx="7429499" cy="11089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60" y="1687115"/>
            <a:ext cx="7429499" cy="26562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2691" y="4412457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6059" y="4412457"/>
            <a:ext cx="467948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88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7241" y="4412456"/>
            <a:ext cx="57831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38148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transition spd="med">
    <p:fade thruBlk="1"/>
  </p:transition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Optimisation in Factory Games with Maths</a:t>
            </a: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By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Gyula Rábai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2"/>
          <p:cNvSpPr txBox="1">
            <a:spLocks noGrp="1"/>
          </p:cNvSpPr>
          <p:nvPr>
            <p:ph type="title"/>
          </p:nvPr>
        </p:nvSpPr>
        <p:spPr>
          <a:xfrm>
            <a:off x="311700" y="264774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Distributing Tasks - different output probability distributions</a:t>
            </a:r>
            <a:endParaRPr dirty="0"/>
          </a:p>
        </p:txBody>
      </p:sp>
      <p:pic>
        <p:nvPicPr>
          <p:cNvPr id="119" name="Google Shape;11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9750" y="1420600"/>
            <a:ext cx="2965952" cy="3333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31927" y="1420600"/>
            <a:ext cx="4419677" cy="3171776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2"/>
          <p:cNvSpPr txBox="1"/>
          <p:nvPr/>
        </p:nvSpPr>
        <p:spPr>
          <a:xfrm>
            <a:off x="1115650" y="958900"/>
            <a:ext cx="1449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</a:rPr>
              <a:t>Exponential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22" name="Google Shape;122;p22"/>
          <p:cNvSpPr txBox="1"/>
          <p:nvPr/>
        </p:nvSpPr>
        <p:spPr>
          <a:xfrm>
            <a:off x="5943500" y="994875"/>
            <a:ext cx="1250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</a:rPr>
              <a:t>Binomial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Distributing Tasks - different output probability distributions</a:t>
            </a:r>
            <a:endParaRPr/>
          </a:p>
        </p:txBody>
      </p:sp>
      <p:pic>
        <p:nvPicPr>
          <p:cNvPr id="128" name="Google Shape;12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9750" y="1420600"/>
            <a:ext cx="2965952" cy="3333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31927" y="1420600"/>
            <a:ext cx="4419677" cy="3171776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3"/>
          <p:cNvSpPr txBox="1"/>
          <p:nvPr/>
        </p:nvSpPr>
        <p:spPr>
          <a:xfrm>
            <a:off x="1115650" y="958900"/>
            <a:ext cx="1449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</a:rPr>
              <a:t>Exponential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31" name="Google Shape;131;p23"/>
          <p:cNvSpPr txBox="1"/>
          <p:nvPr/>
        </p:nvSpPr>
        <p:spPr>
          <a:xfrm>
            <a:off x="5943500" y="994875"/>
            <a:ext cx="1250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</a:rPr>
              <a:t>Binomial</a:t>
            </a:r>
            <a:endParaRPr sz="1800">
              <a:solidFill>
                <a:schemeClr val="dk2"/>
              </a:solidFill>
            </a:endParaRPr>
          </a:p>
        </p:txBody>
      </p:sp>
      <p:cxnSp>
        <p:nvCxnSpPr>
          <p:cNvPr id="132" name="Google Shape;132;p23"/>
          <p:cNvCxnSpPr/>
          <p:nvPr/>
        </p:nvCxnSpPr>
        <p:spPr>
          <a:xfrm>
            <a:off x="454400" y="1366250"/>
            <a:ext cx="2943900" cy="33423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3" name="Google Shape;133;p23"/>
          <p:cNvCxnSpPr/>
          <p:nvPr/>
        </p:nvCxnSpPr>
        <p:spPr>
          <a:xfrm flipH="1">
            <a:off x="4900250" y="1283150"/>
            <a:ext cx="2943900" cy="33423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4" name="Google Shape;134;p23"/>
          <p:cNvCxnSpPr/>
          <p:nvPr/>
        </p:nvCxnSpPr>
        <p:spPr>
          <a:xfrm flipH="1">
            <a:off x="505575" y="1416163"/>
            <a:ext cx="2943900" cy="33423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5" name="Google Shape;135;p23"/>
          <p:cNvCxnSpPr/>
          <p:nvPr/>
        </p:nvCxnSpPr>
        <p:spPr>
          <a:xfrm>
            <a:off x="4945575" y="1250075"/>
            <a:ext cx="2943900" cy="33423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Distributing Tasks - optimal output probability distribution</a:t>
            </a:r>
            <a:endParaRPr/>
          </a:p>
        </p:txBody>
      </p:sp>
      <p:pic>
        <p:nvPicPr>
          <p:cNvPr id="141" name="Google Shape;14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8750" y="1061425"/>
            <a:ext cx="3653388" cy="3820974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4"/>
          <p:cNvSpPr txBox="1"/>
          <p:nvPr/>
        </p:nvSpPr>
        <p:spPr>
          <a:xfrm>
            <a:off x="6346600" y="2308275"/>
            <a:ext cx="26088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</a:rPr>
              <a:t>Only works for powers of 2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Formula for approx 3</a:t>
            </a:r>
            <a:endParaRPr/>
          </a:p>
        </p:txBody>
      </p:sp>
      <p:sp>
        <p:nvSpPr>
          <p:cNvPr id="148" name="Google Shape;148;p2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Let a, b, c be your channels: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a’ = (a + b)/2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b’ = (a’+ c)/2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c’ = (a’+ c)/2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Approx for 3</a:t>
            </a:r>
            <a:endParaRPr/>
          </a:p>
        </p:txBody>
      </p:sp>
      <p:sp>
        <p:nvSpPr>
          <p:cNvPr id="154" name="Google Shape;154;p2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One iteration of splitting: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a1 = x/2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b1 = x/4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c1 = x/4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pic>
        <p:nvPicPr>
          <p:cNvPr id="155" name="Google Shape;15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02930" y="1244750"/>
            <a:ext cx="3436620" cy="167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Approx for 3</a:t>
            </a:r>
            <a:endParaRPr/>
          </a:p>
        </p:txBody>
      </p:sp>
      <p:sp>
        <p:nvSpPr>
          <p:cNvPr id="161" name="Google Shape;161;p2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Second iteration of splitting: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a2 = (x/2 + x/4) / 2 = x/4 + x/8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b2 = (x/4 + x/8 + x/4)/2 = (x/2 +x/8)/2 = x/4 + x/16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c2 = (x/4 + x/8 + x/4)/2 = (x/2 +x/8)/2 = x/4 + x/16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62" name="Google Shape;162;p27"/>
          <p:cNvPicPr preferRelativeResize="0"/>
          <p:nvPr/>
        </p:nvPicPr>
        <p:blipFill rotWithShape="1">
          <a:blip r:embed="rId3">
            <a:alphaModFix/>
          </a:blip>
          <a:srcRect t="9957" b="29546"/>
          <a:stretch/>
        </p:blipFill>
        <p:spPr>
          <a:xfrm>
            <a:off x="4489725" y="197775"/>
            <a:ext cx="4276024" cy="1539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Approx for 3</a:t>
            </a:r>
            <a:endParaRPr/>
          </a:p>
        </p:txBody>
      </p:sp>
      <p:sp>
        <p:nvSpPr>
          <p:cNvPr id="168" name="Google Shape;168;p2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Third iteration of splitting: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a2 = (x/4 +x/8 + x/4+ x/16) / 2 = x/4 + x/16 + x/32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b2 = (x/4 + x/16 + x/32 + x/4+ x/16)/2 = (x/2 +x/8 +x/32)/2 = x/4 + x/16 + x/64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c2 = (x/4 + x/16 + x/32 + x/4+ x/16)/2 = (x/2 +x/8 +x/32)/2 = x/4 + x/16 + x/64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69" name="Google Shape;16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31375" y="515773"/>
            <a:ext cx="2887999" cy="93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Approx for 3</a:t>
            </a:r>
            <a:endParaRPr/>
          </a:p>
        </p:txBody>
      </p:sp>
      <p:sp>
        <p:nvSpPr>
          <p:cNvPr id="175" name="Google Shape;175;p2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Consider b and c: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b = c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n = 1: x/4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n = 2: x/4 + x/16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n = 3: x/4 + x/16 + x/32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Approx for 3</a:t>
            </a:r>
            <a:endParaRPr/>
          </a:p>
        </p:txBody>
      </p:sp>
      <p:sp>
        <p:nvSpPr>
          <p:cNvPr id="181" name="Google Shape;181;p3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x(1/4)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x(1/4 + 1/16)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x(1/4 + 1/16 + 1/32)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Approx for 3</a:t>
            </a:r>
            <a:endParaRPr/>
          </a:p>
        </p:txBody>
      </p:sp>
      <p:sp>
        <p:nvSpPr>
          <p:cNvPr id="187" name="Google Shape;187;p3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x(2</a:t>
            </a:r>
            <a:r>
              <a:rPr lang="en-GB" baseline="30000"/>
              <a:t>-2</a:t>
            </a:r>
            <a:r>
              <a:rPr lang="en-GB"/>
              <a:t>)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x(2</a:t>
            </a:r>
            <a:r>
              <a:rPr lang="en-GB" baseline="30000"/>
              <a:t>-2</a:t>
            </a:r>
            <a:r>
              <a:rPr lang="en-GB"/>
              <a:t> + 2</a:t>
            </a:r>
            <a:r>
              <a:rPr lang="en-GB" baseline="30000"/>
              <a:t>-4</a:t>
            </a:r>
            <a:r>
              <a:rPr lang="en-GB"/>
              <a:t>)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x(2</a:t>
            </a:r>
            <a:r>
              <a:rPr lang="en-GB" baseline="30000"/>
              <a:t>-2</a:t>
            </a:r>
            <a:r>
              <a:rPr lang="en-GB"/>
              <a:t> + 2</a:t>
            </a:r>
            <a:r>
              <a:rPr lang="en-GB" baseline="30000"/>
              <a:t>-4</a:t>
            </a:r>
            <a:r>
              <a:rPr lang="en-GB"/>
              <a:t> + 2</a:t>
            </a:r>
            <a:r>
              <a:rPr lang="en-GB" baseline="30000"/>
              <a:t>-6</a:t>
            </a:r>
            <a:r>
              <a:rPr lang="en-GB"/>
              <a:t>)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Flow Management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Approx for 3</a:t>
            </a:r>
            <a:endParaRPr/>
          </a:p>
        </p:txBody>
      </p:sp>
      <p:sp>
        <p:nvSpPr>
          <p:cNvPr id="193" name="Google Shape;193;p3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Why?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Consider a: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a = x(2</a:t>
            </a:r>
            <a:r>
              <a:rPr lang="en-GB" baseline="30000"/>
              <a:t>-2</a:t>
            </a:r>
            <a:r>
              <a:rPr lang="en-GB"/>
              <a:t> + 2</a:t>
            </a:r>
            <a:r>
              <a:rPr lang="en-GB" baseline="30000"/>
              <a:t>-4</a:t>
            </a:r>
            <a:r>
              <a:rPr lang="en-GB"/>
              <a:t> + 2</a:t>
            </a:r>
            <a:r>
              <a:rPr lang="en-GB" baseline="30000"/>
              <a:t>-6</a:t>
            </a:r>
            <a:r>
              <a:rPr lang="en-GB"/>
              <a:t>+ ... +2</a:t>
            </a:r>
            <a:r>
              <a:rPr lang="en-GB" baseline="30000"/>
              <a:t>-2n</a:t>
            </a:r>
            <a:r>
              <a:rPr lang="en-GB"/>
              <a:t>+2</a:t>
            </a:r>
            <a:r>
              <a:rPr lang="en-GB" baseline="30000"/>
              <a:t>-2n+1</a:t>
            </a:r>
            <a:r>
              <a:rPr lang="en-GB"/>
              <a:t>)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Consider b: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b = x(2</a:t>
            </a:r>
            <a:r>
              <a:rPr lang="en-GB" baseline="30000"/>
              <a:t>-2</a:t>
            </a:r>
            <a:r>
              <a:rPr lang="en-GB"/>
              <a:t> + 2</a:t>
            </a:r>
            <a:r>
              <a:rPr lang="en-GB" baseline="30000"/>
              <a:t>-4</a:t>
            </a:r>
            <a:r>
              <a:rPr lang="en-GB"/>
              <a:t> + 2</a:t>
            </a:r>
            <a:r>
              <a:rPr lang="en-GB" baseline="30000"/>
              <a:t>-6</a:t>
            </a:r>
            <a:r>
              <a:rPr lang="en-GB"/>
              <a:t>+ ... +2</a:t>
            </a:r>
            <a:r>
              <a:rPr lang="en-GB" baseline="30000"/>
              <a:t>-2n</a:t>
            </a:r>
            <a:r>
              <a:rPr lang="en-GB"/>
              <a:t>+2</a:t>
            </a:r>
            <a:r>
              <a:rPr lang="en-GB" baseline="30000"/>
              <a:t>-2(n+1)</a:t>
            </a:r>
            <a:r>
              <a:rPr lang="en-GB"/>
              <a:t>)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Approx for 3</a:t>
            </a:r>
            <a:endParaRPr/>
          </a:p>
        </p:txBody>
      </p:sp>
      <p:sp>
        <p:nvSpPr>
          <p:cNvPr id="199" name="Google Shape;199;p3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84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 = x(2</a:t>
            </a:r>
            <a:r>
              <a:rPr lang="en-GB" baseline="30000"/>
              <a:t>-2</a:t>
            </a:r>
            <a:r>
              <a:rPr lang="en-GB"/>
              <a:t> + 2</a:t>
            </a:r>
            <a:r>
              <a:rPr lang="en-GB" baseline="30000"/>
              <a:t>-4</a:t>
            </a:r>
            <a:r>
              <a:rPr lang="en-GB"/>
              <a:t> + 2</a:t>
            </a:r>
            <a:r>
              <a:rPr lang="en-GB" baseline="30000"/>
              <a:t>-6 </a:t>
            </a:r>
            <a:r>
              <a:rPr lang="en-GB"/>
              <a:t>+ ... + 2</a:t>
            </a:r>
            <a:r>
              <a:rPr lang="en-GB" baseline="30000"/>
              <a:t>-2n </a:t>
            </a:r>
            <a:r>
              <a:rPr lang="en-GB"/>
              <a:t>+ 2</a:t>
            </a:r>
            <a:r>
              <a:rPr lang="en-GB" baseline="30000"/>
              <a:t>-2n-1</a:t>
            </a:r>
            <a:r>
              <a:rPr lang="en-GB"/>
              <a:t>)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b = x(2</a:t>
            </a:r>
            <a:r>
              <a:rPr lang="en-GB" baseline="30000"/>
              <a:t>-2</a:t>
            </a:r>
            <a:r>
              <a:rPr lang="en-GB"/>
              <a:t> + 2</a:t>
            </a:r>
            <a:r>
              <a:rPr lang="en-GB" baseline="30000"/>
              <a:t>-4</a:t>
            </a:r>
            <a:r>
              <a:rPr lang="en-GB"/>
              <a:t> + 2</a:t>
            </a:r>
            <a:r>
              <a:rPr lang="en-GB" baseline="30000"/>
              <a:t>-6 </a:t>
            </a:r>
            <a:r>
              <a:rPr lang="en-GB"/>
              <a:t>+ ... + 2</a:t>
            </a:r>
            <a:r>
              <a:rPr lang="en-GB" baseline="30000"/>
              <a:t>-2n </a:t>
            </a:r>
            <a:r>
              <a:rPr lang="en-GB"/>
              <a:t>+ 2</a:t>
            </a:r>
            <a:r>
              <a:rPr lang="en-GB" baseline="30000"/>
              <a:t>-2(n+1)</a:t>
            </a:r>
            <a:r>
              <a:rPr lang="en-GB"/>
              <a:t>)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a’ = (a+b)/2 = x(2</a:t>
            </a:r>
            <a:r>
              <a:rPr lang="en-GB" baseline="30000"/>
              <a:t>-2</a:t>
            </a:r>
            <a:r>
              <a:rPr lang="en-GB"/>
              <a:t> + 2</a:t>
            </a:r>
            <a:r>
              <a:rPr lang="en-GB" baseline="30000"/>
              <a:t>-2</a:t>
            </a:r>
            <a:r>
              <a:rPr lang="en-GB"/>
              <a:t> + 2</a:t>
            </a:r>
            <a:r>
              <a:rPr lang="en-GB" baseline="30000"/>
              <a:t>-4</a:t>
            </a:r>
            <a:r>
              <a:rPr lang="en-GB"/>
              <a:t> + 2</a:t>
            </a:r>
            <a:r>
              <a:rPr lang="en-GB" baseline="30000"/>
              <a:t>-4</a:t>
            </a:r>
            <a:r>
              <a:rPr lang="en-GB"/>
              <a:t> + 2</a:t>
            </a:r>
            <a:r>
              <a:rPr lang="en-GB" baseline="30000"/>
              <a:t>-6 </a:t>
            </a:r>
            <a:r>
              <a:rPr lang="en-GB"/>
              <a:t>+ 2</a:t>
            </a:r>
            <a:r>
              <a:rPr lang="en-GB" baseline="30000"/>
              <a:t>-6 </a:t>
            </a:r>
            <a:r>
              <a:rPr lang="en-GB"/>
              <a:t>+ ... + 2</a:t>
            </a:r>
            <a:r>
              <a:rPr lang="en-GB" baseline="30000"/>
              <a:t>-2n </a:t>
            </a:r>
            <a:r>
              <a:rPr lang="en-GB"/>
              <a:t>+2</a:t>
            </a:r>
            <a:r>
              <a:rPr lang="en-GB" baseline="30000"/>
              <a:t>-2n </a:t>
            </a:r>
            <a:r>
              <a:rPr lang="en-GB"/>
              <a:t>+ 2</a:t>
            </a:r>
            <a:r>
              <a:rPr lang="en-GB" baseline="30000"/>
              <a:t>-2n-1 </a:t>
            </a:r>
            <a:r>
              <a:rPr lang="en-GB"/>
              <a:t>+ 2</a:t>
            </a:r>
            <a:r>
              <a:rPr lang="en-GB" baseline="30000"/>
              <a:t>-2(n+1)</a:t>
            </a:r>
            <a:r>
              <a:rPr lang="en-GB"/>
              <a:t>) / 2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a’ = (a+b)/2 = x(2</a:t>
            </a:r>
            <a:r>
              <a:rPr lang="en-GB" baseline="30000"/>
              <a:t>-1               </a:t>
            </a:r>
            <a:r>
              <a:rPr lang="en-GB"/>
              <a:t>+ 2</a:t>
            </a:r>
            <a:r>
              <a:rPr lang="en-GB" baseline="30000"/>
              <a:t>-3</a:t>
            </a:r>
            <a:r>
              <a:rPr lang="en-GB"/>
              <a:t>         + 2</a:t>
            </a:r>
            <a:r>
              <a:rPr lang="en-GB" baseline="30000"/>
              <a:t>-5 </a:t>
            </a:r>
            <a:r>
              <a:rPr lang="en-GB"/>
              <a:t>        + ... + 2</a:t>
            </a:r>
            <a:r>
              <a:rPr lang="en-GB" baseline="30000"/>
              <a:t>-2n+1         </a:t>
            </a:r>
            <a:r>
              <a:rPr lang="en-GB"/>
              <a:t>+ 2</a:t>
            </a:r>
            <a:r>
              <a:rPr lang="en-GB" baseline="30000"/>
              <a:t>-2n-1 </a:t>
            </a:r>
            <a:r>
              <a:rPr lang="en-GB"/>
              <a:t>+ 2</a:t>
            </a:r>
            <a:r>
              <a:rPr lang="en-GB" baseline="30000"/>
              <a:t>-2(n+1)</a:t>
            </a:r>
            <a:r>
              <a:rPr lang="en-GB"/>
              <a:t>) / 2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a’ = (a+b)/2 = x(2</a:t>
            </a:r>
            <a:r>
              <a:rPr lang="en-GB" baseline="30000"/>
              <a:t>-1 </a:t>
            </a:r>
            <a:r>
              <a:rPr lang="en-GB"/>
              <a:t>+ 2</a:t>
            </a:r>
            <a:r>
              <a:rPr lang="en-GB" baseline="30000"/>
              <a:t>-3 </a:t>
            </a:r>
            <a:r>
              <a:rPr lang="en-GB"/>
              <a:t>+ 2</a:t>
            </a:r>
            <a:r>
              <a:rPr lang="en-GB" baseline="30000"/>
              <a:t>-5 </a:t>
            </a:r>
            <a:r>
              <a:rPr lang="en-GB"/>
              <a:t>+ ... + 2</a:t>
            </a:r>
            <a:r>
              <a:rPr lang="en-GB" baseline="30000"/>
              <a:t>-2n+1 </a:t>
            </a:r>
            <a:r>
              <a:rPr lang="en-GB"/>
              <a:t>+ 2</a:t>
            </a:r>
            <a:r>
              <a:rPr lang="en-GB" baseline="30000"/>
              <a:t>-2n-1 </a:t>
            </a:r>
            <a:r>
              <a:rPr lang="en-GB"/>
              <a:t>+ 2</a:t>
            </a:r>
            <a:r>
              <a:rPr lang="en-GB" baseline="30000"/>
              <a:t>-2(n+1)</a:t>
            </a:r>
            <a:r>
              <a:rPr lang="en-GB"/>
              <a:t>) / 2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a’ = (a+b)/2 = x(2</a:t>
            </a:r>
            <a:r>
              <a:rPr lang="en-GB" baseline="30000"/>
              <a:t>-2 </a:t>
            </a:r>
            <a:r>
              <a:rPr lang="en-GB"/>
              <a:t>+ 2</a:t>
            </a:r>
            <a:r>
              <a:rPr lang="en-GB" baseline="30000"/>
              <a:t>-4 </a:t>
            </a:r>
            <a:r>
              <a:rPr lang="en-GB"/>
              <a:t>+ 2</a:t>
            </a:r>
            <a:r>
              <a:rPr lang="en-GB" baseline="30000"/>
              <a:t>-6 </a:t>
            </a:r>
            <a:r>
              <a:rPr lang="en-GB"/>
              <a:t>+ ... + 2</a:t>
            </a:r>
            <a:r>
              <a:rPr lang="en-GB" baseline="30000"/>
              <a:t>-2n </a:t>
            </a:r>
            <a:r>
              <a:rPr lang="en-GB"/>
              <a:t>+ 2</a:t>
            </a:r>
            <a:r>
              <a:rPr lang="en-GB" baseline="30000"/>
              <a:t>-2(n+1) </a:t>
            </a:r>
            <a:r>
              <a:rPr lang="en-GB"/>
              <a:t>+ 2</a:t>
            </a:r>
            <a:r>
              <a:rPr lang="en-GB" baseline="30000"/>
              <a:t>-2(n+1) - 1</a:t>
            </a:r>
            <a:r>
              <a:rPr lang="en-GB"/>
              <a:t>)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This is again in the form (n + 1 → n):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a = x(2</a:t>
            </a:r>
            <a:r>
              <a:rPr lang="en-GB" baseline="30000"/>
              <a:t>-2</a:t>
            </a:r>
            <a:r>
              <a:rPr lang="en-GB"/>
              <a:t> + 2</a:t>
            </a:r>
            <a:r>
              <a:rPr lang="en-GB" baseline="30000"/>
              <a:t>-4</a:t>
            </a:r>
            <a:r>
              <a:rPr lang="en-GB"/>
              <a:t> + 2</a:t>
            </a:r>
            <a:r>
              <a:rPr lang="en-GB" baseline="30000"/>
              <a:t>-6 </a:t>
            </a:r>
            <a:r>
              <a:rPr lang="en-GB"/>
              <a:t>+ ... + 2</a:t>
            </a:r>
            <a:r>
              <a:rPr lang="en-GB" baseline="30000"/>
              <a:t>-2n </a:t>
            </a:r>
            <a:r>
              <a:rPr lang="en-GB"/>
              <a:t>+ 2</a:t>
            </a:r>
            <a:r>
              <a:rPr lang="en-GB" baseline="30000"/>
              <a:t>-2n-1</a:t>
            </a:r>
            <a:r>
              <a:rPr lang="en-GB"/>
              <a:t>)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Approx for 3</a:t>
            </a:r>
            <a:endParaRPr/>
          </a:p>
        </p:txBody>
      </p:sp>
      <p:sp>
        <p:nvSpPr>
          <p:cNvPr id="205" name="Google Shape;205;p34"/>
          <p:cNvSpPr txBox="1">
            <a:spLocks noGrp="1"/>
          </p:cNvSpPr>
          <p:nvPr>
            <p:ph type="body" idx="1"/>
          </p:nvPr>
        </p:nvSpPr>
        <p:spPr>
          <a:xfrm>
            <a:off x="42275" y="1111725"/>
            <a:ext cx="9101700" cy="397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/>
              <a:t>Consider c and b:</a:t>
            </a:r>
            <a:endParaRPr sz="17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700"/>
              <a:t>c = b</a:t>
            </a:r>
            <a:endParaRPr sz="17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700"/>
              <a:t>c’ = b’ = (a’+ c)/2 = (a’+ b)/2</a:t>
            </a:r>
            <a:endParaRPr sz="17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4705"/>
              <a:buFont typeface="Arial"/>
              <a:buNone/>
            </a:pPr>
            <a:r>
              <a:rPr lang="en-GB" sz="1700"/>
              <a:t>a’ = x(2</a:t>
            </a:r>
            <a:r>
              <a:rPr lang="en-GB" sz="1700" baseline="30000"/>
              <a:t>-2 </a:t>
            </a:r>
            <a:r>
              <a:rPr lang="en-GB" sz="1700"/>
              <a:t>+ 2</a:t>
            </a:r>
            <a:r>
              <a:rPr lang="en-GB" sz="1700" baseline="30000"/>
              <a:t>-4 </a:t>
            </a:r>
            <a:r>
              <a:rPr lang="en-GB" sz="1700"/>
              <a:t>+ 2</a:t>
            </a:r>
            <a:r>
              <a:rPr lang="en-GB" sz="1700" baseline="30000"/>
              <a:t>-6 </a:t>
            </a:r>
            <a:r>
              <a:rPr lang="en-GB" sz="1700"/>
              <a:t>+ ... + 2</a:t>
            </a:r>
            <a:r>
              <a:rPr lang="en-GB" sz="1700" baseline="30000"/>
              <a:t>-2n </a:t>
            </a:r>
            <a:r>
              <a:rPr lang="en-GB" sz="1700"/>
              <a:t>+ 2</a:t>
            </a:r>
            <a:r>
              <a:rPr lang="en-GB" sz="1700" baseline="30000"/>
              <a:t>-2(n+1) </a:t>
            </a:r>
            <a:r>
              <a:rPr lang="en-GB" sz="1700"/>
              <a:t>+ 2</a:t>
            </a:r>
            <a:r>
              <a:rPr lang="en-GB" sz="1700" baseline="30000"/>
              <a:t>-2(n+1) - 1</a:t>
            </a:r>
            <a:r>
              <a:rPr lang="en-GB" sz="1700"/>
              <a:t>)</a:t>
            </a:r>
            <a:endParaRPr sz="17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700"/>
              <a:t>b = x(2</a:t>
            </a:r>
            <a:r>
              <a:rPr lang="en-GB" sz="1700" baseline="30000"/>
              <a:t>-2</a:t>
            </a:r>
            <a:r>
              <a:rPr lang="en-GB" sz="1700"/>
              <a:t> + 2</a:t>
            </a:r>
            <a:r>
              <a:rPr lang="en-GB" sz="1700" baseline="30000"/>
              <a:t>-4</a:t>
            </a:r>
            <a:r>
              <a:rPr lang="en-GB" sz="1700"/>
              <a:t> + 2</a:t>
            </a:r>
            <a:r>
              <a:rPr lang="en-GB" sz="1700" baseline="30000"/>
              <a:t>-6 </a:t>
            </a:r>
            <a:r>
              <a:rPr lang="en-GB" sz="1700"/>
              <a:t>+ ... + 2</a:t>
            </a:r>
            <a:r>
              <a:rPr lang="en-GB" sz="1700" baseline="30000"/>
              <a:t>-2n </a:t>
            </a:r>
            <a:r>
              <a:rPr lang="en-GB" sz="1700"/>
              <a:t>+ 2</a:t>
            </a:r>
            <a:r>
              <a:rPr lang="en-GB" sz="1700" baseline="30000"/>
              <a:t>-2(n+1)</a:t>
            </a:r>
            <a:r>
              <a:rPr lang="en-GB" sz="1700"/>
              <a:t>)</a:t>
            </a:r>
            <a:endParaRPr sz="17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700"/>
              <a:t>b’ = (a’+ b)/2 = x(2</a:t>
            </a:r>
            <a:r>
              <a:rPr lang="en-GB" sz="1700" baseline="30000"/>
              <a:t>-2 </a:t>
            </a:r>
            <a:r>
              <a:rPr lang="en-GB" sz="1700"/>
              <a:t>+ 2</a:t>
            </a:r>
            <a:r>
              <a:rPr lang="en-GB" sz="1700" baseline="30000"/>
              <a:t>-2</a:t>
            </a:r>
            <a:r>
              <a:rPr lang="en-GB" sz="1700"/>
              <a:t> + 2</a:t>
            </a:r>
            <a:r>
              <a:rPr lang="en-GB" sz="1700" baseline="30000"/>
              <a:t>-4 </a:t>
            </a:r>
            <a:r>
              <a:rPr lang="en-GB" sz="1700"/>
              <a:t>+ 2</a:t>
            </a:r>
            <a:r>
              <a:rPr lang="en-GB" sz="1700" baseline="30000"/>
              <a:t>-4</a:t>
            </a:r>
            <a:r>
              <a:rPr lang="en-GB" sz="1700"/>
              <a:t> + 2</a:t>
            </a:r>
            <a:r>
              <a:rPr lang="en-GB" sz="1700" baseline="30000"/>
              <a:t>-6 </a:t>
            </a:r>
            <a:r>
              <a:rPr lang="en-GB" sz="1700"/>
              <a:t>+ 2</a:t>
            </a:r>
            <a:r>
              <a:rPr lang="en-GB" sz="1700" baseline="30000"/>
              <a:t>-6</a:t>
            </a:r>
            <a:r>
              <a:rPr lang="en-GB" sz="1700"/>
              <a:t> + ... + 2</a:t>
            </a:r>
            <a:r>
              <a:rPr lang="en-GB" sz="1700" baseline="30000"/>
              <a:t>-2n </a:t>
            </a:r>
            <a:r>
              <a:rPr lang="en-GB" sz="1700"/>
              <a:t>+ 2</a:t>
            </a:r>
            <a:r>
              <a:rPr lang="en-GB" sz="1700" baseline="30000"/>
              <a:t>-2n  </a:t>
            </a:r>
            <a:r>
              <a:rPr lang="en-GB" sz="1700"/>
              <a:t>+ 2</a:t>
            </a:r>
            <a:r>
              <a:rPr lang="en-GB" sz="1700" baseline="30000"/>
              <a:t>-2(n+1) </a:t>
            </a:r>
            <a:r>
              <a:rPr lang="en-GB" sz="1700"/>
              <a:t>+ 2</a:t>
            </a:r>
            <a:r>
              <a:rPr lang="en-GB" sz="1700" baseline="30000"/>
              <a:t>-2(n+1)</a:t>
            </a:r>
            <a:r>
              <a:rPr lang="en-GB" sz="1700"/>
              <a:t> + 2</a:t>
            </a:r>
            <a:r>
              <a:rPr lang="en-GB" sz="1700" baseline="30000"/>
              <a:t>-2(n+1) - 1</a:t>
            </a:r>
            <a:r>
              <a:rPr lang="en-GB" sz="1700"/>
              <a:t>)/2</a:t>
            </a:r>
            <a:endParaRPr sz="17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700"/>
              <a:t>b’ = (a’+ b)/2 = x(2</a:t>
            </a:r>
            <a:r>
              <a:rPr lang="en-GB" sz="1700" baseline="30000"/>
              <a:t>-1 </a:t>
            </a:r>
            <a:r>
              <a:rPr lang="en-GB" sz="1700"/>
              <a:t>        + 2</a:t>
            </a:r>
            <a:r>
              <a:rPr lang="en-GB" sz="1700" baseline="30000"/>
              <a:t>-3 </a:t>
            </a:r>
            <a:r>
              <a:rPr lang="en-GB" sz="1700"/>
              <a:t>        + 2</a:t>
            </a:r>
            <a:r>
              <a:rPr lang="en-GB" sz="1700" baseline="30000"/>
              <a:t>-5 </a:t>
            </a:r>
            <a:r>
              <a:rPr lang="en-GB" sz="1700"/>
              <a:t>        + ... + 2</a:t>
            </a:r>
            <a:r>
              <a:rPr lang="en-GB" sz="1700" baseline="30000"/>
              <a:t>-2n+1 </a:t>
            </a:r>
            <a:r>
              <a:rPr lang="en-GB" sz="1700"/>
              <a:t>      </a:t>
            </a:r>
            <a:r>
              <a:rPr lang="en-GB" sz="1700" baseline="30000"/>
              <a:t> </a:t>
            </a:r>
            <a:r>
              <a:rPr lang="en-GB" sz="1700"/>
              <a:t>+ 2</a:t>
            </a:r>
            <a:r>
              <a:rPr lang="en-GB" sz="1700" baseline="30000"/>
              <a:t>-2(n+1) + 1 </a:t>
            </a:r>
            <a:r>
              <a:rPr lang="en-GB" sz="1700"/>
              <a:t>          + 2</a:t>
            </a:r>
            <a:r>
              <a:rPr lang="en-GB" sz="1700" baseline="30000"/>
              <a:t>-2(n+1) - 1</a:t>
            </a:r>
            <a:r>
              <a:rPr lang="en-GB" sz="1700"/>
              <a:t>)/2</a:t>
            </a:r>
            <a:endParaRPr sz="17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700"/>
              <a:t>b’ = (a’+ b)/2 = x(2</a:t>
            </a:r>
            <a:r>
              <a:rPr lang="en-GB" sz="1700" baseline="30000"/>
              <a:t>-2</a:t>
            </a:r>
            <a:r>
              <a:rPr lang="en-GB" sz="1700"/>
              <a:t> + 2</a:t>
            </a:r>
            <a:r>
              <a:rPr lang="en-GB" sz="1700" baseline="30000"/>
              <a:t>-4</a:t>
            </a:r>
            <a:r>
              <a:rPr lang="en-GB" sz="1700"/>
              <a:t> + 2</a:t>
            </a:r>
            <a:r>
              <a:rPr lang="en-GB" sz="1700" baseline="30000"/>
              <a:t>-6</a:t>
            </a:r>
            <a:r>
              <a:rPr lang="en-GB" sz="1700"/>
              <a:t> + ... + 2</a:t>
            </a:r>
            <a:r>
              <a:rPr lang="en-GB" sz="1700" baseline="30000"/>
              <a:t>-2n</a:t>
            </a:r>
            <a:r>
              <a:rPr lang="en-GB" sz="1700"/>
              <a:t> + 2</a:t>
            </a:r>
            <a:r>
              <a:rPr lang="en-GB" sz="1700" baseline="30000"/>
              <a:t>-2(n+1)</a:t>
            </a:r>
            <a:r>
              <a:rPr lang="en-GB" sz="1700"/>
              <a:t> + 2</a:t>
            </a:r>
            <a:r>
              <a:rPr lang="en-GB" sz="1700" baseline="30000"/>
              <a:t>-2(n+2)</a:t>
            </a:r>
            <a:r>
              <a:rPr lang="en-GB" sz="1700"/>
              <a:t>) Which is again in the same form</a:t>
            </a:r>
            <a:endParaRPr sz="17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700"/>
              <a:t>(n + 2 → n + 1)</a:t>
            </a:r>
            <a:endParaRPr sz="17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ct val="64705"/>
              <a:buFont typeface="Arial"/>
              <a:buNone/>
            </a:pPr>
            <a:r>
              <a:rPr lang="en-GB"/>
              <a:t>b = x(2</a:t>
            </a:r>
            <a:r>
              <a:rPr lang="en-GB" baseline="30000"/>
              <a:t>-2</a:t>
            </a:r>
            <a:r>
              <a:rPr lang="en-GB"/>
              <a:t> + 2</a:t>
            </a:r>
            <a:r>
              <a:rPr lang="en-GB" baseline="30000"/>
              <a:t>-4</a:t>
            </a:r>
            <a:r>
              <a:rPr lang="en-GB"/>
              <a:t> + 2</a:t>
            </a:r>
            <a:r>
              <a:rPr lang="en-GB" baseline="30000"/>
              <a:t>-6</a:t>
            </a:r>
            <a:r>
              <a:rPr lang="en-GB"/>
              <a:t>+ ... +2</a:t>
            </a:r>
            <a:r>
              <a:rPr lang="en-GB" baseline="30000"/>
              <a:t>-2n</a:t>
            </a:r>
            <a:r>
              <a:rPr lang="en-GB"/>
              <a:t>+2</a:t>
            </a:r>
            <a:r>
              <a:rPr lang="en-GB" baseline="30000"/>
              <a:t>-2(n+1)</a:t>
            </a:r>
            <a:r>
              <a:rPr lang="en-GB"/>
              <a:t>)</a:t>
            </a:r>
            <a:endParaRPr sz="17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Approx 3</a:t>
            </a:r>
            <a:endParaRPr/>
          </a:p>
        </p:txBody>
      </p:sp>
      <p:sp>
        <p:nvSpPr>
          <p:cNvPr id="211" name="Google Shape;211;p3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Therefore, b and c will always be in the form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b = x(2</a:t>
            </a:r>
            <a:r>
              <a:rPr lang="en-GB" baseline="30000"/>
              <a:t>-2</a:t>
            </a:r>
            <a:r>
              <a:rPr lang="en-GB"/>
              <a:t> + 2</a:t>
            </a:r>
            <a:r>
              <a:rPr lang="en-GB" baseline="30000"/>
              <a:t>-4</a:t>
            </a:r>
            <a:r>
              <a:rPr lang="en-GB"/>
              <a:t> + 2</a:t>
            </a:r>
            <a:r>
              <a:rPr lang="en-GB" baseline="30000"/>
              <a:t>-6</a:t>
            </a:r>
            <a:r>
              <a:rPr lang="en-GB"/>
              <a:t>+ ... +2</a:t>
            </a:r>
            <a:r>
              <a:rPr lang="en-GB" baseline="30000"/>
              <a:t>-2n</a:t>
            </a:r>
            <a:r>
              <a:rPr lang="en-GB"/>
              <a:t>)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This is a geometric series series where </a:t>
            </a:r>
            <a:r>
              <a:rPr lang="en-GB" i="1"/>
              <a:t>a </a:t>
            </a:r>
            <a:r>
              <a:rPr lang="en-GB"/>
              <a:t>= ¼ and r = ¼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/>
              <a:t>As n → ∞: b → xa/(1-r) = x(¼ /(1-¼)) = x(¼/(¾)) = x⅓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Approx 3</a:t>
            </a:r>
            <a:endParaRPr/>
          </a:p>
        </p:txBody>
      </p:sp>
      <p:sp>
        <p:nvSpPr>
          <p:cNvPr id="217" name="Google Shape;217;p3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Alternatively if we write the expansion in terms of binary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b = x(2</a:t>
            </a:r>
            <a:r>
              <a:rPr lang="en-GB" baseline="30000"/>
              <a:t>-2</a:t>
            </a:r>
            <a:r>
              <a:rPr lang="en-GB"/>
              <a:t> + 2</a:t>
            </a:r>
            <a:r>
              <a:rPr lang="en-GB" baseline="30000"/>
              <a:t>-4</a:t>
            </a:r>
            <a:r>
              <a:rPr lang="en-GB"/>
              <a:t> + 2</a:t>
            </a:r>
            <a:r>
              <a:rPr lang="en-GB" baseline="30000"/>
              <a:t>-6</a:t>
            </a:r>
            <a:r>
              <a:rPr lang="en-GB"/>
              <a:t>+ ... +2</a:t>
            </a:r>
            <a:r>
              <a:rPr lang="en-GB" baseline="30000"/>
              <a:t>-2n</a:t>
            </a:r>
            <a:r>
              <a:rPr lang="en-GB"/>
              <a:t>)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b = x(0.010101 …)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0.010101… = ⅓ (the same way 0.3333… = ⅓)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QED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Approx n</a:t>
            </a:r>
            <a:endParaRPr/>
          </a:p>
        </p:txBody>
      </p:sp>
      <p:sp>
        <p:nvSpPr>
          <p:cNvPr id="223" name="Google Shape;223;p3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GB" strike="sngStrike"/>
              <a:t>(I won’t prove this but) </a:t>
            </a:r>
            <a:r>
              <a:rPr lang="en-GB"/>
              <a:t>One can construct any 2^n to 2^m mapping where the output has a uniform distribution. By adding powers of two, one can create any integer. By shuffling the power of 2 mappings according to the binary expansion of the fraction we want and stacking it infinitely one can create a mapping between n-inputs and n-outputs where the distribution of the outputs is always uniform.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GB"/>
              <a:t>We can create an exponential dist mapping from one to any integer. We can then map this to a uniform dist using our n-to-n uniform dist mapping.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GB"/>
              <a:t>Therefore, by representing a fraction in binary you can approximate any (discrete) uniform distribution. 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Approx 20 for max efficiency</a:t>
            </a:r>
            <a:endParaRPr/>
          </a:p>
        </p:txBody>
      </p:sp>
      <p:sp>
        <p:nvSpPr>
          <p:cNvPr id="229" name="Google Shape;229;p3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20 = 4*5 Therefore we need to approx 5.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5 = 0.00110011…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n-to-uniform-n for n=4 looks like this: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4+1 = 5.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By alternating the extra output to an input of the 4-4 mapping every iteration we can approximate 5 (you can get here from 0.0011 also):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230" name="Google Shape;230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94625" y="1892850"/>
            <a:ext cx="2050975" cy="1062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50050" y="3778275"/>
            <a:ext cx="5082924" cy="1241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-GB"/>
              <a:t>Approx 20 for max efficiency</a:t>
            </a:r>
            <a:endParaRPr/>
          </a:p>
        </p:txBody>
      </p:sp>
      <p:pic>
        <p:nvPicPr>
          <p:cNvPr id="237" name="Google Shape;237;p39"/>
          <p:cNvPicPr preferRelativeResize="0"/>
          <p:nvPr/>
        </p:nvPicPr>
        <p:blipFill rotWithShape="1">
          <a:blip r:embed="rId3">
            <a:alphaModFix/>
          </a:blip>
          <a:srcRect l="12002"/>
          <a:stretch/>
        </p:blipFill>
        <p:spPr>
          <a:xfrm>
            <a:off x="89775" y="1324100"/>
            <a:ext cx="6603274" cy="32939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8" name="Google Shape;238;p39"/>
          <p:cNvCxnSpPr/>
          <p:nvPr/>
        </p:nvCxnSpPr>
        <p:spPr>
          <a:xfrm rot="10800000" flipH="1">
            <a:off x="291375" y="1157950"/>
            <a:ext cx="67800" cy="1508100"/>
          </a:xfrm>
          <a:prstGeom prst="straightConnector1">
            <a:avLst/>
          </a:prstGeom>
          <a:noFill/>
          <a:ln w="28575" cap="flat" cmpd="sng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9" name="Google Shape;239;p39"/>
          <p:cNvCxnSpPr/>
          <p:nvPr/>
        </p:nvCxnSpPr>
        <p:spPr>
          <a:xfrm rot="10800000" flipH="1">
            <a:off x="354775" y="1153200"/>
            <a:ext cx="6612300" cy="18300"/>
          </a:xfrm>
          <a:prstGeom prst="straightConnector1">
            <a:avLst/>
          </a:prstGeom>
          <a:noFill/>
          <a:ln w="28575" cap="flat" cmpd="sng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0" name="Google Shape;240;p39"/>
          <p:cNvSpPr txBox="1"/>
          <p:nvPr/>
        </p:nvSpPr>
        <p:spPr>
          <a:xfrm>
            <a:off x="6781375" y="1324100"/>
            <a:ext cx="19821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dk2"/>
                </a:solidFill>
              </a:rPr>
              <a:t>14/14 = 100% </a:t>
            </a:r>
            <a:r>
              <a:rPr lang="en-GB" sz="1300">
                <a:solidFill>
                  <a:srgbClr val="00FF00"/>
                </a:solidFill>
              </a:rPr>
              <a:t>Efficiency</a:t>
            </a:r>
            <a:endParaRPr sz="1300">
              <a:solidFill>
                <a:srgbClr val="00FF00"/>
              </a:solidFill>
            </a:endParaRPr>
          </a:p>
        </p:txBody>
      </p:sp>
      <p:cxnSp>
        <p:nvCxnSpPr>
          <p:cNvPr id="241" name="Google Shape;241;p39"/>
          <p:cNvCxnSpPr/>
          <p:nvPr/>
        </p:nvCxnSpPr>
        <p:spPr>
          <a:xfrm flipH="1">
            <a:off x="6323825" y="1624400"/>
            <a:ext cx="588900" cy="144900"/>
          </a:xfrm>
          <a:prstGeom prst="straightConnector1">
            <a:avLst/>
          </a:prstGeom>
          <a:noFill/>
          <a:ln w="28575" cap="flat" cmpd="sng">
            <a:solidFill>
              <a:srgbClr val="00FF00"/>
            </a:solidFill>
            <a:prstDash val="solid"/>
            <a:round/>
            <a:headEnd type="stealth" w="med" len="med"/>
            <a:tailEnd type="none" w="med" len="med"/>
          </a:ln>
        </p:spPr>
      </p:cxnSp>
      <p:cxnSp>
        <p:nvCxnSpPr>
          <p:cNvPr id="242" name="Google Shape;242;p39"/>
          <p:cNvCxnSpPr/>
          <p:nvPr/>
        </p:nvCxnSpPr>
        <p:spPr>
          <a:xfrm>
            <a:off x="6967075" y="1166975"/>
            <a:ext cx="213000" cy="240000"/>
          </a:xfrm>
          <a:prstGeom prst="straightConnector1">
            <a:avLst/>
          </a:prstGeom>
          <a:noFill/>
          <a:ln w="28575" cap="flat" cmpd="sng">
            <a:solidFill>
              <a:srgbClr val="00FF00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243" name="Google Shape;243;p39"/>
          <p:cNvSpPr/>
          <p:nvPr/>
        </p:nvSpPr>
        <p:spPr>
          <a:xfrm>
            <a:off x="400050" y="1709000"/>
            <a:ext cx="4361400" cy="27822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44" name="Google Shape;244;p39"/>
          <p:cNvCxnSpPr/>
          <p:nvPr/>
        </p:nvCxnSpPr>
        <p:spPr>
          <a:xfrm rot="10800000" flipH="1">
            <a:off x="4761450" y="1678675"/>
            <a:ext cx="3519000" cy="2146800"/>
          </a:xfrm>
          <a:prstGeom prst="straightConnector1">
            <a:avLst/>
          </a:prstGeom>
          <a:noFill/>
          <a:ln w="28575" cap="flat" cmpd="sng">
            <a:solidFill>
              <a:srgbClr val="00FF00"/>
            </a:solidFill>
            <a:prstDash val="solid"/>
            <a:round/>
            <a:headEnd type="none" w="med" len="med"/>
            <a:tailEnd type="stealth" w="med" len="med"/>
          </a:ln>
        </p:spPr>
      </p:cxn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4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Same set of skills as for software engineer:</a:t>
            </a:r>
            <a:endParaRPr/>
          </a:p>
        </p:txBody>
      </p:sp>
      <p:sp>
        <p:nvSpPr>
          <p:cNvPr id="250" name="Google Shape;250;p4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E.g. how to multiply 1073741824 numbers with 1024 numbers (token unembedding for llama 1B parameter model) using 124 (not a power of 2) cores on the GPU?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E.g. where is the bottleneck in the code?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/>
              <a:t>Etc. 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4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Also chip design</a:t>
            </a:r>
            <a:endParaRPr/>
          </a:p>
        </p:txBody>
      </p:sp>
      <p:pic>
        <p:nvPicPr>
          <p:cNvPr id="261" name="Google Shape;261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5950" y="1787450"/>
            <a:ext cx="3646227" cy="2130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42" descr="MINDUSTRY MIND THE DETAILS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89375" y="1787450"/>
            <a:ext cx="3803677" cy="2130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Distributing Tasks</a:t>
            </a:r>
            <a:endParaRPr/>
          </a:p>
        </p:txBody>
      </p:sp>
      <p:pic>
        <p:nvPicPr>
          <p:cNvPr id="66" name="Google Shape;6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6800" y="1572400"/>
            <a:ext cx="6006900" cy="231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Distributing Tasks - Bottleneck</a:t>
            </a:r>
            <a:endParaRPr/>
          </a:p>
        </p:txBody>
      </p:sp>
      <p:pic>
        <p:nvPicPr>
          <p:cNvPr id="72" name="Google Shape;7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1175" y="1330025"/>
            <a:ext cx="7072701" cy="259855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6"/>
          <p:cNvSpPr txBox="1"/>
          <p:nvPr/>
        </p:nvSpPr>
        <p:spPr>
          <a:xfrm>
            <a:off x="3778675" y="4151575"/>
            <a:ext cx="2608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</a:rPr>
              <a:t>14 / 1.5 ~ 10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Distributing Tasks - Splitting</a:t>
            </a:r>
            <a:endParaRPr/>
          </a:p>
        </p:txBody>
      </p:sp>
      <p:pic>
        <p:nvPicPr>
          <p:cNvPr id="79" name="Google Shape;7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8839199" cy="2700045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7"/>
          <p:cNvSpPr txBox="1"/>
          <p:nvPr/>
        </p:nvSpPr>
        <p:spPr>
          <a:xfrm>
            <a:off x="3312200" y="4051950"/>
            <a:ext cx="4225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</a:rPr>
              <a:t>Each path has a probability of 0.5.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Distributing Tasks - Inefficient splitting Working</a:t>
            </a:r>
            <a:endParaRPr/>
          </a:p>
        </p:txBody>
      </p:sp>
      <p:pic>
        <p:nvPicPr>
          <p:cNvPr id="86" name="Google Shape;8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52425" y="957675"/>
            <a:ext cx="4311575" cy="4108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Distributing Tasks - Inefficient splitting not working</a:t>
            </a:r>
            <a:endParaRPr/>
          </a:p>
        </p:txBody>
      </p:sp>
      <p:pic>
        <p:nvPicPr>
          <p:cNvPr id="92" name="Google Shape;9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36975" y="1097675"/>
            <a:ext cx="2270611" cy="3820974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9"/>
          <p:cNvSpPr txBox="1"/>
          <p:nvPr/>
        </p:nvSpPr>
        <p:spPr>
          <a:xfrm>
            <a:off x="436325" y="1475900"/>
            <a:ext cx="26088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chemeClr val="dk2"/>
                </a:solidFill>
              </a:rPr>
              <a:t>Parallel Machines 10 → 20</a:t>
            </a:r>
            <a:endParaRPr sz="1500">
              <a:solidFill>
                <a:schemeClr val="dk2"/>
              </a:solidFill>
            </a:endParaRPr>
          </a:p>
        </p:txBody>
      </p:sp>
      <p:sp>
        <p:nvSpPr>
          <p:cNvPr id="94" name="Google Shape;94;p19"/>
          <p:cNvSpPr txBox="1"/>
          <p:nvPr/>
        </p:nvSpPr>
        <p:spPr>
          <a:xfrm>
            <a:off x="436325" y="1044788"/>
            <a:ext cx="26088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chemeClr val="dk2"/>
                </a:solidFill>
              </a:rPr>
              <a:t>New Bottleneck 1.5 → 0.7</a:t>
            </a:r>
            <a:endParaRPr sz="15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Distributing Tasks - Inefficient splitting not working</a:t>
            </a:r>
            <a:endParaRPr/>
          </a:p>
        </p:txBody>
      </p:sp>
      <p:pic>
        <p:nvPicPr>
          <p:cNvPr id="100" name="Google Shape;10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9075" y="1065975"/>
            <a:ext cx="2270611" cy="38209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1" name="Google Shape;101;p20"/>
          <p:cNvCxnSpPr/>
          <p:nvPr/>
        </p:nvCxnSpPr>
        <p:spPr>
          <a:xfrm>
            <a:off x="2845700" y="1257550"/>
            <a:ext cx="1797900" cy="12909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02" name="Google Shape;102;p20"/>
          <p:cNvCxnSpPr/>
          <p:nvPr/>
        </p:nvCxnSpPr>
        <p:spPr>
          <a:xfrm>
            <a:off x="1662050" y="1257550"/>
            <a:ext cx="2415600" cy="12681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03" name="Google Shape;103;p20"/>
          <p:cNvSpPr txBox="1"/>
          <p:nvPr/>
        </p:nvSpPr>
        <p:spPr>
          <a:xfrm>
            <a:off x="3923600" y="2444125"/>
            <a:ext cx="4651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</a:rPr>
              <a:t>14-13.7 = 0.3 LOSS = 2.1% </a:t>
            </a:r>
            <a:r>
              <a:rPr lang="en-GB" sz="1800" b="1">
                <a:solidFill>
                  <a:srgbClr val="FF0000"/>
                </a:solidFill>
              </a:rPr>
              <a:t>INEFFICIENCY </a:t>
            </a:r>
            <a:endParaRPr sz="1800" b="1">
              <a:solidFill>
                <a:srgbClr val="FF0000"/>
              </a:solidFill>
            </a:endParaRPr>
          </a:p>
        </p:txBody>
      </p:sp>
      <p:sp>
        <p:nvSpPr>
          <p:cNvPr id="104" name="Google Shape;104;p20"/>
          <p:cNvSpPr/>
          <p:nvPr/>
        </p:nvSpPr>
        <p:spPr>
          <a:xfrm>
            <a:off x="1767800" y="4432350"/>
            <a:ext cx="969300" cy="4617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05" name="Google Shape;105;p20"/>
          <p:cNvCxnSpPr>
            <a:stCxn id="104" idx="3"/>
          </p:cNvCxnSpPr>
          <p:nvPr/>
        </p:nvCxnSpPr>
        <p:spPr>
          <a:xfrm rot="10800000" flipH="1">
            <a:off x="2737100" y="2824500"/>
            <a:ext cx="4923000" cy="18387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Distributing Tasks - Output probability dist</a:t>
            </a:r>
            <a:endParaRPr/>
          </a:p>
        </p:txBody>
      </p:sp>
      <p:pic>
        <p:nvPicPr>
          <p:cNvPr id="111" name="Google Shape;11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4950" y="1093125"/>
            <a:ext cx="1824208" cy="3820976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21"/>
          <p:cNvSpPr txBox="1"/>
          <p:nvPr/>
        </p:nvSpPr>
        <p:spPr>
          <a:xfrm>
            <a:off x="4870175" y="1393400"/>
            <a:ext cx="2608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</a:rPr>
              <a:t>Exponential Distribution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13" name="Google Shape;113;p21"/>
          <p:cNvSpPr txBox="1"/>
          <p:nvPr/>
        </p:nvSpPr>
        <p:spPr>
          <a:xfrm>
            <a:off x="4870175" y="2032925"/>
            <a:ext cx="26088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chemeClr val="dk2"/>
                </a:solidFill>
              </a:rPr>
              <a:t>(This is balanced by the earlier machines blocking but the conveyor belts cannot go fast enough for this effect to persist over a large number of splitters.)</a:t>
            </a:r>
            <a:endParaRPr sz="9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0</TotalTime>
  <Words>1412</Words>
  <Application>Microsoft Office PowerPoint</Application>
  <PresentationFormat>On-screen Show (16:9)</PresentationFormat>
  <Paragraphs>114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Arial</vt:lpstr>
      <vt:lpstr>Tw Cen MT</vt:lpstr>
      <vt:lpstr>Circuit</vt:lpstr>
      <vt:lpstr>Optimisation in Factory Games with Maths</vt:lpstr>
      <vt:lpstr>Flow Management</vt:lpstr>
      <vt:lpstr>Distributing Tasks</vt:lpstr>
      <vt:lpstr>Distributing Tasks - Bottleneck</vt:lpstr>
      <vt:lpstr>Distributing Tasks - Splitting</vt:lpstr>
      <vt:lpstr>Distributing Tasks - Inefficient splitting Working</vt:lpstr>
      <vt:lpstr>Distributing Tasks - Inefficient splitting not working</vt:lpstr>
      <vt:lpstr>Distributing Tasks - Inefficient splitting not working</vt:lpstr>
      <vt:lpstr>Distributing Tasks - Output probability dist</vt:lpstr>
      <vt:lpstr>Distributing Tasks - different output probability distributions</vt:lpstr>
      <vt:lpstr>Distributing Tasks - different output probability distributions</vt:lpstr>
      <vt:lpstr>Distributing Tasks - optimal output probability distribution</vt:lpstr>
      <vt:lpstr>Formula for approx 3</vt:lpstr>
      <vt:lpstr>Approx for 3</vt:lpstr>
      <vt:lpstr>Approx for 3</vt:lpstr>
      <vt:lpstr>Approx for 3</vt:lpstr>
      <vt:lpstr>Approx for 3</vt:lpstr>
      <vt:lpstr>Approx for 3</vt:lpstr>
      <vt:lpstr>Approx for 3</vt:lpstr>
      <vt:lpstr>Approx for 3</vt:lpstr>
      <vt:lpstr>Approx for 3</vt:lpstr>
      <vt:lpstr>Approx for 3</vt:lpstr>
      <vt:lpstr>Approx 3</vt:lpstr>
      <vt:lpstr>Approx 3</vt:lpstr>
      <vt:lpstr>Approx n</vt:lpstr>
      <vt:lpstr>Approx 20 for max efficiency</vt:lpstr>
      <vt:lpstr>Approx 20 for max efficiency</vt:lpstr>
      <vt:lpstr>Same set of skills as for software engineer:</vt:lpstr>
      <vt:lpstr>Also chip design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Gyula Rábai</cp:lastModifiedBy>
  <cp:revision>2</cp:revision>
  <dcterms:modified xsi:type="dcterms:W3CDTF">2025-12-24T09:07:36Z</dcterms:modified>
</cp:coreProperties>
</file>