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8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91.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90.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notesSlide+xml" PartName="/ppt/notesSlides/notesSlide188.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184.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Lst>
  <p:sldSz cy="5143500" cx="9144000"/>
  <p:notesSz cx="6858000" cy="9144000"/>
  <p:embeddedFontLst>
    <p:embeddedFont>
      <p:font typeface="Roboto Mono"/>
      <p:regular r:id="rId197"/>
      <p:bold r:id="rId198"/>
      <p:italic r:id="rId199"/>
      <p:boldItalic r:id="rId2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A21AC9-732B-4EF3-A61E-DC3AECE43B1E}">
  <a:tblStyle styleId="{2FA21AC9-732B-4EF3-A61E-DC3AECE43B1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font" Target="fonts/RobotoMono-bold.fntdata"/><Relationship Id="rId14" Type="http://schemas.openxmlformats.org/officeDocument/2006/relationships/slide" Target="slides/slide9.xml"/><Relationship Id="rId197" Type="http://schemas.openxmlformats.org/officeDocument/2006/relationships/font" Target="fonts/RobotoMono-regular.fntdata"/><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font" Target="fonts/RobotoMono-italic.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200" Type="http://schemas.openxmlformats.org/officeDocument/2006/relationships/font" Target="fonts/RobotoMon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d6c7f885e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d6c7f885e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749332a9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749332a9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3d85a3d540e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3d85a3d540e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3d85a3d540e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3d85a3d540e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3d85a3d540e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3d85a3d540e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3d85a3d540e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3d85a3d540e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3d883f19f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3d883f19f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3d883f19f5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3d883f19f5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3d883f19f5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3d883f19f5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3d883f19f5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3d883f19f5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3d883f19f5f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0" name="Google Shape;1500;g3d883f19f5f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3d6c7f885e3_1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2" name="Google Shape;1532;g3d6c7f885e3_1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85a3d540e_3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85a3d540e_3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3d85a3d540e_1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3d85a3d540e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3d85a3d540e_1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3d85a3d540e_1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3d85a3d540e_1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5" name="Google Shape;1555;g3d85a3d540e_1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3d85a3d540e_1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3d85a3d540e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3d6c7f885e3_1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3d6c7f885e3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3d85a3d540e_1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3" name="Google Shape;1583;g3d85a3d540e_1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3d891fbee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3d891fbee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3d85a3d540e_1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3d85a3d540e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3d85a3d540e_1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3d85a3d540e_1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3d85a3d540e_1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3d85a3d540e_1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85a3d540e_3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85a3d540e_3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3d7403a74f3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8" name="Google Shape;1638;g3d7403a74f3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g3d891fbeef3_7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4" name="Google Shape;1644;g3d891fbeef3_7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3d891fbeef3_7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1" name="Google Shape;1651;g3d891fbeef3_7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3d891fbeef3_7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9" name="Google Shape;1659;g3d891fbeef3_7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g3d891fbeef3_7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7" name="Google Shape;1667;g3d891fbeef3_7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3d891fbeef3_7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5" name="Google Shape;1675;g3d891fbeef3_7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3d891fbeef3_7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3" name="Google Shape;1683;g3d891fbeef3_7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Testing across typical gambler demographics confirms our simulation scales smoothly and remains strictly bounded, proving its reliability for population-level modeling.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Furthermore, we applied a </a:t>
            </a:r>
            <a:r>
              <a:rPr b="1" lang="en">
                <a:solidFill>
                  <a:schemeClr val="dk1"/>
                </a:solidFill>
                <a:latin typeface="Consolas"/>
                <a:ea typeface="Consolas"/>
                <a:cs typeface="Consolas"/>
                <a:sym typeface="Consolas"/>
              </a:rPr>
              <a:t>Behavioral Stress Test</a:t>
            </a:r>
            <a:r>
              <a:rPr lang="en">
                <a:solidFill>
                  <a:schemeClr val="dk1"/>
                </a:solidFill>
                <a:latin typeface="Consolas"/>
                <a:ea typeface="Consolas"/>
                <a:cs typeface="Consolas"/>
                <a:sym typeface="Consolas"/>
              </a:rPr>
              <a:t> to the Chasing Coefficient. By flipping the psychology from 'loss-chasing' (1.3) to 'loss-averse' (0.9), we validated that our Markov Chain accurately models distinct psychological profiles without mathematical breakdown. </a:t>
            </a:r>
            <a:endParaRPr sz="1800">
              <a:solidFill>
                <a:srgbClr val="595959"/>
              </a:solidFill>
              <a:latin typeface="Consolas"/>
              <a:ea typeface="Consolas"/>
              <a:cs typeface="Consolas"/>
              <a:sym typeface="Consolas"/>
            </a:endParaRPr>
          </a:p>
          <a:p>
            <a:pPr indent="0" lvl="0" marL="13716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None/>
            </a:pPr>
            <a:r>
              <a:rPr lang="en">
                <a:solidFill>
                  <a:schemeClr val="dk1"/>
                </a:solidFill>
              </a:rPr>
              <a:t>Testing across typical gambler demographics confirms our simulation scales smoothly and remains strictly bounded, proving its reliability for population-level modeling. Furthermore, we applied a </a:t>
            </a:r>
            <a:r>
              <a:rPr b="1" lang="en">
                <a:solidFill>
                  <a:schemeClr val="dk1"/>
                </a:solidFill>
              </a:rPr>
              <a:t>Behavioral Stress Test</a:t>
            </a:r>
            <a:r>
              <a:rPr lang="en">
                <a:solidFill>
                  <a:schemeClr val="dk1"/>
                </a:solidFill>
              </a:rPr>
              <a:t> to the Chasing Coefficient. By flipping the psychology from 'loss-chasing' (1.3) to 'loss-averse' (0.9), we validated that our Markov Chain accurately models distinct psychological profiles without mathematical breakdown.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Our sensitivity analysis confirms the mathematical stability of our simulation. When testing across a realistic spectrum of typical gambler demographics, the model's outputs scale smoothly and remain strictly bounded. The absence of volatile shifts or runaways across these plausible real-world ranges demonstrates that our Markov framework is robust, predictable, and reliable for population-level analysis.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While we conducted standard sensitivity analysis on continuous variables like age and income, we treated the Chasing Coefficient differently. Because 1 is the mathematical baseline, dropping the multiplier below it fundamentally changes the agent's behavior. Instead of a sensitivity analysis, we reframed this as a Behavioral Stress Test. We wanted to see how the model behaves when we flip a gambler's psychology from 'loss-chasing' (Coefficient = 1.3) to 'loss-averse' (Coefficient = 0.9). This validated that our Markov Chain accurately reflects different psychological profiles without breaking.</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g3d85a3d540e_3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1" name="Google Shape;1691;g3d85a3d540e_3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3d85a3d540e_3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7" name="Google Shape;1697;g3d85a3d540e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g3d85a3d540e_3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3" name="Google Shape;1703;g3d85a3d540e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d85a3d540e_3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d85a3d540e_3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g3d85a3d540e_3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0" name="Google Shape;1710;g3d85a3d540e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3d85a3d540e_3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7" name="Google Shape;1717;g3d85a3d540e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g3d85a3d540e_3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4" name="Google Shape;1724;g3d85a3d540e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g3d85a3d540e_3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1" name="Google Shape;1731;g3d85a3d540e_3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3d85a3d540e_3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3d85a3d540e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3d85a3d540e_3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5" name="Google Shape;1745;g3d85a3d540e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“Question 3 asks what happens after the gambling loss has already occurred.”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focus is no longer just the amount lost.”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“Instead, we ask how long the damage lasts financially.”</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“We convert the damage into Recovery Burden Months, or RBM.”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“RBM means the number of months of ordinary saving needed to repair the harm.”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useful because two people can lose the same amount, but the recovery burden can be completely different.”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“For a high-income person, the loss may be repaired quickly.”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a lower-income person, the same loss could take many months to recover from.”</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“We model this using three financial compartments.”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first is depleted savings.”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is the immediate cash or savings used up by the gambling loss.”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“The second is missed investment growth.”</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captures the future growth that would have happened if the money had not been lost.”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“The third is debt accumulation.”</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is the most dangerous compartment because debt can grow through interest.”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“So Q3 turns a short-term gambling loss into a long-term measure of financial damage.”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3d822b1917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3d822b1917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g3d85a3d540e_3_1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8" name="Google Shape;1758;g3d85a3d540e_3_1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g3d85a3d540e_1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5" name="Google Shape;1765;g3d85a3d540e_1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3d85a3d540e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2" name="Google Shape;1772;g3d85a3d540e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d85a3d540e_3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d85a3d540e_3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3d891fbeef3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9" name="Google Shape;1779;g3d891fbeef3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3d85a3d540e_3_1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3d85a3d540e_3_1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g3d85a3d540e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3" name="Google Shape;1793;g3d85a3d540e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g3d891fbeef3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0" name="Google Shape;1800;g3d891fbeef3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5" name="Shape 1805"/>
        <p:cNvGrpSpPr/>
        <p:nvPr/>
      </p:nvGrpSpPr>
      <p:grpSpPr>
        <a:xfrm>
          <a:off x="0" y="0"/>
          <a:ext cx="0" cy="0"/>
          <a:chOff x="0" y="0"/>
          <a:chExt cx="0" cy="0"/>
        </a:xfrm>
      </p:grpSpPr>
      <p:sp>
        <p:nvSpPr>
          <p:cNvPr id="1806" name="Google Shape;1806;g3d89a3dde0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7" name="Google Shape;1807;g3d89a3dde0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3d89a3dde0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3" name="Google Shape;1813;g3d89a3dde0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8" name="Shape 1818"/>
        <p:cNvGrpSpPr/>
        <p:nvPr/>
      </p:nvGrpSpPr>
      <p:grpSpPr>
        <a:xfrm>
          <a:off x="0" y="0"/>
          <a:ext cx="0" cy="0"/>
          <a:chOff x="0" y="0"/>
          <a:chExt cx="0" cy="0"/>
        </a:xfrm>
      </p:grpSpPr>
      <p:sp>
        <p:nvSpPr>
          <p:cNvPr id="1819" name="Google Shape;1819;g3d89a3dde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0" name="Google Shape;1820;g3d89a3dde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3d89a3dde0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8" name="Google Shape;1828;g3d89a3dde0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g3d89a3dde0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6" name="Google Shape;1836;g3d89a3dde0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3d89a3dde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4" name="Google Shape;1844;g3d89a3dde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85a3d540e_3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85a3d540e_3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g3d85a3d540e_3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2" name="Google Shape;1852;g3d85a3d540e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3d85a3d540e_3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8" name="Google Shape;1858;g3d85a3d540e_3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the top, RBM is calculated as total repair deficit divided by monthly saving capacity.”</a:t>
            </a:r>
            <a:endParaRPr/>
          </a:p>
          <a:p>
            <a:pPr indent="0" lvl="0" marL="0" rtl="0" algn="l">
              <a:spcBef>
                <a:spcPts val="0"/>
              </a:spcBef>
              <a:spcAft>
                <a:spcPts val="0"/>
              </a:spcAft>
              <a:buClr>
                <a:schemeClr val="dk1"/>
              </a:buClr>
              <a:buSzPts val="1100"/>
              <a:buFont typeface="Arial"/>
              <a:buNone/>
            </a:pPr>
            <a:r>
              <a:rPr lang="en"/>
              <a:t>“So the numerator is the total financial damage that needs to be repaired.”</a:t>
            </a:r>
            <a:endParaRPr/>
          </a:p>
          <a:p>
            <a:pPr indent="0" lvl="0" marL="0" rtl="0" algn="l">
              <a:spcBef>
                <a:spcPts val="0"/>
              </a:spcBef>
              <a:spcAft>
                <a:spcPts val="0"/>
              </a:spcAft>
              <a:buClr>
                <a:schemeClr val="dk1"/>
              </a:buClr>
              <a:buSzPts val="1100"/>
              <a:buFont typeface="Arial"/>
              <a:buNone/>
            </a:pPr>
            <a:r>
              <a:rPr lang="en"/>
              <a:t>“The denominator is how much the person can realistically save each month.”</a:t>
            </a:r>
            <a:endParaRPr/>
          </a:p>
          <a:p>
            <a:pPr indent="0" lvl="0" marL="0" rtl="0" algn="l">
              <a:spcBef>
                <a:spcPts val="0"/>
              </a:spcBef>
              <a:spcAft>
                <a:spcPts val="0"/>
              </a:spcAft>
              <a:buClr>
                <a:schemeClr val="dk1"/>
              </a:buClr>
              <a:buSzPts val="1100"/>
              <a:buFont typeface="Arial"/>
              <a:buNone/>
            </a:pPr>
            <a:r>
              <a:rPr lang="en"/>
              <a:t>“That is why the same loss can produce different RBMs for different people.”</a:t>
            </a:r>
            <a:endParaRPr/>
          </a:p>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3d85a3d540e_3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3d85a3d540e_3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g3d85a3d540e_3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4" name="Google Shape;1874;g3d85a3d540e_3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g3d85a3d540e_3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5" name="Google Shape;1885;g3d85a3d540e_3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“Before calculating the damage, we first define the harmful shortfall.”</a:t>
            </a:r>
            <a:endParaRPr/>
          </a:p>
          <a:p>
            <a:pPr indent="0" lvl="0" marL="0" rtl="0" algn="l">
              <a:spcBef>
                <a:spcPts val="0"/>
              </a:spcBef>
              <a:spcAft>
                <a:spcPts val="0"/>
              </a:spcAft>
              <a:buClr>
                <a:schemeClr val="dk1"/>
              </a:buClr>
              <a:buSzPts val="1100"/>
              <a:buFont typeface="Arial"/>
              <a:buNone/>
            </a:pPr>
            <a:r>
              <a:rPr lang="en"/>
              <a:t>“This is the gambling loss that exceeds the person’s safe monthly cushion.”</a:t>
            </a:r>
            <a:endParaRPr/>
          </a:p>
          <a:p>
            <a:pPr indent="0" lvl="0" marL="0" rtl="0" algn="l">
              <a:spcBef>
                <a:spcPts val="0"/>
              </a:spcBef>
              <a:spcAft>
                <a:spcPts val="0"/>
              </a:spcAft>
              <a:buClr>
                <a:schemeClr val="dk1"/>
              </a:buClr>
              <a:buSzPts val="1100"/>
              <a:buFont typeface="Arial"/>
              <a:buNone/>
            </a:pPr>
            <a:r>
              <a:rPr lang="en"/>
              <a:t>“If gambling stays within the safe cushion, the harmful shortfall is zero.”</a:t>
            </a:r>
            <a:endParaRPr/>
          </a:p>
          <a:p>
            <a:pPr indent="0" lvl="0" marL="0" rtl="0" algn="l">
              <a:spcBef>
                <a:spcPts val="0"/>
              </a:spcBef>
              <a:spcAft>
                <a:spcPts val="0"/>
              </a:spcAft>
              <a:buClr>
                <a:schemeClr val="dk1"/>
              </a:buClr>
              <a:buSzPts val="1100"/>
              <a:buFont typeface="Arial"/>
              <a:buNone/>
            </a:pPr>
            <a:r>
              <a:rPr lang="en"/>
              <a:t>“But once losses exceed that cushion, the model treats the excess as financially damaging.”</a:t>
            </a:r>
            <a:endParaRPr/>
          </a:p>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3d85a3d540e_3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7" name="Google Shape;1897;g3d85a3d540e_3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g3d85a3d540e_3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1" name="Google Shape;1911;g3d85a3d540e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harmful shortfall is then split into three compartments.”</a:t>
            </a:r>
            <a:endParaRPr/>
          </a:p>
          <a:p>
            <a:pPr indent="0" lvl="0" marL="0" rtl="0" algn="l">
              <a:spcBef>
                <a:spcPts val="0"/>
              </a:spcBef>
              <a:spcAft>
                <a:spcPts val="0"/>
              </a:spcAft>
              <a:buClr>
                <a:schemeClr val="dk1"/>
              </a:buClr>
              <a:buSzPts val="1100"/>
              <a:buFont typeface="Arial"/>
              <a:buNone/>
            </a:pPr>
            <a:r>
              <a:rPr lang="en"/>
              <a:t>“The first is depleted savings.”</a:t>
            </a:r>
            <a:endParaRPr/>
          </a:p>
          <a:p>
            <a:pPr indent="-298450" lvl="0" marL="457200" rtl="0" algn="l">
              <a:lnSpc>
                <a:spcPct val="115000"/>
              </a:lnSpc>
              <a:spcBef>
                <a:spcPts val="900"/>
              </a:spcBef>
              <a:spcAft>
                <a:spcPts val="0"/>
              </a:spcAft>
              <a:buClr>
                <a:schemeClr val="dk1"/>
              </a:buClr>
              <a:buSzPts val="1100"/>
              <a:buChar char="●"/>
            </a:pPr>
            <a:r>
              <a:rPr lang="en"/>
              <a:t>“This increases directly with the harmful shortfall.”</a:t>
            </a:r>
            <a:endParaRPr/>
          </a:p>
          <a:p>
            <a:pPr indent="0" lvl="0" marL="0" rtl="0" algn="l">
              <a:lnSpc>
                <a:spcPct val="115000"/>
              </a:lnSpc>
              <a:spcBef>
                <a:spcPts val="900"/>
              </a:spcBef>
              <a:spcAft>
                <a:spcPts val="0"/>
              </a:spcAft>
              <a:buClr>
                <a:schemeClr val="dk1"/>
              </a:buClr>
              <a:buSzPts val="1100"/>
              <a:buFont typeface="Arial"/>
              <a:buNone/>
            </a:pPr>
            <a:r>
              <a:rPr lang="en"/>
              <a:t>“The second is missed investment growth.”</a:t>
            </a:r>
            <a:endParaRPr/>
          </a:p>
          <a:p>
            <a:pPr indent="-298450" lvl="0" marL="457200" rtl="0" algn="l">
              <a:lnSpc>
                <a:spcPct val="115000"/>
              </a:lnSpc>
              <a:spcBef>
                <a:spcPts val="900"/>
              </a:spcBef>
              <a:spcAft>
                <a:spcPts val="0"/>
              </a:spcAft>
              <a:buClr>
                <a:schemeClr val="dk1"/>
              </a:buClr>
              <a:buSzPts val="1100"/>
              <a:buChar char="●"/>
            </a:pPr>
            <a:r>
              <a:rPr lang="en"/>
              <a:t>“This grows because money that could have been invested is no longer available.”</a:t>
            </a:r>
            <a:endParaRPr/>
          </a:p>
          <a:p>
            <a:pPr indent="-298450" lvl="0" marL="457200" rtl="0" algn="l">
              <a:lnSpc>
                <a:spcPct val="115000"/>
              </a:lnSpc>
              <a:spcBef>
                <a:spcPts val="0"/>
              </a:spcBef>
              <a:spcAft>
                <a:spcPts val="0"/>
              </a:spcAft>
              <a:buClr>
                <a:schemeClr val="dk1"/>
              </a:buClr>
              <a:buSzPts val="1100"/>
              <a:buChar char="●"/>
            </a:pPr>
            <a:r>
              <a:rPr lang="en"/>
              <a:t>“So the damage compounds over time through lost returns.”</a:t>
            </a:r>
            <a:endParaRPr/>
          </a:p>
          <a:p>
            <a:pPr indent="0" lvl="0" marL="0" rtl="0" algn="l">
              <a:lnSpc>
                <a:spcPct val="115000"/>
              </a:lnSpc>
              <a:spcBef>
                <a:spcPts val="900"/>
              </a:spcBef>
              <a:spcAft>
                <a:spcPts val="0"/>
              </a:spcAft>
              <a:buClr>
                <a:schemeClr val="dk1"/>
              </a:buClr>
              <a:buSzPts val="1100"/>
              <a:buFont typeface="Arial"/>
              <a:buNone/>
            </a:pPr>
            <a:r>
              <a:rPr lang="en"/>
              <a:t>“The third is debt accumulation.”</a:t>
            </a:r>
            <a:endParaRPr/>
          </a:p>
          <a:p>
            <a:pPr indent="-298450" lvl="0" marL="457200" rtl="0" algn="l">
              <a:lnSpc>
                <a:spcPct val="115000"/>
              </a:lnSpc>
              <a:spcBef>
                <a:spcPts val="900"/>
              </a:spcBef>
              <a:spcAft>
                <a:spcPts val="0"/>
              </a:spcAft>
              <a:buClr>
                <a:schemeClr val="dk1"/>
              </a:buClr>
              <a:buSzPts val="1100"/>
              <a:buChar char="●"/>
            </a:pPr>
            <a:r>
              <a:rPr lang="en"/>
              <a:t>“This grows both from the gambling shortfall and from interest on existing debt.”</a:t>
            </a:r>
            <a:endParaRPr/>
          </a:p>
          <a:p>
            <a:pPr indent="-298450" lvl="0" marL="457200" rtl="0" algn="l">
              <a:lnSpc>
                <a:spcPct val="115000"/>
              </a:lnSpc>
              <a:spcBef>
                <a:spcPts val="0"/>
              </a:spcBef>
              <a:spcAft>
                <a:spcPts val="0"/>
              </a:spcAft>
              <a:buClr>
                <a:schemeClr val="dk1"/>
              </a:buClr>
              <a:buSzPts val="1100"/>
              <a:buChar char="●"/>
            </a:pPr>
            <a:r>
              <a:rPr lang="en"/>
              <a:t>“That makes debt-funded gambling especially dangerous.”</a:t>
            </a:r>
            <a:endParaRPr/>
          </a:p>
          <a:p>
            <a:pPr indent="0" lvl="0" marL="0" rtl="0" algn="l">
              <a:spcBef>
                <a:spcPts val="90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g3d85a3d540e_3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6" name="Google Shape;1926;g3d85a3d540e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1" name="Shape 1941"/>
        <p:cNvGrpSpPr/>
        <p:nvPr/>
      </p:nvGrpSpPr>
      <p:grpSpPr>
        <a:xfrm>
          <a:off x="0" y="0"/>
          <a:ext cx="0" cy="0"/>
          <a:chOff x="0" y="0"/>
          <a:chExt cx="0" cy="0"/>
        </a:xfrm>
      </p:grpSpPr>
      <p:sp>
        <p:nvSpPr>
          <p:cNvPr id="1942" name="Google Shape;1942;g3d85a3d540e_3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3" name="Google Shape;1943;g3d85a3d540e_3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g3d85a3d540e_3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2" name="Google Shape;1962;g3d85a3d540e_3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85a3d540e_3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d85a3d540e_3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slide shows how the three questions connect into one framework.”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“Question 1 identifies vulnerability before gambling begins.”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“It asks: how much financial room does someone actually have after tax, rent, food, transport, healthcare, and shocks?”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“Question 2 then models how behaviour converts that vulnerability into losses.”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“So instead of assuming a fixed gambling loss, we simulate how a gambler’s risk changes over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example, after losses, some gamblers become more risky and start chasing losses.”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“Question 3 measures how long the damage lasts after betting stops.”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is important because the harm is not just the initial gambling loss.”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someone uses debt or drains savings, the financial impact can last for months or years.”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“So the project is not three isolated models. It is one pipeline: who is vulnerable, how losses escalate, and how long recovery takes.”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3d85a3d540e_3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3d85a3d540e_3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3d85a3d540e_3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5" name="Google Shape;2005;g3d85a3d540e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Point to monthly rates and initial conditions</a:t>
            </a:r>
            <a:endParaRPr b="1"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“At the bottom, we convert annual rates into monthly rates.”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also start the damage compartments at zero.”</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“This means we are measuring the additional damage caused by the gambling event.”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0" lvl="0" marL="0" rtl="0" algn="l">
              <a:lnSpc>
                <a:spcPct val="115000"/>
              </a:lnSpc>
              <a:spcBef>
                <a:spcPts val="900"/>
              </a:spcBef>
              <a:spcAft>
                <a:spcPts val="0"/>
              </a:spcAft>
              <a:buNone/>
            </a:pPr>
            <a:r>
              <a:rPr lang="en">
                <a:solidFill>
                  <a:schemeClr val="dk1"/>
                </a:solidFill>
              </a:rPr>
              <a:t>“So the model does not just ask, ‘how much did they lose?’”</a:t>
            </a:r>
            <a:endParaRPr>
              <a:solidFill>
                <a:schemeClr val="dk1"/>
              </a:solidFill>
            </a:endParaRPr>
          </a:p>
          <a:p>
            <a:pPr indent="0" lvl="0" marL="0" rtl="0" algn="l">
              <a:lnSpc>
                <a:spcPct val="115000"/>
              </a:lnSpc>
              <a:spcBef>
                <a:spcPts val="900"/>
              </a:spcBef>
              <a:spcAft>
                <a:spcPts val="0"/>
              </a:spcAft>
              <a:buNone/>
            </a:pPr>
            <a:r>
              <a:rPr lang="en">
                <a:solidFill>
                  <a:schemeClr val="dk1"/>
                </a:solidFill>
              </a:rPr>
              <a:t>“It asks, ‘how much future financial recovery has that loss created?’”</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0" lvl="0" marL="0" rtl="0" algn="l">
              <a:spcBef>
                <a:spcPts val="90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3d89a3dde0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3d89a3dde0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g3d89a3dde0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5" name="Google Shape;2035;g3d89a3dde0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3d89a3dde0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2" name="Google Shape;2042;g3d89a3dde0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g3d89a3dde0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9" name="Google Shape;2049;g3d89a3dde0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g3d85a3d540e_3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7" name="Google Shape;2057;g3d85a3d540e_3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1" name="Shape 2061"/>
        <p:cNvGrpSpPr/>
        <p:nvPr/>
      </p:nvGrpSpPr>
      <p:grpSpPr>
        <a:xfrm>
          <a:off x="0" y="0"/>
          <a:ext cx="0" cy="0"/>
          <a:chOff x="0" y="0"/>
          <a:chExt cx="0" cy="0"/>
        </a:xfrm>
      </p:grpSpPr>
      <p:sp>
        <p:nvSpPr>
          <p:cNvPr id="2062" name="Google Shape;2062;g3d6c7f885e3_1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3" name="Google Shape;2063;g3d6c7f885e3_1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g3d85a3d540e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0" name="Google Shape;2070;g3d85a3d540e_1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3d85a3d540e_1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8" name="Google Shape;2078;g3d85a3d540e_1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749332a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749332a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3d85a3d540e_1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7" name="Google Shape;2087;g3d85a3d540e_1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3d7403a74f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7" name="Google Shape;2097;g3d7403a74f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1" name="Shape 2101"/>
        <p:cNvGrpSpPr/>
        <p:nvPr/>
      </p:nvGrpSpPr>
      <p:grpSpPr>
        <a:xfrm>
          <a:off x="0" y="0"/>
          <a:ext cx="0" cy="0"/>
          <a:chOff x="0" y="0"/>
          <a:chExt cx="0" cy="0"/>
        </a:xfrm>
      </p:grpSpPr>
      <p:sp>
        <p:nvSpPr>
          <p:cNvPr id="2102" name="Google Shape;2102;g3d883f19f5f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3" name="Google Shape;2103;g3d883f19f5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g3d891fbeef3_7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0" name="Google Shape;2110;g3d891fbeef3_7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g3d891fbeef3_7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8" name="Google Shape;2118;g3d891fbeef3_7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4" name="Shape 2124"/>
        <p:cNvGrpSpPr/>
        <p:nvPr/>
      </p:nvGrpSpPr>
      <p:grpSpPr>
        <a:xfrm>
          <a:off x="0" y="0"/>
          <a:ext cx="0" cy="0"/>
          <a:chOff x="0" y="0"/>
          <a:chExt cx="0" cy="0"/>
        </a:xfrm>
      </p:grpSpPr>
      <p:sp>
        <p:nvSpPr>
          <p:cNvPr id="2125" name="Google Shape;2125;g3d891fbeef3_7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6" name="Google Shape;2126;g3d891fbeef3_7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3d891fbeef3_7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4" name="Google Shape;2134;g3d891fbeef3_7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0" name="Shape 2140"/>
        <p:cNvGrpSpPr/>
        <p:nvPr/>
      </p:nvGrpSpPr>
      <p:grpSpPr>
        <a:xfrm>
          <a:off x="0" y="0"/>
          <a:ext cx="0" cy="0"/>
          <a:chOff x="0" y="0"/>
          <a:chExt cx="0" cy="0"/>
        </a:xfrm>
      </p:grpSpPr>
      <p:sp>
        <p:nvSpPr>
          <p:cNvPr id="2141" name="Google Shape;2141;g3d891fbeef3_7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2" name="Google Shape;2142;g3d891fbeef3_7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g3d891fbeef3_7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0" name="Google Shape;2150;g3d891fbeef3_7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3d891fbeef3_7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8" name="Google Shape;2158;g3d891fbeef3_7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85a3d540e_3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d85a3d540e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3d891fbeef3_7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3d891fbeef3_7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Insensitive to Rate Errors:</a:t>
            </a:r>
            <a:endParaRPr b="1">
              <a:solidFill>
                <a:schemeClr val="dk1"/>
              </a:solidFill>
              <a:latin typeface="Consolas"/>
              <a:ea typeface="Consolas"/>
              <a:cs typeface="Consolas"/>
              <a:sym typeface="Consolas"/>
            </a:endParaRPr>
          </a:p>
          <a:p>
            <a:pPr indent="-298450" lvl="1" marL="600075"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Perfect APR or macroeconomic estimates not necessary for reliable Recovery Burden Month (RBM) predictions.</a:t>
            </a:r>
            <a:endParaRPr>
              <a:solidFill>
                <a:schemeClr val="dk1"/>
              </a:solidFill>
              <a:latin typeface="Consolas"/>
              <a:ea typeface="Consolas"/>
              <a:cs typeface="Consolas"/>
              <a:sym typeface="Consolas"/>
            </a:endParaRPr>
          </a:p>
          <a:p>
            <a:pPr indent="0" lvl="0" marL="914400" rtl="0" algn="l">
              <a:spcBef>
                <a:spcPts val="0"/>
              </a:spcBef>
              <a:spcAft>
                <a:spcPts val="0"/>
              </a:spcAft>
              <a:buClr>
                <a:schemeClr val="dk1"/>
              </a:buClr>
              <a:buSzPts val="1100"/>
              <a:buFont typeface="Arial"/>
              <a:buNone/>
            </a:pPr>
            <a:r>
              <a:t/>
            </a:r>
            <a:endParaRPr>
              <a:solidFill>
                <a:schemeClr val="dk1"/>
              </a:solidFill>
              <a:latin typeface="Consolas"/>
              <a:ea typeface="Consolas"/>
              <a:cs typeface="Consolas"/>
              <a:sym typeface="Consolas"/>
            </a:endParaRPr>
          </a:p>
          <a:p>
            <a:pPr indent="-298450" lvl="0" marL="457200" rtl="0" algn="l">
              <a:spcBef>
                <a:spcPts val="0"/>
              </a:spcBef>
              <a:spcAft>
                <a:spcPts val="0"/>
              </a:spcAft>
              <a:buClr>
                <a:schemeClr val="dk1"/>
              </a:buClr>
              <a:buSzPts val="1100"/>
              <a:buFont typeface="Consolas"/>
              <a:buChar char="❏"/>
            </a:pPr>
            <a:r>
              <a:rPr b="1" lang="en">
                <a:solidFill>
                  <a:schemeClr val="dk1"/>
                </a:solidFill>
                <a:latin typeface="Consolas"/>
                <a:ea typeface="Consolas"/>
                <a:cs typeface="Consolas"/>
                <a:sym typeface="Consolas"/>
              </a:rPr>
              <a:t>"Cash Flow is King":</a:t>
            </a: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298450" lvl="0" marL="628650" rtl="0" algn="l">
              <a:spcBef>
                <a:spcPts val="0"/>
              </a:spcBef>
              <a:spcAft>
                <a:spcPts val="0"/>
              </a:spcAft>
              <a:buClr>
                <a:schemeClr val="dk1"/>
              </a:buClr>
              <a:buSzPts val="1100"/>
              <a:buFont typeface="Consolas"/>
              <a:buChar char="❏"/>
            </a:pPr>
            <a:r>
              <a:rPr lang="en">
                <a:solidFill>
                  <a:schemeClr val="dk1"/>
                </a:solidFill>
                <a:latin typeface="Consolas"/>
                <a:ea typeface="Consolas"/>
                <a:cs typeface="Consolas"/>
                <a:sym typeface="Consolas"/>
              </a:rPr>
              <a:t>Recovery is dictated by four direct monthly cash flows: Gambling Loss, Saving Capacity, Safe Cushion, and Leakage.</a:t>
            </a:r>
            <a:endParaRPr>
              <a:solidFill>
                <a:schemeClr val="dk1"/>
              </a:solidFill>
              <a:latin typeface="Consolas"/>
              <a:ea typeface="Consolas"/>
              <a:cs typeface="Consolas"/>
              <a:sym typeface="Consola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NEW VERSION</a:t>
            </a:r>
            <a:endParaRPr/>
          </a:p>
          <a:p>
            <a:pPr indent="0" lvl="0" marL="0" rtl="0" algn="l">
              <a:spcBef>
                <a:spcPts val="0"/>
              </a:spcBef>
              <a:spcAft>
                <a:spcPts val="0"/>
              </a:spcAft>
              <a:buClr>
                <a:schemeClr val="dk1"/>
              </a:buClr>
              <a:buSzPts val="1100"/>
              <a:buFont typeface="Arial"/>
              <a:buNone/>
            </a:pPr>
            <a:r>
              <a:rPr b="1" lang="en">
                <a:solidFill>
                  <a:schemeClr val="dk1"/>
                </a:solidFill>
              </a:rPr>
              <a:t>Insensitive to Rate Errors:</a:t>
            </a:r>
            <a:r>
              <a:rPr lang="en">
                <a:solidFill>
                  <a:schemeClr val="dk1"/>
                </a:solidFill>
              </a:rPr>
              <a:t> Despite modeling compound debt and missed investments, a 20% swing in interest or investment rates alters the recovery time by less than a month over a 5-year horizon. Perfect APR or macroeconomic estimates aren't necessary for reliable Recovery Burden Month (RBM) predictions.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"Cash Flow is King":</a:t>
            </a:r>
            <a:r>
              <a:rPr lang="en">
                <a:solidFill>
                  <a:schemeClr val="dk1"/>
                </a:solidFill>
              </a:rPr>
              <a:t> Recovery is overwhelmingly dictated by four direct monthly cash flows: Gambling Loss, Saving Capacity, Safe Cushion, and Leakage. Ultimately, behavioral changes—like plugging cash drains and boosting savings—impact recovery vastly more than securing better interest rates.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OLD VERSION</a:t>
            </a:r>
            <a:endParaRPr/>
          </a:p>
          <a:p>
            <a:pPr indent="0" lvl="0" marL="0" rtl="0" algn="l">
              <a:lnSpc>
                <a:spcPct val="115000"/>
              </a:lnSpc>
              <a:spcBef>
                <a:spcPts val="0"/>
              </a:spcBef>
              <a:spcAft>
                <a:spcPts val="0"/>
              </a:spcAft>
              <a:buClr>
                <a:schemeClr val="dk1"/>
              </a:buClr>
              <a:buSzPts val="1100"/>
              <a:buFont typeface="Arial"/>
              <a:buNone/>
            </a:pPr>
            <a:r>
              <a:rPr lang="en" sz="1800">
                <a:solidFill>
                  <a:srgbClr val="595959"/>
                </a:solidFill>
              </a:rPr>
              <a:t>The Model is Highly Robust to Financial Rates Although the differential equations in gap_dynamics.m explicitly model the compounding effects of debt (id_annual) and missed investments (r_annual), the model is impressively robust (insensitive) to forecasting errors in these rates over a 5-year period. A 20% swing in investment returns or debt interest rates changes the recovery time by less than 1 month. Takeaway: You do not need perfect estimates of macroeconomic factors or the exact APR of a user's credit card to get a reliable RBM prediction.</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"Cash Flow is King". The top 7 parameters which impact recovery burden are shown in the figure. Even within this top 7, the model's output is overwhelmingly dictated by the top four parameters, which are all direct monthly cash flows: Gambling Loss, Monthly Saving Capacity, Safe Cushion, and Stress/Leakage. Takeaway: The model highlights that behavioral changes (plugging the cash drain and boosting monthly savings) matter vastly more than finding a better interest rate to pay off the debt.</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Removed:</a:t>
            </a:r>
            <a:br>
              <a:rPr lang="en" sz="1800">
                <a:solidFill>
                  <a:srgbClr val="595959"/>
                </a:solidFill>
              </a:rPr>
            </a:br>
            <a:r>
              <a:rPr lang="en">
                <a:solidFill>
                  <a:schemeClr val="dk1"/>
                </a:solidFill>
                <a:latin typeface="Consolas"/>
                <a:ea typeface="Consolas"/>
                <a:cs typeface="Consolas"/>
                <a:sym typeface="Consolas"/>
              </a:rPr>
              <a:t> Ultimately, behavioral changes—like plugging cash drains and boosting savings—impact recovery vastly more than securing better interest rates.</a:t>
            </a:r>
            <a:endParaRPr sz="1800">
              <a:solidFill>
                <a:srgbClr val="595959"/>
              </a:solidFill>
              <a:latin typeface="Consolas"/>
              <a:ea typeface="Consolas"/>
              <a:cs typeface="Consolas"/>
              <a:sym typeface="Consolas"/>
            </a:endParaRPr>
          </a:p>
          <a:p>
            <a:pPr indent="0" lvl="0" marL="0" rtl="0" algn="l">
              <a:lnSpc>
                <a:spcPct val="115000"/>
              </a:lnSpc>
              <a:spcBef>
                <a:spcPts val="1200"/>
              </a:spcBef>
              <a:spcAft>
                <a:spcPts val="1200"/>
              </a:spcAft>
              <a:buClr>
                <a:schemeClr val="dk1"/>
              </a:buClr>
              <a:buSzPts val="1100"/>
              <a:buFont typeface="Arial"/>
              <a:buNone/>
            </a:pPr>
            <a:r>
              <a:t/>
            </a:r>
            <a:endParaRPr sz="1800">
              <a:solidFill>
                <a:srgbClr val="595959"/>
              </a:solidFill>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2" name="Shape 2172"/>
        <p:cNvGrpSpPr/>
        <p:nvPr/>
      </p:nvGrpSpPr>
      <p:grpSpPr>
        <a:xfrm>
          <a:off x="0" y="0"/>
          <a:ext cx="0" cy="0"/>
          <a:chOff x="0" y="0"/>
          <a:chExt cx="0" cy="0"/>
        </a:xfrm>
      </p:grpSpPr>
      <p:sp>
        <p:nvSpPr>
          <p:cNvPr id="2173" name="Google Shape;2173;g3d6c7f885e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4" name="Google Shape;2174;g3d6c7f885e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Q1:</a:t>
            </a:r>
            <a:r>
              <a:rPr lang="en">
                <a:solidFill>
                  <a:schemeClr val="dk1"/>
                </a:solidFill>
              </a:rPr>
              <a:t> Vulnerability exists </a:t>
            </a:r>
            <a:r>
              <a:rPr b="1" lang="en">
                <a:solidFill>
                  <a:schemeClr val="dk1"/>
                </a:solidFill>
              </a:rPr>
              <a:t>before gambling begins</a:t>
            </a:r>
            <a:r>
              <a:rPr lang="en">
                <a:solidFill>
                  <a:schemeClr val="dk1"/>
                </a:solidFill>
              </a:rPr>
              <a:t>. Financially fragile households are already closer to deficit, and salary plus housing costs are the biggest drivers of exposure.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Q2:</a:t>
            </a:r>
            <a:r>
              <a:rPr lang="en">
                <a:solidFill>
                  <a:schemeClr val="dk1"/>
                </a:solidFill>
              </a:rPr>
              <a:t> Gambling harm is amplified by </a:t>
            </a:r>
            <a:r>
              <a:rPr b="1" lang="en">
                <a:solidFill>
                  <a:schemeClr val="dk1"/>
                </a:solidFill>
              </a:rPr>
              <a:t>behavioural feedback</a:t>
            </a:r>
            <a:r>
              <a:rPr lang="en">
                <a:solidFill>
                  <a:schemeClr val="dk1"/>
                </a:solidFill>
              </a:rPr>
              <a:t>. Loss-chasing, dynamic bet sizing, and continuation rules can push bettors into riskier states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Q3:</a:t>
            </a:r>
            <a:r>
              <a:rPr lang="en">
                <a:solidFill>
                  <a:schemeClr val="dk1"/>
                </a:solidFill>
              </a:rPr>
              <a:t> The long-run damage depends on </a:t>
            </a:r>
            <a:r>
              <a:rPr b="1" lang="en">
                <a:solidFill>
                  <a:schemeClr val="dk1"/>
                </a:solidFill>
              </a:rPr>
              <a:t>how losses are financed</a:t>
            </a:r>
            <a:r>
              <a:rPr lang="en">
                <a:solidFill>
                  <a:schemeClr val="dk1"/>
                </a:solidFill>
              </a:rPr>
              <a:t>. Debt-funded losses create much worse recovery paths than reduced savings alone.</a:t>
            </a:r>
            <a:endParaRPr>
              <a:solidFill>
                <a:schemeClr val="dk1"/>
              </a:solidFill>
            </a:endParaRPr>
          </a:p>
          <a:p>
            <a:pPr indent="0" lvl="0" marL="0" rtl="0" algn="l">
              <a:spcBef>
                <a:spcPts val="0"/>
              </a:spcBef>
              <a:spcAft>
                <a:spcPts val="0"/>
              </a:spcAft>
              <a:buNone/>
            </a:pPr>
            <a:r>
              <a:rPr b="1" lang="en">
                <a:solidFill>
                  <a:schemeClr val="dk1"/>
                </a:solidFill>
              </a:rPr>
              <a:t>Overall:</a:t>
            </a:r>
            <a:r>
              <a:rPr lang="en">
                <a:solidFill>
                  <a:schemeClr val="dk1"/>
                </a:solidFill>
              </a:rPr>
              <a:t> Online gambling harm is a </a:t>
            </a:r>
            <a:r>
              <a:rPr b="1" lang="en">
                <a:solidFill>
                  <a:schemeClr val="dk1"/>
                </a:solidFill>
              </a:rPr>
              <a:t>chain</a:t>
            </a:r>
            <a:r>
              <a:rPr lang="en">
                <a:solidFill>
                  <a:schemeClr val="dk1"/>
                </a:solidFill>
              </a:rPr>
              <a:t>:</a:t>
            </a:r>
            <a:br>
              <a:rPr lang="en">
                <a:solidFill>
                  <a:schemeClr val="dk1"/>
                </a:solidFill>
              </a:rPr>
            </a:br>
            <a:r>
              <a:rPr lang="en">
                <a:solidFill>
                  <a:schemeClr val="dk1"/>
                </a:solidFill>
              </a:rPr>
              <a:t> </a:t>
            </a:r>
            <a:r>
              <a:rPr b="1" lang="en">
                <a:solidFill>
                  <a:schemeClr val="dk1"/>
                </a:solidFill>
              </a:rPr>
              <a:t>financial fragility → behavioural escalation → recovery burden</a:t>
            </a:r>
            <a:r>
              <a:rPr lang="en">
                <a:solidFill>
                  <a:schemeClr val="dk1"/>
                </a:solidFill>
              </a:rPr>
              <a:t>.</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g3d85a3d540e_3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0" name="Google Shape;2180;g3d85a3d540e_3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Q1:</a:t>
            </a:r>
            <a:r>
              <a:rPr lang="en">
                <a:solidFill>
                  <a:schemeClr val="dk1"/>
                </a:solidFill>
              </a:rPr>
              <a:t> Vulnerability exists </a:t>
            </a:r>
            <a:r>
              <a:rPr b="1" lang="en">
                <a:solidFill>
                  <a:schemeClr val="dk1"/>
                </a:solidFill>
              </a:rPr>
              <a:t>before gambling begins</a:t>
            </a:r>
            <a:r>
              <a:rPr lang="en">
                <a:solidFill>
                  <a:schemeClr val="dk1"/>
                </a:solidFill>
              </a:rPr>
              <a:t>. Financially fragile households are already closer to deficit, and salary plus housing costs are the biggest drivers of exposure.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Q2:</a:t>
            </a:r>
            <a:r>
              <a:rPr lang="en">
                <a:solidFill>
                  <a:schemeClr val="dk1"/>
                </a:solidFill>
              </a:rPr>
              <a:t> Gambling harm is amplified by </a:t>
            </a:r>
            <a:r>
              <a:rPr b="1" lang="en">
                <a:solidFill>
                  <a:schemeClr val="dk1"/>
                </a:solidFill>
              </a:rPr>
              <a:t>behavioural feedback</a:t>
            </a:r>
            <a:r>
              <a:rPr lang="en">
                <a:solidFill>
                  <a:schemeClr val="dk1"/>
                </a:solidFill>
              </a:rPr>
              <a:t>. Loss-chasing, dynamic bet sizing, and continuation rules can push bettors into riskier states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Q3:</a:t>
            </a:r>
            <a:r>
              <a:rPr lang="en">
                <a:solidFill>
                  <a:schemeClr val="dk1"/>
                </a:solidFill>
              </a:rPr>
              <a:t> The long-run damage depends on </a:t>
            </a:r>
            <a:r>
              <a:rPr b="1" lang="en">
                <a:solidFill>
                  <a:schemeClr val="dk1"/>
                </a:solidFill>
              </a:rPr>
              <a:t>how losses are financed</a:t>
            </a:r>
            <a:r>
              <a:rPr lang="en">
                <a:solidFill>
                  <a:schemeClr val="dk1"/>
                </a:solidFill>
              </a:rPr>
              <a:t>. Debt-funded losses create much worse recovery paths than reduced savings alone.</a:t>
            </a:r>
            <a:endParaRPr>
              <a:solidFill>
                <a:schemeClr val="dk1"/>
              </a:solidFill>
            </a:endParaRPr>
          </a:p>
          <a:p>
            <a:pPr indent="0" lvl="0" marL="0" rtl="0" algn="l">
              <a:spcBef>
                <a:spcPts val="0"/>
              </a:spcBef>
              <a:spcAft>
                <a:spcPts val="0"/>
              </a:spcAft>
              <a:buNone/>
            </a:pPr>
            <a:r>
              <a:rPr b="1" lang="en">
                <a:solidFill>
                  <a:schemeClr val="dk1"/>
                </a:solidFill>
              </a:rPr>
              <a:t>Overall:</a:t>
            </a:r>
            <a:r>
              <a:rPr lang="en">
                <a:solidFill>
                  <a:schemeClr val="dk1"/>
                </a:solidFill>
              </a:rPr>
              <a:t> Online gambling harm is a </a:t>
            </a:r>
            <a:r>
              <a:rPr b="1" lang="en">
                <a:solidFill>
                  <a:schemeClr val="dk1"/>
                </a:solidFill>
              </a:rPr>
              <a:t>chain</a:t>
            </a:r>
            <a:r>
              <a:rPr lang="en">
                <a:solidFill>
                  <a:schemeClr val="dk1"/>
                </a:solidFill>
              </a:rPr>
              <a:t>:</a:t>
            </a:r>
            <a:br>
              <a:rPr lang="en">
                <a:solidFill>
                  <a:schemeClr val="dk1"/>
                </a:solidFill>
              </a:rPr>
            </a:br>
            <a:r>
              <a:rPr lang="en">
                <a:solidFill>
                  <a:schemeClr val="dk1"/>
                </a:solidFill>
              </a:rPr>
              <a:t> </a:t>
            </a:r>
            <a:r>
              <a:rPr b="1" lang="en">
                <a:solidFill>
                  <a:schemeClr val="dk1"/>
                </a:solidFill>
              </a:rPr>
              <a:t>financial fragility → behavioural escalation → recovery burden</a:t>
            </a:r>
            <a:r>
              <a:rPr lang="en">
                <a:solidFill>
                  <a:schemeClr val="dk1"/>
                </a:solidFill>
              </a:rPr>
              <a:t>.</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5" name="Shape 2185"/>
        <p:cNvGrpSpPr/>
        <p:nvPr/>
      </p:nvGrpSpPr>
      <p:grpSpPr>
        <a:xfrm>
          <a:off x="0" y="0"/>
          <a:ext cx="0" cy="0"/>
          <a:chOff x="0" y="0"/>
          <a:chExt cx="0" cy="0"/>
        </a:xfrm>
      </p:grpSpPr>
      <p:sp>
        <p:nvSpPr>
          <p:cNvPr id="2186" name="Google Shape;2186;g3d85a3d540e_3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7" name="Google Shape;2187;g3d85a3d540e_3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Q1:</a:t>
            </a:r>
            <a:r>
              <a:rPr lang="en">
                <a:solidFill>
                  <a:schemeClr val="dk1"/>
                </a:solidFill>
              </a:rPr>
              <a:t> Vulnerability exists </a:t>
            </a:r>
            <a:r>
              <a:rPr b="1" lang="en">
                <a:solidFill>
                  <a:schemeClr val="dk1"/>
                </a:solidFill>
              </a:rPr>
              <a:t>before gambling begins</a:t>
            </a:r>
            <a:r>
              <a:rPr lang="en">
                <a:solidFill>
                  <a:schemeClr val="dk1"/>
                </a:solidFill>
              </a:rPr>
              <a:t>. Financially fragile households are already closer to deficit, and salary plus housing costs are the biggest drivers of exposure.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Q2:</a:t>
            </a:r>
            <a:r>
              <a:rPr lang="en">
                <a:solidFill>
                  <a:schemeClr val="dk1"/>
                </a:solidFill>
              </a:rPr>
              <a:t> Gambling harm is amplified by </a:t>
            </a:r>
            <a:r>
              <a:rPr b="1" lang="en">
                <a:solidFill>
                  <a:schemeClr val="dk1"/>
                </a:solidFill>
              </a:rPr>
              <a:t>behavioural feedback</a:t>
            </a:r>
            <a:r>
              <a:rPr lang="en">
                <a:solidFill>
                  <a:schemeClr val="dk1"/>
                </a:solidFill>
              </a:rPr>
              <a:t>. Loss-chasing, dynamic bet sizing, and continuation rules can push bettors into riskier states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Q3:</a:t>
            </a:r>
            <a:r>
              <a:rPr lang="en">
                <a:solidFill>
                  <a:schemeClr val="dk1"/>
                </a:solidFill>
              </a:rPr>
              <a:t> The long-run damage depends on </a:t>
            </a:r>
            <a:r>
              <a:rPr b="1" lang="en">
                <a:solidFill>
                  <a:schemeClr val="dk1"/>
                </a:solidFill>
              </a:rPr>
              <a:t>how losses are financed</a:t>
            </a:r>
            <a:r>
              <a:rPr lang="en">
                <a:solidFill>
                  <a:schemeClr val="dk1"/>
                </a:solidFill>
              </a:rPr>
              <a:t>. Debt-funded losses create much worse recovery paths than reduced savings alone.</a:t>
            </a:r>
            <a:endParaRPr>
              <a:solidFill>
                <a:schemeClr val="dk1"/>
              </a:solidFill>
            </a:endParaRPr>
          </a:p>
          <a:p>
            <a:pPr indent="0" lvl="0" marL="0" rtl="0" algn="l">
              <a:spcBef>
                <a:spcPts val="0"/>
              </a:spcBef>
              <a:spcAft>
                <a:spcPts val="0"/>
              </a:spcAft>
              <a:buNone/>
            </a:pPr>
            <a:r>
              <a:rPr b="1" lang="en">
                <a:solidFill>
                  <a:schemeClr val="dk1"/>
                </a:solidFill>
              </a:rPr>
              <a:t>Overall:</a:t>
            </a:r>
            <a:r>
              <a:rPr lang="en">
                <a:solidFill>
                  <a:schemeClr val="dk1"/>
                </a:solidFill>
              </a:rPr>
              <a:t> Online gambling harm is a </a:t>
            </a:r>
            <a:r>
              <a:rPr b="1" lang="en">
                <a:solidFill>
                  <a:schemeClr val="dk1"/>
                </a:solidFill>
              </a:rPr>
              <a:t>chain</a:t>
            </a:r>
            <a:r>
              <a:rPr lang="en">
                <a:solidFill>
                  <a:schemeClr val="dk1"/>
                </a:solidFill>
              </a:rPr>
              <a:t>:</a:t>
            </a:r>
            <a:br>
              <a:rPr lang="en">
                <a:solidFill>
                  <a:schemeClr val="dk1"/>
                </a:solidFill>
              </a:rPr>
            </a:br>
            <a:r>
              <a:rPr lang="en">
                <a:solidFill>
                  <a:schemeClr val="dk1"/>
                </a:solidFill>
              </a:rPr>
              <a:t> </a:t>
            </a:r>
            <a:r>
              <a:rPr b="1" lang="en">
                <a:solidFill>
                  <a:schemeClr val="dk1"/>
                </a:solidFill>
              </a:rPr>
              <a:t>financial fragility → behavioural escalation → recovery burden</a:t>
            </a:r>
            <a:r>
              <a:rPr lang="en">
                <a:solidFill>
                  <a:schemeClr val="dk1"/>
                </a:solidFill>
              </a:rPr>
              <a:t>.</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g3d85a3d540e_3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4" name="Google Shape;2194;g3d85a3d540e_3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Q1:</a:t>
            </a:r>
            <a:r>
              <a:rPr lang="en">
                <a:solidFill>
                  <a:schemeClr val="dk1"/>
                </a:solidFill>
              </a:rPr>
              <a:t> Vulnerability exists </a:t>
            </a:r>
            <a:r>
              <a:rPr b="1" lang="en">
                <a:solidFill>
                  <a:schemeClr val="dk1"/>
                </a:solidFill>
              </a:rPr>
              <a:t>before gambling begins</a:t>
            </a:r>
            <a:r>
              <a:rPr lang="en">
                <a:solidFill>
                  <a:schemeClr val="dk1"/>
                </a:solidFill>
              </a:rPr>
              <a:t>. Financially fragile households are already closer to deficit, and salary plus housing costs are the biggest drivers of exposure.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Q2:</a:t>
            </a:r>
            <a:r>
              <a:rPr lang="en">
                <a:solidFill>
                  <a:schemeClr val="dk1"/>
                </a:solidFill>
              </a:rPr>
              <a:t> Gambling harm is amplified by </a:t>
            </a:r>
            <a:r>
              <a:rPr b="1" lang="en">
                <a:solidFill>
                  <a:schemeClr val="dk1"/>
                </a:solidFill>
              </a:rPr>
              <a:t>behavioural feedback</a:t>
            </a:r>
            <a:r>
              <a:rPr lang="en">
                <a:solidFill>
                  <a:schemeClr val="dk1"/>
                </a:solidFill>
              </a:rPr>
              <a:t>. Loss-chasing, dynamic bet sizing, and continuation rules can push bettors into riskier states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Q3:</a:t>
            </a:r>
            <a:r>
              <a:rPr lang="en">
                <a:solidFill>
                  <a:schemeClr val="dk1"/>
                </a:solidFill>
              </a:rPr>
              <a:t> The long-run damage depends on </a:t>
            </a:r>
            <a:r>
              <a:rPr b="1" lang="en">
                <a:solidFill>
                  <a:schemeClr val="dk1"/>
                </a:solidFill>
              </a:rPr>
              <a:t>how losses are financed</a:t>
            </a:r>
            <a:r>
              <a:rPr lang="en">
                <a:solidFill>
                  <a:schemeClr val="dk1"/>
                </a:solidFill>
              </a:rPr>
              <a:t>. Debt-funded losses create much worse recovery paths than reduced savings alone.</a:t>
            </a:r>
            <a:endParaRPr>
              <a:solidFill>
                <a:schemeClr val="dk1"/>
              </a:solidFill>
            </a:endParaRPr>
          </a:p>
          <a:p>
            <a:pPr indent="0" lvl="0" marL="0" rtl="0" algn="l">
              <a:spcBef>
                <a:spcPts val="0"/>
              </a:spcBef>
              <a:spcAft>
                <a:spcPts val="0"/>
              </a:spcAft>
              <a:buNone/>
            </a:pPr>
            <a:r>
              <a:rPr b="1" lang="en">
                <a:solidFill>
                  <a:schemeClr val="dk1"/>
                </a:solidFill>
              </a:rPr>
              <a:t>Overall:</a:t>
            </a:r>
            <a:r>
              <a:rPr lang="en">
                <a:solidFill>
                  <a:schemeClr val="dk1"/>
                </a:solidFill>
              </a:rPr>
              <a:t> Online gambling harm is a </a:t>
            </a:r>
            <a:r>
              <a:rPr b="1" lang="en">
                <a:solidFill>
                  <a:schemeClr val="dk1"/>
                </a:solidFill>
              </a:rPr>
              <a:t>chain</a:t>
            </a:r>
            <a:r>
              <a:rPr lang="en">
                <a:solidFill>
                  <a:schemeClr val="dk1"/>
                </a:solidFill>
              </a:rPr>
              <a:t>:</a:t>
            </a:r>
            <a:br>
              <a:rPr lang="en">
                <a:solidFill>
                  <a:schemeClr val="dk1"/>
                </a:solidFill>
              </a:rPr>
            </a:br>
            <a:r>
              <a:rPr lang="en">
                <a:solidFill>
                  <a:schemeClr val="dk1"/>
                </a:solidFill>
              </a:rPr>
              <a:t> </a:t>
            </a:r>
            <a:r>
              <a:rPr b="1" lang="en">
                <a:solidFill>
                  <a:schemeClr val="dk1"/>
                </a:solidFill>
              </a:rPr>
              <a:t>financial fragility → behavioural escalation → recovery burden</a:t>
            </a:r>
            <a:r>
              <a:rPr lang="en">
                <a:solidFill>
                  <a:schemeClr val="dk1"/>
                </a:solidFill>
              </a:rPr>
              <a:t>.</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9" name="Shape 2199"/>
        <p:cNvGrpSpPr/>
        <p:nvPr/>
      </p:nvGrpSpPr>
      <p:grpSpPr>
        <a:xfrm>
          <a:off x="0" y="0"/>
          <a:ext cx="0" cy="0"/>
          <a:chOff x="0" y="0"/>
          <a:chExt cx="0" cy="0"/>
        </a:xfrm>
      </p:grpSpPr>
      <p:sp>
        <p:nvSpPr>
          <p:cNvPr id="2200" name="Google Shape;2200;g3d85a3d540e_3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1" name="Google Shape;2201;g3d85a3d540e_3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Q1:</a:t>
            </a:r>
            <a:r>
              <a:rPr lang="en">
                <a:solidFill>
                  <a:schemeClr val="dk1"/>
                </a:solidFill>
              </a:rPr>
              <a:t> Vulnerability exists </a:t>
            </a:r>
            <a:r>
              <a:rPr b="1" lang="en">
                <a:solidFill>
                  <a:schemeClr val="dk1"/>
                </a:solidFill>
              </a:rPr>
              <a:t>before gambling begins</a:t>
            </a:r>
            <a:r>
              <a:rPr lang="en">
                <a:solidFill>
                  <a:schemeClr val="dk1"/>
                </a:solidFill>
              </a:rPr>
              <a:t>. Financially fragile households are already closer to deficit, and salary plus housing costs are the biggest drivers of exposure.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Q2:</a:t>
            </a:r>
            <a:r>
              <a:rPr lang="en">
                <a:solidFill>
                  <a:schemeClr val="dk1"/>
                </a:solidFill>
              </a:rPr>
              <a:t> Gambling harm is amplified by </a:t>
            </a:r>
            <a:r>
              <a:rPr b="1" lang="en">
                <a:solidFill>
                  <a:schemeClr val="dk1"/>
                </a:solidFill>
              </a:rPr>
              <a:t>behavioural feedback</a:t>
            </a:r>
            <a:r>
              <a:rPr lang="en">
                <a:solidFill>
                  <a:schemeClr val="dk1"/>
                </a:solidFill>
              </a:rPr>
              <a:t>. Loss-chasing, dynamic bet sizing, and continuation rules can push bettors into riskier states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Q3:</a:t>
            </a:r>
            <a:r>
              <a:rPr lang="en">
                <a:solidFill>
                  <a:schemeClr val="dk1"/>
                </a:solidFill>
              </a:rPr>
              <a:t> The long-run damage depends on </a:t>
            </a:r>
            <a:r>
              <a:rPr b="1" lang="en">
                <a:solidFill>
                  <a:schemeClr val="dk1"/>
                </a:solidFill>
              </a:rPr>
              <a:t>how losses are financed</a:t>
            </a:r>
            <a:r>
              <a:rPr lang="en">
                <a:solidFill>
                  <a:schemeClr val="dk1"/>
                </a:solidFill>
              </a:rPr>
              <a:t>. Debt-funded losses create much worse recovery paths than reduced savings alone.</a:t>
            </a:r>
            <a:endParaRPr>
              <a:solidFill>
                <a:schemeClr val="dk1"/>
              </a:solidFill>
            </a:endParaRPr>
          </a:p>
          <a:p>
            <a:pPr indent="0" lvl="0" marL="0" rtl="0" algn="l">
              <a:spcBef>
                <a:spcPts val="0"/>
              </a:spcBef>
              <a:spcAft>
                <a:spcPts val="0"/>
              </a:spcAft>
              <a:buNone/>
            </a:pPr>
            <a:r>
              <a:rPr b="1" lang="en">
                <a:solidFill>
                  <a:schemeClr val="dk1"/>
                </a:solidFill>
              </a:rPr>
              <a:t>Overall:</a:t>
            </a:r>
            <a:r>
              <a:rPr lang="en">
                <a:solidFill>
                  <a:schemeClr val="dk1"/>
                </a:solidFill>
              </a:rPr>
              <a:t> Online gambling harm is a </a:t>
            </a:r>
            <a:r>
              <a:rPr b="1" lang="en">
                <a:solidFill>
                  <a:schemeClr val="dk1"/>
                </a:solidFill>
              </a:rPr>
              <a:t>chain</a:t>
            </a:r>
            <a:r>
              <a:rPr lang="en">
                <a:solidFill>
                  <a:schemeClr val="dk1"/>
                </a:solidFill>
              </a:rPr>
              <a:t>:</a:t>
            </a:r>
            <a:br>
              <a:rPr lang="en">
                <a:solidFill>
                  <a:schemeClr val="dk1"/>
                </a:solidFill>
              </a:rPr>
            </a:br>
            <a:r>
              <a:rPr lang="en">
                <a:solidFill>
                  <a:schemeClr val="dk1"/>
                </a:solidFill>
              </a:rPr>
              <a:t> </a:t>
            </a:r>
            <a:r>
              <a:rPr b="1" lang="en">
                <a:solidFill>
                  <a:schemeClr val="dk1"/>
                </a:solidFill>
              </a:rPr>
              <a:t>financial fragility → behavioural escalation → recovery burden</a:t>
            </a:r>
            <a:r>
              <a:rPr lang="en">
                <a:solidFill>
                  <a:schemeClr val="dk1"/>
                </a:solidFill>
              </a:rPr>
              <a:t>.</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3d8290b22d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8" name="Google Shape;2208;g3d8290b22d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Modular code</a:t>
            </a:r>
            <a:r>
              <a:rPr lang="en">
                <a:solidFill>
                  <a:schemeClr val="dk1"/>
                </a:solidFill>
              </a:rPr>
              <a:t> — connected three models into one workflow</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Stochastic simulation</a:t>
            </a:r>
            <a:r>
              <a:rPr lang="en">
                <a:solidFill>
                  <a:schemeClr val="dk1"/>
                </a:solidFill>
              </a:rPr>
              <a:t> — captured real-world randomness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Dynamic state updates</a:t>
            </a:r>
            <a:r>
              <a:rPr lang="en">
                <a:solidFill>
                  <a:schemeClr val="dk1"/>
                </a:solidFill>
              </a:rPr>
              <a:t> — tracked behaviour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Numerical ODE solving</a:t>
            </a:r>
            <a:r>
              <a:rPr lang="en">
                <a:solidFill>
                  <a:schemeClr val="dk1"/>
                </a:solidFill>
              </a:rPr>
              <a:t> — modelled long-run recovery</a:t>
            </a:r>
            <a:endParaRPr>
              <a:solidFill>
                <a:schemeClr val="dk1"/>
              </a:solidFill>
            </a:endParaRPr>
          </a:p>
          <a:p>
            <a:pPr indent="0" lvl="0" marL="0" rtl="0" algn="l">
              <a:spcBef>
                <a:spcPts val="0"/>
              </a:spcBef>
              <a:spcAft>
                <a:spcPts val="0"/>
              </a:spcAft>
              <a:buNone/>
            </a:pPr>
            <a:r>
              <a:rPr b="1" lang="en">
                <a:solidFill>
                  <a:schemeClr val="dk1"/>
                </a:solidFill>
              </a:rPr>
              <a:t>Sensitivity analysis</a:t>
            </a:r>
            <a:r>
              <a:rPr lang="en">
                <a:solidFill>
                  <a:schemeClr val="dk1"/>
                </a:solidFill>
              </a:rPr>
              <a:t> — identified the key drivers</a:t>
            </a:r>
            <a:endParaRPr b="1">
              <a:solidFill>
                <a:schemeClr val="dk1"/>
              </a:solidFill>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3d85a3d540e_3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g3d85a3d540e_3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Modular code</a:t>
            </a:r>
            <a:r>
              <a:rPr lang="en">
                <a:solidFill>
                  <a:schemeClr val="dk1"/>
                </a:solidFill>
              </a:rPr>
              <a:t> — connected three models into one workflow</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Stochastic simulation</a:t>
            </a:r>
            <a:r>
              <a:rPr lang="en">
                <a:solidFill>
                  <a:schemeClr val="dk1"/>
                </a:solidFill>
              </a:rPr>
              <a:t> — captured real-world randomness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Dynamic state updates</a:t>
            </a:r>
            <a:r>
              <a:rPr lang="en">
                <a:solidFill>
                  <a:schemeClr val="dk1"/>
                </a:solidFill>
              </a:rPr>
              <a:t> — tracked behaviour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Numerical ODE solving</a:t>
            </a:r>
            <a:r>
              <a:rPr lang="en">
                <a:solidFill>
                  <a:schemeClr val="dk1"/>
                </a:solidFill>
              </a:rPr>
              <a:t> — modelled long-run recovery</a:t>
            </a:r>
            <a:endParaRPr>
              <a:solidFill>
                <a:schemeClr val="dk1"/>
              </a:solidFill>
            </a:endParaRPr>
          </a:p>
          <a:p>
            <a:pPr indent="0" lvl="0" marL="0" rtl="0" algn="l">
              <a:spcBef>
                <a:spcPts val="0"/>
              </a:spcBef>
              <a:spcAft>
                <a:spcPts val="0"/>
              </a:spcAft>
              <a:buNone/>
            </a:pPr>
            <a:r>
              <a:rPr b="1" lang="en">
                <a:solidFill>
                  <a:schemeClr val="dk1"/>
                </a:solidFill>
              </a:rPr>
              <a:t>Sensitivity analysis</a:t>
            </a:r>
            <a:r>
              <a:rPr lang="en">
                <a:solidFill>
                  <a:schemeClr val="dk1"/>
                </a:solidFill>
              </a:rPr>
              <a:t> — identified the key drivers</a:t>
            </a:r>
            <a:endParaRPr b="1">
              <a:solidFill>
                <a:schemeClr val="dk1"/>
              </a:solidFill>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9" name="Shape 2219"/>
        <p:cNvGrpSpPr/>
        <p:nvPr/>
      </p:nvGrpSpPr>
      <p:grpSpPr>
        <a:xfrm>
          <a:off x="0" y="0"/>
          <a:ext cx="0" cy="0"/>
          <a:chOff x="0" y="0"/>
          <a:chExt cx="0" cy="0"/>
        </a:xfrm>
      </p:grpSpPr>
      <p:sp>
        <p:nvSpPr>
          <p:cNvPr id="2220" name="Google Shape;2220;g3d85a3d540e_3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1" name="Google Shape;2221;g3d85a3d540e_3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Modular code</a:t>
            </a:r>
            <a:r>
              <a:rPr lang="en">
                <a:solidFill>
                  <a:schemeClr val="dk1"/>
                </a:solidFill>
              </a:rPr>
              <a:t> — connected three models into one workflow</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Stochastic simulation</a:t>
            </a:r>
            <a:r>
              <a:rPr lang="en">
                <a:solidFill>
                  <a:schemeClr val="dk1"/>
                </a:solidFill>
              </a:rPr>
              <a:t> — captured real-world randomness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Dynamic state updates</a:t>
            </a:r>
            <a:r>
              <a:rPr lang="en">
                <a:solidFill>
                  <a:schemeClr val="dk1"/>
                </a:solidFill>
              </a:rPr>
              <a:t> — tracked behaviour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Numerical ODE solving</a:t>
            </a:r>
            <a:r>
              <a:rPr lang="en">
                <a:solidFill>
                  <a:schemeClr val="dk1"/>
                </a:solidFill>
              </a:rPr>
              <a:t> — modelled long-run recovery</a:t>
            </a:r>
            <a:endParaRPr>
              <a:solidFill>
                <a:schemeClr val="dk1"/>
              </a:solidFill>
            </a:endParaRPr>
          </a:p>
          <a:p>
            <a:pPr indent="0" lvl="0" marL="0" rtl="0" algn="l">
              <a:spcBef>
                <a:spcPts val="0"/>
              </a:spcBef>
              <a:spcAft>
                <a:spcPts val="0"/>
              </a:spcAft>
              <a:buNone/>
            </a:pPr>
            <a:r>
              <a:rPr b="1" lang="en">
                <a:solidFill>
                  <a:schemeClr val="dk1"/>
                </a:solidFill>
              </a:rPr>
              <a:t>Sensitivity analysis</a:t>
            </a:r>
            <a:r>
              <a:rPr lang="en">
                <a:solidFill>
                  <a:schemeClr val="dk1"/>
                </a:solidFill>
              </a:rPr>
              <a:t> — identified the key drivers</a:t>
            </a:r>
            <a:endParaRPr b="1">
              <a:solidFill>
                <a:schemeClr val="dk1"/>
              </a:solidFill>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g3d85a3d540e_3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8" name="Google Shape;2228;g3d85a3d540e_3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Modular code</a:t>
            </a:r>
            <a:r>
              <a:rPr lang="en">
                <a:solidFill>
                  <a:schemeClr val="dk1"/>
                </a:solidFill>
              </a:rPr>
              <a:t> — connected three models into one workflow</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Stochastic simulation</a:t>
            </a:r>
            <a:r>
              <a:rPr lang="en">
                <a:solidFill>
                  <a:schemeClr val="dk1"/>
                </a:solidFill>
              </a:rPr>
              <a:t> — captured real-world randomness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Dynamic state updates</a:t>
            </a:r>
            <a:r>
              <a:rPr lang="en">
                <a:solidFill>
                  <a:schemeClr val="dk1"/>
                </a:solidFill>
              </a:rPr>
              <a:t> — tracked behaviour over time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Numerical ODE solving</a:t>
            </a:r>
            <a:r>
              <a:rPr lang="en">
                <a:solidFill>
                  <a:schemeClr val="dk1"/>
                </a:solidFill>
              </a:rPr>
              <a:t> — modelled long-run recovery</a:t>
            </a:r>
            <a:endParaRPr>
              <a:solidFill>
                <a:schemeClr val="dk1"/>
              </a:solidFill>
            </a:endParaRPr>
          </a:p>
          <a:p>
            <a:pPr indent="0" lvl="0" marL="0" rtl="0" algn="l">
              <a:spcBef>
                <a:spcPts val="0"/>
              </a:spcBef>
              <a:spcAft>
                <a:spcPts val="0"/>
              </a:spcAft>
              <a:buNone/>
            </a:pPr>
            <a:r>
              <a:rPr b="1" lang="en">
                <a:solidFill>
                  <a:schemeClr val="dk1"/>
                </a:solidFill>
              </a:rPr>
              <a:t>Sensitivity analysis</a:t>
            </a:r>
            <a:r>
              <a:rPr lang="en">
                <a:solidFill>
                  <a:schemeClr val="dk1"/>
                </a:solidFill>
              </a:rPr>
              <a:t> — identified the key drivers</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d85a3d540e_3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d85a3d540e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3d85a3d540e_3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3d85a3d540e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final slide summarises what technical computing allowed us to do.”</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“First, stochastic simulation allowed us to model randomness.”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was essential for gambling outcomes and emergency financial shocks, because these are uncertain events.”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“Second, dynamic state updates allowed us to model behaviour changes.”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“The gambler’s risk level changes after wins and losses, especially through loss-chasing.”</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“Third, numerical ODE solving allowed us to model the long-run account.”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was needed for recovery, because debt and missed investment growth evolve continuously over time.”</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“Finally, sensitivity analysis helped us identify the key drivers.”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“Instead of only producing results, we could test which inputs mattered most.”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“So technical computing helped us connect the mathematics to the real-world process: randomness, behaviour change, long-run financial damage, and policy-relevant drivers.”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g3d7403a74f3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2" name="Google Shape;2242;g3d7403a74f3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d85a3d540e_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d85a3d540e_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85a3d540e_3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85a3d540e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d85a3d540e_3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d85a3d540e_3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85a3d540e_3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85a3d540e_3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d85a3d540e_3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d85a3d540e_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85a3d540e_3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d85a3d540e_3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900"/>
              </a:spcBef>
              <a:spcAft>
                <a:spcPts val="0"/>
              </a:spcAft>
              <a:buClr>
                <a:schemeClr val="dk1"/>
              </a:buClr>
              <a:buSzPts val="1100"/>
              <a:buChar char="●"/>
            </a:pPr>
            <a:r>
              <a:rPr lang="en">
                <a:solidFill>
                  <a:schemeClr val="dk1"/>
                </a:solidFill>
              </a:rPr>
              <a:t>“Question 1 is about modelling a person’s disposable income.”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start from salary and demographics.”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“Salary gives us the income side.”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“Demographics affect costs, such as age, country, region, and household size.”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“Then we test how vulnerable that disposable income is to unexpected emergency costs.”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matters because someone might look stable on average, but one large emergency cost could push them into debt.”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built a two-part model.”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first part is the deterministic layer.”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handles predictable costs: tax, housing, food, transport, healthcare, and utilities.”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second part is the stochastic layer.”</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“This handles random emergency shocks, such as medical bills, car repairs, or sudden household costs.”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“These are uncertain, so we model them probabilistically.”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“Together, these layers let us estimate not only disposable income, but also how fragile that income is.”</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85a3d540e_3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85a3d540e_3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d85a3d54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d85a3d54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85a3d540e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d85a3d540e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d85a3d540e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d85a3d540e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Opening line</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is the core equation behind Question 1, but I’ll break it down into three main parts.”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Point to Net Income</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“First, on the left side inside the equation, we have monthly net income.”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start with gross salary, apply tax, and divide by 12 to get monthly post-tax income.”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“So this represents the money available before essential spending.”</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Point to Essential Costs</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“Next, we subtract essential costs.”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“These include housing, food, transport, healthcare, and utilities.”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also adjust these costs using the OECD household scale.”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“That matters because a family of four does not spend exactly four times as much as a single person.”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“Some costs are shared, like housing and utilities.”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“Utilities are modelled seasonally using a cosine function.”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“This lets us capture the fact that energy costs are higher in some months, especially winter.”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“Healthcare is also age-adjusted.”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“For older individuals, especially in the US, healthcare costs are higher.”</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Point to Emergency Costs</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“Finally, we subtract emergency costs.”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“These are not fixed costs, so we don’t treat them deterministically.”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we use a stochastic shock model.”</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number of shocks in a month is modelled with a Poisson distribution.”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size of each shock is modelled with a log-normal distribution.”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“That works because most emergency costs are small or zero, but occasionally there are very large costs.”</a:t>
            </a:r>
            <a:endParaRPr>
              <a:solidFill>
                <a:schemeClr val="dk1"/>
              </a:solidFill>
            </a:endParaRPr>
          </a:p>
          <a:p>
            <a:pPr indent="0" lvl="0" marL="0" rtl="0" algn="l">
              <a:spcBef>
                <a:spcPts val="900"/>
              </a:spcBef>
              <a:spcAft>
                <a:spcPts val="0"/>
              </a:spcAft>
              <a:buNone/>
            </a:pPr>
            <a:r>
              <a:t/>
            </a:r>
            <a:endParaRPr/>
          </a:p>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Explain the </a:t>
            </a:r>
            <a:r>
              <a:rPr lang="en" sz="1300">
                <a:solidFill>
                  <a:srgbClr val="188038"/>
                </a:solidFill>
                <a:latin typeface="Roboto Mono"/>
                <a:ea typeface="Roboto Mono"/>
                <a:cs typeface="Roboto Mono"/>
                <a:sym typeface="Roboto Mono"/>
              </a:rPr>
              <a:t>max(..., 0)</a:t>
            </a:r>
            <a:r>
              <a:rPr lang="en" sz="1300">
                <a:solidFill>
                  <a:schemeClr val="dk1"/>
                </a:solidFill>
              </a:rPr>
              <a:t> part</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“The max function means disposable income cannot go below zero in the deterministic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essential costs are greater than income, we record disposable income as zero rather than negative.”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“Then the stochastic emergency shock layer can show when someone is pushed into deficit.”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en" sz="1300">
                <a:solidFill>
                  <a:schemeClr val="dk1"/>
                </a:solidFill>
              </a:rPr>
              <a:t>Closing line</a:t>
            </a:r>
            <a:endParaRPr sz="1300">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“So in simple terms, this equation says: take monthly post-tax income, subtract scaled essential costs, subtract emergency shocks, and sum this across the year.”</a:t>
            </a:r>
            <a:endParaRPr>
              <a:solidFill>
                <a:schemeClr val="dk1"/>
              </a:solidFill>
            </a:endParaRPr>
          </a:p>
          <a:p>
            <a:pPr indent="0" lvl="0" marL="0" rtl="0" algn="l">
              <a:spcBef>
                <a:spcPts val="9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d85a3d540e_3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d85a3d540e_3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85a3d540e_3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85a3d540e_3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d85a3d540e_3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d85a3d540e_3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d85a3d540e_3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d85a3d540e_3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d8290b22d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d8290b22d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d85a3d540e_3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d85a3d540e_3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d85a3d540e_3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d85a3d540e_3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d85a3d540e_3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d85a3d540e_3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d85a3d540e_3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d85a3d540e_3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
            </a:r>
            <a:endParaRPr/>
          </a:p>
          <a:p>
            <a:pPr indent="0" lvl="0" marL="0" rtl="0" algn="l">
              <a:spcBef>
                <a:spcPts val="0"/>
              </a:spcBef>
              <a:spcAft>
                <a:spcPts val="0"/>
              </a:spcAft>
              <a:buNone/>
            </a:pPr>
            <a:r>
              <a:rPr lang="en"/>
              <a:t>Official tax brackets from websites of IRS, UK Gov and States</a:t>
            </a:r>
            <a:endParaRPr/>
          </a:p>
          <a:p>
            <a:pPr indent="0" lvl="0" marL="0" rtl="0" algn="l">
              <a:spcBef>
                <a:spcPts val="0"/>
              </a:spcBef>
              <a:spcAft>
                <a:spcPts val="0"/>
              </a:spcAft>
              <a:buNone/>
            </a:pPr>
            <a:r>
              <a:rPr lang="en"/>
              <a:t>Cost of Living:</a:t>
            </a:r>
            <a:endParaRPr/>
          </a:p>
          <a:p>
            <a:pPr indent="0" lvl="0" marL="0" rtl="0" algn="l">
              <a:spcBef>
                <a:spcPts val="0"/>
              </a:spcBef>
              <a:spcAft>
                <a:spcPts val="0"/>
              </a:spcAft>
              <a:buNone/>
            </a:pPr>
            <a:r>
              <a:rPr lang="en"/>
              <a:t>ONS</a:t>
            </a:r>
            <a:endParaRPr/>
          </a:p>
          <a:p>
            <a:pPr indent="0" lvl="0" marL="0" rtl="0" algn="l">
              <a:spcBef>
                <a:spcPts val="0"/>
              </a:spcBef>
              <a:spcAft>
                <a:spcPts val="0"/>
              </a:spcAft>
              <a:buNone/>
            </a:pPr>
            <a:r>
              <a:rPr lang="en"/>
              <a:t>MIT Living Wage Calculator</a:t>
            </a:r>
            <a:endParaRPr/>
          </a:p>
          <a:p>
            <a:pPr indent="0" lvl="0" marL="0" rtl="0" algn="l">
              <a:spcBef>
                <a:spcPts val="0"/>
              </a:spcBef>
              <a:spcAft>
                <a:spcPts val="0"/>
              </a:spcAft>
              <a:buNone/>
            </a:pPr>
            <a:r>
              <a:rPr lang="en"/>
              <a:t>Research Journals </a:t>
            </a:r>
            <a:endParaRPr/>
          </a:p>
          <a:p>
            <a:pPr indent="0" lvl="0" marL="0" rtl="0" algn="l">
              <a:spcBef>
                <a:spcPts val="0"/>
              </a:spcBef>
              <a:spcAft>
                <a:spcPts val="0"/>
              </a:spcAft>
              <a:buNone/>
            </a:pPr>
            <a:r>
              <a:rPr lang="en"/>
              <a:t>How we used the data:</a:t>
            </a:r>
            <a:endParaRPr/>
          </a:p>
          <a:p>
            <a:pPr indent="0" lvl="0" marL="0" rtl="0" algn="l">
              <a:spcBef>
                <a:spcPts val="0"/>
              </a:spcBef>
              <a:spcAft>
                <a:spcPts val="0"/>
              </a:spcAft>
              <a:buNone/>
            </a:pPr>
            <a:r>
              <a:rPr lang="en"/>
              <a:t>Parsed deterministic Cost of Living into csv file using python scripts</a:t>
            </a:r>
            <a:endParaRPr/>
          </a:p>
          <a:p>
            <a:pPr indent="0" lvl="0" marL="0" rtl="0" algn="l">
              <a:spcBef>
                <a:spcPts val="0"/>
              </a:spcBef>
              <a:spcAft>
                <a:spcPts val="0"/>
              </a:spcAft>
              <a:buNone/>
            </a:pPr>
            <a:r>
              <a:rPr lang="en"/>
              <a:t>What should i say how sine parameters were decided?</a:t>
            </a:r>
            <a:endParaRPr/>
          </a:p>
          <a:p>
            <a:pPr indent="0" lvl="0" marL="0" rtl="0" algn="l">
              <a:spcBef>
                <a:spcPts val="0"/>
              </a:spcBef>
              <a:spcAft>
                <a:spcPts val="0"/>
              </a:spcAft>
              <a:buNone/>
            </a:pPr>
            <a:r>
              <a:rPr lang="en"/>
              <a:t>Parameters of shock distribution and intensity calculated from research data</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d7403a74f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d7403a74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595959"/>
                </a:solidFill>
                <a:latin typeface="Consolas"/>
                <a:ea typeface="Consolas"/>
                <a:cs typeface="Consolas"/>
                <a:sym typeface="Consolas"/>
              </a:rPr>
              <a:t>[Just add and note the citations]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d85a3d540e_3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d85a3d540e_3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595959"/>
                </a:solidFill>
                <a:latin typeface="Consolas"/>
                <a:ea typeface="Consolas"/>
                <a:cs typeface="Consolas"/>
                <a:sym typeface="Consolas"/>
              </a:rPr>
              <a:t>[Just add and note the citations]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d85a3d540e_3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d85a3d540e_3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595959"/>
                </a:solidFill>
                <a:latin typeface="Consolas"/>
                <a:ea typeface="Consolas"/>
                <a:cs typeface="Consolas"/>
                <a:sym typeface="Consolas"/>
              </a:rPr>
              <a:t>[Just add and note the citations]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d85a3d540e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d85a3d540e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d85a3d540e_3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d85a3d540e_3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d7403a74f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d7403a74f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85a3d540e_3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d85a3d540e_3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d85a3d540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d85a3d540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d7403a74f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d7403a74f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7403a74f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d7403a74f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d85a3d540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3d85a3d540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d7403a74f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d7403a74f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d7403a74f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d7403a74f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d85a3d540e_3_1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d85a3d540e_3_1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85a3d540e_3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d85a3d540e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d6c7f885e3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3d6c7f885e3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d85a3d540e_1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d85a3d540e_1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d85a3d540e_1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d85a3d540e_1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d85a3d540e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d85a3d540e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3d85a3d540e_1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3d85a3d540e_1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d85a3d540e_3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d85a3d540e_3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Local sensitivity analysis shows our model is highly stable, displaying perfectly symmetric, linear responses to minor parameter changes (e.g., housing or food costs).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d891fbeef3_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d891fbeef3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Local sensitivity analysis shows our model is highly stable, displaying perfectly symmetric, linear responses to minor parameter changes (e.g., housing or food costs).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d891fbeef3_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d891fbeef3_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Local sensitivity analysis shows our model is highly stable, displaying perfectly symmetric, linear responses to minor parameter changes (e.g., housing or food costs).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d891fbeef3_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3d891fbeef3_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Local sensitivity analysis shows our model is highly stable, displaying perfectly symmetric, linear responses to minor parameter changes (e.g., housing or food costs).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d891fbeef3_7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d891fbeef3_7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Local sensitivity analysis shows our model is highly stable, displaying perfectly symmetric, linear responses to minor parameter changes (e.g., housing or food costs).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85a3d540e_3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85a3d540e_3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3d8709bde1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3d8709bde1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S</a:t>
            </a:r>
            <a:r>
              <a:rPr lang="en" sz="1800">
                <a:solidFill>
                  <a:srgbClr val="595959"/>
                </a:solidFill>
              </a:rPr>
              <a:t>tress-testing boundaries—like significant salary increases—breaks this symmetry as personas enter higher tax brackets. This proves our model isn't a static equation, but structurally adapts to real-world, non-linear financial thresholds.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d891fbeef3_7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d891fbeef3_7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Stress-testing boundaries—like significant salary increases—breaks this symmetry as personas enter higher tax brackets. This proves our model isn't a static equation, but structurally adapts to real-world, non-linear financial thresholds.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3d891fbeef3_7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3d891fbeef3_7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Stress-testing boundaries—like significant salary increases—breaks this symmetry as personas enter higher tax brackets. This proves our model isn't a static equation, but structurally adapts to real-world, non-linear financial thresholds.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d891fbeef3_7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3d891fbeef3_7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Stress-testing boundaries—like significant salary increases—breaks this symmetry as personas enter higher tax brackets. This proves our model isn't a static equation, but structurally adapts to real-world, non-linear financial thresholds.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d891fbeef3_7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d891fbeef3_7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VERSION</a:t>
            </a:r>
            <a:endParaRPr/>
          </a:p>
          <a:p>
            <a:pPr indent="0" lvl="0" marL="0" rtl="0" algn="l">
              <a:lnSpc>
                <a:spcPct val="115000"/>
              </a:lnSpc>
              <a:spcBef>
                <a:spcPts val="1200"/>
              </a:spcBef>
              <a:spcAft>
                <a:spcPts val="0"/>
              </a:spcAft>
              <a:buClr>
                <a:schemeClr val="dk1"/>
              </a:buClr>
              <a:buSzPts val="1100"/>
              <a:buFont typeface="Arial"/>
              <a:buNone/>
            </a:pPr>
            <a:r>
              <a:rPr lang="en" sz="1800">
                <a:solidFill>
                  <a:srgbClr val="595959"/>
                </a:solidFill>
              </a:rPr>
              <a:t>Stress-testing boundaries—like significant salary increases—breaks this symmetry as personas enter higher tax brackets. This proves our model isn't a static equation, but structurally adapts to real-world, non-linear financial thresholds.</a:t>
            </a:r>
            <a:endParaRPr/>
          </a:p>
          <a:p>
            <a:pPr indent="0" lvl="0" marL="0" rtl="0" algn="l">
              <a:spcBef>
                <a:spcPts val="1200"/>
              </a:spcBef>
              <a:spcAft>
                <a:spcPts val="0"/>
              </a:spcAft>
              <a:buNone/>
            </a:pPr>
            <a:r>
              <a:t/>
            </a:r>
            <a:endParaRPr/>
          </a:p>
          <a:p>
            <a:pPr indent="0" lvl="0" marL="0" rtl="0" algn="l">
              <a:spcBef>
                <a:spcPts val="0"/>
              </a:spcBef>
              <a:spcAft>
                <a:spcPts val="0"/>
              </a:spcAft>
              <a:buNone/>
            </a:pPr>
            <a:r>
              <a:rPr lang="en"/>
              <a:t>OLD VERSION</a:t>
            </a:r>
            <a:br>
              <a:rPr lang="en"/>
            </a:br>
            <a:r>
              <a:rPr lang="en" sz="1800">
                <a:solidFill>
                  <a:srgbClr val="595959"/>
                </a:solidFill>
              </a:rPr>
              <a:t>First, we performed a standard local sensitivity analysis. The figure shows the 5 variables which caused the largest change to the baseline disposable income. As you can see, for small changes in parameters like housing or food, the impact on disposable income is perfectly symmetric and linear, confirming the model is stable around our baseline</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200"/>
              </a:spcAft>
              <a:buNone/>
            </a:pPr>
            <a:r>
              <a:rPr lang="en" sz="1800">
                <a:solidFill>
                  <a:schemeClr val="dk1"/>
                </a:solidFill>
              </a:rPr>
              <a:t>However, we didn't just want to test small changes; we wanted to </a:t>
            </a:r>
            <a:r>
              <a:rPr b="1" lang="en" sz="1800">
                <a:solidFill>
                  <a:schemeClr val="dk1"/>
                </a:solidFill>
              </a:rPr>
              <a:t>stress-test</a:t>
            </a:r>
            <a:r>
              <a:rPr lang="en" sz="1800">
                <a:solidFill>
                  <a:schemeClr val="dk1"/>
                </a:solidFill>
              </a:rPr>
              <a:t> the model's boundaries. When we push the gross salary up significantly, the symmetry ever so slightly breaks because the model dynamically pushes the persona into a higher 42% tax bracket, taxing that extra £2230 at a steeper rate. This proves our model isn't just a blind linear equation - it structurally adapts to real-world, non-linear financial thresholds. </a:t>
            </a:r>
            <a:endParaRPr sz="1800">
              <a:solidFill>
                <a:srgbClr val="595959"/>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3d85a3d540e_3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3d85a3d540e_3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d85a3d540e_3_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3d85a3d540e_3_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3d85a3d540e_3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3d85a3d540e_3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3d891fbeef3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3d891fbeef3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d85a3d540e_3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d85a3d540e_3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d85a3d540e_3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d85a3d540e_3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3d891fbeef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3d891fbeef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3d85a3d540e_3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3d85a3d540e_3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3d891fbeef3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3d891fbeef3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VERSION</a:t>
            </a:r>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Because we built a mechanistic, modular model rather than just curve-fitting historical data, our framework doesn't break when the economy changes.</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It is highly extensible, allowing us to plug in new economic shocks or cost parameters as the real world evolves.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Furthermore, by tracking income on a monthly basis, we successfully capture seasonal fluctuations, such as the spike in winter utility bills.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Financial emergencies are extremely random, so instead of spitting out a single, fragile 'average' number, our Monte Carlo simulation embraces real-world unpredictability to provide a highly accurate, probabilistic assessment of risk to one’s finances.</a:t>
            </a:r>
            <a:endParaRPr sz="1400">
              <a:solidFill>
                <a:srgbClr val="595959"/>
              </a:solidFill>
            </a:endParaRPr>
          </a:p>
          <a:p>
            <a:pPr indent="-361950" lvl="0" marL="457200" rtl="0" algn="l">
              <a:spcBef>
                <a:spcPts val="0"/>
              </a:spcBef>
              <a:spcAft>
                <a:spcPts val="0"/>
              </a:spcAft>
              <a:buClr>
                <a:schemeClr val="dk1"/>
              </a:buClr>
              <a:buSzPts val="2100"/>
              <a:buFont typeface="Consolas"/>
              <a:buChar char="●"/>
            </a:pPr>
            <a:r>
              <a:rPr lang="en" sz="2100">
                <a:solidFill>
                  <a:schemeClr val="dk1"/>
                </a:solidFill>
                <a:latin typeface="Consolas"/>
                <a:ea typeface="Consolas"/>
                <a:cs typeface="Consolas"/>
                <a:sym typeface="Consolas"/>
              </a:rPr>
              <a:t>Key strengths</a:t>
            </a:r>
            <a:endParaRPr sz="21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Mechanistic &amp; Extensible: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Built on modular logic rather than historical curve-fitting</a:t>
            </a:r>
            <a:endParaRPr sz="1400">
              <a:solidFill>
                <a:schemeClr val="dk1"/>
              </a:solidFill>
              <a:latin typeface="Consolas"/>
              <a:ea typeface="Consolas"/>
              <a:cs typeface="Consolas"/>
              <a:sym typeface="Consolas"/>
            </a:endParaRPr>
          </a:p>
          <a:p>
            <a:pPr indent="-336550" lvl="3" marL="18288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Our framework adapts to economic shifts and allows new parameters to be integrated.</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High Granularity: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Monthly tracking successfully captures seasonal variations, such as winter utility spikes.</a:t>
            </a:r>
            <a:endParaRPr sz="1400">
              <a:solidFill>
                <a:schemeClr val="dk1"/>
              </a:solidFill>
              <a:latin typeface="Consolas"/>
              <a:ea typeface="Consolas"/>
              <a:cs typeface="Consolas"/>
              <a:sym typeface="Consolas"/>
            </a:endParaRPr>
          </a:p>
          <a:p>
            <a:pPr indent="-336550" lvl="1" marL="9144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Probabilistic Accuracy: </a:t>
            </a:r>
            <a:endParaRPr sz="1400">
              <a:solidFill>
                <a:schemeClr val="dk1"/>
              </a:solidFill>
              <a:latin typeface="Consolas"/>
              <a:ea typeface="Consolas"/>
              <a:cs typeface="Consolas"/>
              <a:sym typeface="Consolas"/>
            </a:endParaRPr>
          </a:p>
          <a:p>
            <a:pPr indent="-336550" lvl="2" marL="1371600" rtl="0" algn="l">
              <a:spcBef>
                <a:spcPts val="0"/>
              </a:spcBef>
              <a:spcAft>
                <a:spcPts val="0"/>
              </a:spcAft>
              <a:buClr>
                <a:schemeClr val="dk1"/>
              </a:buClr>
              <a:buSzPts val="1700"/>
              <a:buChar char="■"/>
            </a:pPr>
            <a:r>
              <a:rPr lang="en" sz="1400">
                <a:solidFill>
                  <a:schemeClr val="dk1"/>
                </a:solidFill>
                <a:latin typeface="Consolas"/>
                <a:ea typeface="Consolas"/>
                <a:cs typeface="Consolas"/>
                <a:sym typeface="Consolas"/>
              </a:rPr>
              <a:t>Instead of fragile "averages," our Monte Carlo simulation embraces real-world unpredictability to accurately model random financial emergencies.</a:t>
            </a:r>
            <a:endParaRPr sz="17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400">
              <a:solidFill>
                <a:srgbClr val="595959"/>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d8290b22d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3d8290b22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3d85a3d540e_3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3d85a3d540e_3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3d85a3d540e_3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3d85a3d540e_3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d891fbeef3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3d891fbeef3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d85a3d540e_3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3d85a3d540e_3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3d891fbeef3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3d891fbeef3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d891fbeef3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3d891fbeef3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85a3d540e_3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85a3d540e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d891fbeef3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3d891fbeef3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a:solidFill>
                  <a:schemeClr val="dk1"/>
                </a:solidFill>
              </a:rPr>
              <a:t>Model a person’s </a:t>
            </a:r>
            <a:r>
              <a:rPr b="1" lang="en">
                <a:solidFill>
                  <a:schemeClr val="dk1"/>
                </a:solidFill>
              </a:rPr>
              <a:t>disposable income</a:t>
            </a:r>
            <a:r>
              <a:rPr lang="en">
                <a:solidFill>
                  <a:schemeClr val="dk1"/>
                </a:solidFill>
              </a:rPr>
              <a:t> from salary and demographics, then test how vulnerable it is to </a:t>
            </a:r>
            <a:r>
              <a:rPr b="1" lang="en">
                <a:solidFill>
                  <a:schemeClr val="dk1"/>
                </a:solidFill>
              </a:rPr>
              <a:t>unexpected emergency costs</a:t>
            </a:r>
            <a:r>
              <a:rPr lang="en">
                <a:solidFill>
                  <a:schemeClr val="dk1"/>
                </a:solidFill>
              </a:rPr>
              <a:t>.</a:t>
            </a:r>
            <a:endParaRPr>
              <a:solidFill>
                <a:schemeClr val="dk1"/>
              </a:solidFill>
            </a:endParaRPr>
          </a:p>
          <a:p>
            <a:pPr indent="0" lvl="0" marL="0" rtl="0" algn="l">
              <a:lnSpc>
                <a:spcPct val="115000"/>
              </a:lnSpc>
              <a:spcBef>
                <a:spcPts val="900"/>
              </a:spcBef>
              <a:spcAft>
                <a:spcPts val="0"/>
              </a:spcAft>
              <a:buNone/>
            </a:pPr>
            <a:r>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You did </a:t>
            </a:r>
            <a:r>
              <a:rPr b="1" lang="en">
                <a:solidFill>
                  <a:schemeClr val="dk1"/>
                </a:solidFill>
              </a:rPr>
              <a:t>not</a:t>
            </a:r>
            <a:r>
              <a:rPr lang="en">
                <a:solidFill>
                  <a:schemeClr val="dk1"/>
                </a:solidFill>
              </a:rPr>
              <a:t> assume a fixed yearly loss 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you modelled gambling as an </a:t>
            </a:r>
            <a:r>
              <a:rPr b="1" lang="en">
                <a:solidFill>
                  <a:schemeClr val="dk1"/>
                </a:solidFill>
              </a:rPr>
              <a:t>agent-based Markov state automaton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gambler’s state includes: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risk tolerance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wealth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cumulative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session profit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month/session position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b="1" lang="en">
                <a:solidFill>
                  <a:schemeClr val="dk1"/>
                </a:solidFill>
              </a:rPr>
            </a:br>
            <a:r>
              <a:rPr lang="en">
                <a:solidFill>
                  <a:schemeClr val="dk1"/>
                </a:solidFill>
              </a:rPr>
              <a:t> We built a </a:t>
            </a:r>
            <a:r>
              <a:rPr b="1" lang="en">
                <a:solidFill>
                  <a:schemeClr val="dk1"/>
                </a:solidFill>
              </a:rPr>
              <a:t>2-part model</a:t>
            </a:r>
            <a:r>
              <a:rPr lang="en">
                <a:solidFill>
                  <a:schemeClr val="dk1"/>
                </a:solidFill>
              </a:rPr>
              <a:t>:</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b="1" lang="en">
                <a:solidFill>
                  <a:schemeClr val="dk1"/>
                </a:solidFill>
              </a:rPr>
              <a:t>Deterministic layer:</a:t>
            </a:r>
            <a:r>
              <a:rPr lang="en">
                <a:solidFill>
                  <a:schemeClr val="dk1"/>
                </a:solidFill>
              </a:rPr>
              <a:t> calculates money left after </a:t>
            </a:r>
            <a:r>
              <a:rPr b="1" lang="en">
                <a:solidFill>
                  <a:schemeClr val="dk1"/>
                </a:solidFill>
              </a:rPr>
              <a:t>taxes</a:t>
            </a:r>
            <a:r>
              <a:rPr lang="en">
                <a:solidFill>
                  <a:schemeClr val="dk1"/>
                </a:solidFill>
              </a:rPr>
              <a:t> and </a:t>
            </a:r>
            <a:r>
              <a:rPr b="1" lang="en">
                <a:solidFill>
                  <a:schemeClr val="dk1"/>
                </a:solidFill>
              </a:rPr>
              <a:t>essential costs</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Stochastic layer:</a:t>
            </a:r>
            <a:r>
              <a:rPr lang="en">
                <a:solidFill>
                  <a:schemeClr val="dk1"/>
                </a:solidFill>
              </a:rPr>
              <a:t> adds random </a:t>
            </a:r>
            <a:r>
              <a:rPr b="1" lang="en">
                <a:solidFill>
                  <a:schemeClr val="dk1"/>
                </a:solidFill>
              </a:rPr>
              <a:t>financial shocks</a:t>
            </a:r>
            <a:r>
              <a:rPr lang="en">
                <a:solidFill>
                  <a:schemeClr val="dk1"/>
                </a:solidFill>
              </a:rPr>
              <a:t> to measure </a:t>
            </a:r>
            <a:r>
              <a:rPr b="1" lang="en">
                <a:solidFill>
                  <a:schemeClr val="dk1"/>
                </a:solidFill>
              </a:rPr>
              <a:t>risk of falling into deficit</a:t>
            </a:r>
            <a:r>
              <a:rPr lang="en">
                <a:solidFill>
                  <a:schemeClr val="dk1"/>
                </a:solidFill>
              </a:rPr>
              <a:t>.</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3d8290b22d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3d8290b22d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900"/>
              </a:spcBef>
              <a:spcAft>
                <a:spcPts val="0"/>
              </a:spcAft>
              <a:buNone/>
            </a:pPr>
            <a:r>
              <a:rPr lang="en">
                <a:solidFill>
                  <a:schemeClr val="dk1"/>
                </a:solidFill>
              </a:rPr>
              <a:t>“In Question 2, we move from household finance into gambling behaviour itself.”</a:t>
            </a:r>
            <a:endParaRPr>
              <a:solidFill>
                <a:schemeClr val="dk1"/>
              </a:solidFill>
            </a:endParaRPr>
          </a:p>
          <a:p>
            <a:pPr indent="-228600" lvl="0" marL="457200" rtl="0" algn="l">
              <a:lnSpc>
                <a:spcPct val="115000"/>
              </a:lnSpc>
              <a:spcBef>
                <a:spcPts val="900"/>
              </a:spcBef>
              <a:spcAft>
                <a:spcPts val="0"/>
              </a:spcAft>
              <a:buNone/>
            </a:pPr>
            <a:r>
              <a:rPr lang="en">
                <a:solidFill>
                  <a:schemeClr val="dk1"/>
                </a:solidFill>
              </a:rPr>
              <a:t>“The aim here is to model gambling behaviour evolving over time, rather than treating gambling loss as a fixed number.”</a:t>
            </a:r>
            <a:endParaRPr>
              <a:solidFill>
                <a:schemeClr val="dk1"/>
              </a:solidFill>
            </a:endParaRPr>
          </a:p>
          <a:p>
            <a:pPr indent="-228600" lvl="0" marL="457200" rtl="0" algn="l">
              <a:lnSpc>
                <a:spcPct val="115000"/>
              </a:lnSpc>
              <a:spcBef>
                <a:spcPts val="900"/>
              </a:spcBef>
              <a:spcAft>
                <a:spcPts val="0"/>
              </a:spcAft>
              <a:buNone/>
            </a:pPr>
            <a:r>
              <a:rPr lang="en">
                <a:solidFill>
                  <a:schemeClr val="dk1"/>
                </a:solidFill>
              </a:rPr>
              <a:t>“We track four main things during the simulation.”</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“First, risk tolerance: how willing the gambler is to take risky bets.”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“Second, wealth: how much money they have available to keep betting.”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“Third, profit: whether they are up or down overall.”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fourth, session behaviour: whether they continue or stop betting.”</a:t>
            </a:r>
            <a:endParaRPr>
              <a:solidFill>
                <a:schemeClr val="dk1"/>
              </a:solidFill>
            </a:endParaRPr>
          </a:p>
          <a:p>
            <a:pPr indent="0" lvl="0" marL="0" rtl="0" algn="l">
              <a:lnSpc>
                <a:spcPct val="115000"/>
              </a:lnSpc>
              <a:spcBef>
                <a:spcPts val="900"/>
              </a:spcBef>
              <a:spcAft>
                <a:spcPts val="0"/>
              </a:spcAft>
              <a:buNone/>
            </a:pPr>
            <a:r>
              <a:rPr lang="en">
                <a:solidFill>
                  <a:schemeClr val="dk1"/>
                </a:solidFill>
              </a:rPr>
              <a:t>“The model starts with a baseline demographic risk.”</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“This means age and gender help initialise how risky the gambler is at the start.”</a:t>
            </a:r>
            <a:endParaRPr>
              <a:solidFill>
                <a:schemeClr val="dk1"/>
              </a:solidFill>
            </a:endParaRPr>
          </a:p>
          <a:p>
            <a:pPr indent="0" lvl="0" marL="0" rtl="0" algn="l">
              <a:lnSpc>
                <a:spcPct val="115000"/>
              </a:lnSpc>
              <a:spcBef>
                <a:spcPts val="900"/>
              </a:spcBef>
              <a:spcAft>
                <a:spcPts val="0"/>
              </a:spcAft>
              <a:buNone/>
            </a:pPr>
            <a:r>
              <a:rPr lang="en">
                <a:solidFill>
                  <a:schemeClr val="dk1"/>
                </a:solidFill>
              </a:rPr>
              <a:t>“Then we use dynamic bet selection and stake sizing.”</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“So the model chooses not only whether the gambler bets, but also what type of bet they take and how much they stake.”</a:t>
            </a:r>
            <a:endParaRPr>
              <a:solidFill>
                <a:schemeClr val="dk1"/>
              </a:solidFill>
            </a:endParaRPr>
          </a:p>
          <a:p>
            <a:pPr indent="0" lvl="0" marL="0" rtl="0" algn="l">
              <a:lnSpc>
                <a:spcPct val="115000"/>
              </a:lnSpc>
              <a:spcBef>
                <a:spcPts val="900"/>
              </a:spcBef>
              <a:spcAft>
                <a:spcPts val="0"/>
              </a:spcAft>
              <a:buNone/>
            </a:pPr>
            <a:r>
              <a:rPr lang="en">
                <a:solidFill>
                  <a:schemeClr val="dk1"/>
                </a:solidFill>
              </a:rPr>
              <a:t>“The most important behavioural feature is the win/loss feedback loop.”</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“After a win, the gambler tends to return closer to baseline.”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“After a loss, risk can increase through loss-chasing.”</a:t>
            </a:r>
            <a:endParaRPr>
              <a:solidFill>
                <a:schemeClr val="dk1"/>
              </a:solidFill>
            </a:endParaRPr>
          </a:p>
          <a:p>
            <a:pPr indent="0" lvl="0" marL="0" rtl="0" algn="l">
              <a:lnSpc>
                <a:spcPct val="115000"/>
              </a:lnSpc>
              <a:spcBef>
                <a:spcPts val="900"/>
              </a:spcBef>
              <a:spcAft>
                <a:spcPts val="0"/>
              </a:spcAft>
              <a:buNone/>
            </a:pPr>
            <a:r>
              <a:rPr lang="en">
                <a:solidFill>
                  <a:schemeClr val="dk1"/>
                </a:solidFill>
              </a:rPr>
              <a:t>“That is why we used an agent-based Markov state automaton.”</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“Each gambler is an agent.”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“Their current state determines what happens next.”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“Then every bet updates that state.”</a:t>
            </a:r>
            <a:endParaRPr>
              <a:solidFill>
                <a:schemeClr val="dk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d85a3d540e_3_1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3d85a3d540e_3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d85a3d540e_3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d85a3d540e_3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 begin by initialising the gambler.”</a:t>
            </a:r>
            <a:endParaRPr/>
          </a:p>
          <a:p>
            <a:pPr indent="0" lvl="0" marL="0" rtl="0" algn="l">
              <a:spcBef>
                <a:spcPts val="0"/>
              </a:spcBef>
              <a:spcAft>
                <a:spcPts val="0"/>
              </a:spcAft>
              <a:buClr>
                <a:schemeClr val="dk1"/>
              </a:buClr>
              <a:buSzPts val="1100"/>
              <a:buFont typeface="Arial"/>
              <a:buNone/>
            </a:pPr>
            <a:r>
              <a:rPr lang="en"/>
              <a:t>“The state contains wealth, profit, and risk tolerance.”</a:t>
            </a:r>
            <a:endParaRPr/>
          </a:p>
          <a:p>
            <a:pPr indent="0" lvl="0" marL="0" rtl="0" algn="l">
              <a:spcBef>
                <a:spcPts val="0"/>
              </a:spcBef>
              <a:spcAft>
                <a:spcPts val="0"/>
              </a:spcAft>
              <a:buClr>
                <a:schemeClr val="dk1"/>
              </a:buClr>
              <a:buSzPts val="1100"/>
              <a:buFont typeface="Arial"/>
              <a:buNone/>
            </a:pPr>
            <a:r>
              <a:rPr lang="en"/>
              <a:t>“Risk tolerance starts from demographic characteristics.”</a:t>
            </a:r>
            <a:endParaRPr/>
          </a:p>
          <a:p>
            <a:pPr indent="-298450" lvl="0" marL="457200" rtl="0" algn="l">
              <a:lnSpc>
                <a:spcPct val="115000"/>
              </a:lnSpc>
              <a:spcBef>
                <a:spcPts val="900"/>
              </a:spcBef>
              <a:spcAft>
                <a:spcPts val="0"/>
              </a:spcAft>
              <a:buClr>
                <a:schemeClr val="dk1"/>
              </a:buClr>
              <a:buSzPts val="1100"/>
              <a:buChar char="●"/>
            </a:pPr>
            <a:r>
              <a:rPr lang="en"/>
              <a:t>“So different age and gender profiles begin with different baseline risk levels.”</a:t>
            </a:r>
            <a:endParaRPr/>
          </a:p>
          <a:p>
            <a:pPr indent="0" lvl="0" marL="0" rtl="0" algn="l">
              <a:spcBef>
                <a:spcPts val="90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3d85a3d540e_3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3d85a3d540e_3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the model decides what kind of bet the gambler takes.”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depends on their current risk level.”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“Low-risk gamblers are more likely to choose safer bets.”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“Higher-risk gamblers are more likely to choose high-volatility bets, like bets with lower win probability but larger payout.”</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“This is important because risk affects both the type of bet and the stake size.”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d85a3d540e_3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3d85a3d540e_3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“Here the bet is actually simulated.”</a:t>
            </a:r>
            <a:endParaRPr/>
          </a:p>
          <a:p>
            <a:pPr indent="0" lvl="0" marL="0" rtl="0" algn="l">
              <a:spcBef>
                <a:spcPts val="0"/>
              </a:spcBef>
              <a:spcAft>
                <a:spcPts val="0"/>
              </a:spcAft>
              <a:buClr>
                <a:schemeClr val="dk1"/>
              </a:buClr>
              <a:buSzPts val="1100"/>
              <a:buFont typeface="Arial"/>
              <a:buNone/>
            </a:pPr>
            <a:r>
              <a:rPr lang="en"/>
              <a:t>“A random draw determines whether the gambler wins or loses.”</a:t>
            </a:r>
            <a:endParaRPr/>
          </a:p>
          <a:p>
            <a:pPr indent="0" lvl="0" marL="0" rtl="0" algn="l">
              <a:spcBef>
                <a:spcPts val="0"/>
              </a:spcBef>
              <a:spcAft>
                <a:spcPts val="0"/>
              </a:spcAft>
              <a:buClr>
                <a:schemeClr val="dk1"/>
              </a:buClr>
              <a:buSzPts val="1100"/>
              <a:buFont typeface="Arial"/>
              <a:buNone/>
            </a:pPr>
            <a:r>
              <a:rPr lang="en"/>
              <a:t>“If they win, profit increases and risk tolerance resets closer to baseline.”</a:t>
            </a:r>
            <a:endParaRPr/>
          </a:p>
          <a:p>
            <a:pPr indent="0" lvl="0" marL="0" rtl="0" algn="l">
              <a:spcBef>
                <a:spcPts val="0"/>
              </a:spcBef>
              <a:spcAft>
                <a:spcPts val="0"/>
              </a:spcAft>
              <a:buClr>
                <a:schemeClr val="dk1"/>
              </a:buClr>
              <a:buSzPts val="1100"/>
              <a:buFont typeface="Arial"/>
              <a:buNone/>
            </a:pPr>
            <a:r>
              <a:rPr lang="en"/>
              <a:t>“If they lose, profit decreases and the loss-chasing mechanism can increase their risk tolerance.”</a:t>
            </a:r>
            <a:endParaRPr/>
          </a:p>
          <a:p>
            <a:pPr indent="0" lvl="0" marL="0" rtl="0" algn="l">
              <a:spcBef>
                <a:spcPts val="0"/>
              </a:spcBef>
              <a:spcAft>
                <a:spcPts val="0"/>
              </a:spcAft>
              <a:buClr>
                <a:schemeClr val="dk1"/>
              </a:buClr>
              <a:buSzPts val="1100"/>
              <a:buFont typeface="Arial"/>
              <a:buNone/>
            </a:pPr>
            <a:r>
              <a:rPr lang="en"/>
              <a:t>“That is how behaviour changes over time instead of staying fixed.”</a:t>
            </a:r>
            <a:endParaRPr/>
          </a:p>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3d85a3d540e_3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3d85a3d540e_3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“After each bet, the model checks whether the gambler continues.”</a:t>
            </a:r>
            <a:endParaRPr/>
          </a:p>
          <a:p>
            <a:pPr indent="0" lvl="0" marL="0" rtl="0" algn="l">
              <a:spcBef>
                <a:spcPts val="0"/>
              </a:spcBef>
              <a:spcAft>
                <a:spcPts val="0"/>
              </a:spcAft>
              <a:buClr>
                <a:schemeClr val="dk1"/>
              </a:buClr>
              <a:buSzPts val="1100"/>
              <a:buFont typeface="Arial"/>
              <a:buNone/>
            </a:pPr>
            <a:r>
              <a:rPr lang="en"/>
              <a:t>“They may stop if they run out of wealth, hit a loss boundary, or randomly choose to quit.”</a:t>
            </a:r>
            <a:endParaRPr/>
          </a:p>
          <a:p>
            <a:pPr indent="0" lvl="0" marL="0" rtl="0" algn="l">
              <a:spcBef>
                <a:spcPts val="0"/>
              </a:spcBef>
              <a:spcAft>
                <a:spcPts val="0"/>
              </a:spcAft>
              <a:buClr>
                <a:schemeClr val="dk1"/>
              </a:buClr>
              <a:buSzPts val="1100"/>
              <a:buFont typeface="Arial"/>
              <a:buNone/>
            </a:pPr>
            <a:r>
              <a:rPr lang="en"/>
              <a:t>“This makes the model more realistic because gamblers do not place a fixed number of bets every time.”</a:t>
            </a:r>
            <a:endParaRPr/>
          </a:p>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3d85a3d540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3d85a3d540e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“Finally, we repeat this process across sessions, months, and simulations.”</a:t>
            </a:r>
            <a:endParaRPr/>
          </a:p>
          <a:p>
            <a:pPr indent="0" lvl="0" marL="0" rtl="0" algn="l">
              <a:spcBef>
                <a:spcPts val="0"/>
              </a:spcBef>
              <a:spcAft>
                <a:spcPts val="0"/>
              </a:spcAft>
              <a:buClr>
                <a:schemeClr val="dk1"/>
              </a:buClr>
              <a:buSzPts val="1100"/>
              <a:buFont typeface="Arial"/>
              <a:buNone/>
            </a:pPr>
            <a:r>
              <a:rPr lang="en"/>
              <a:t>“The output is the average yearly profit or loss.”</a:t>
            </a:r>
            <a:endParaRPr/>
          </a:p>
          <a:p>
            <a:pPr indent="0" lvl="0" marL="0" rtl="0" algn="l">
              <a:spcBef>
                <a:spcPts val="0"/>
              </a:spcBef>
              <a:spcAft>
                <a:spcPts val="0"/>
              </a:spcAft>
              <a:buClr>
                <a:schemeClr val="dk1"/>
              </a:buClr>
              <a:buSzPts val="1100"/>
              <a:buFont typeface="Arial"/>
              <a:buNone/>
            </a:pPr>
            <a:r>
              <a:rPr lang="en"/>
              <a:t>“So rather than one single deterministic result, we get an expected outcome from many stochastic simulations.”</a:t>
            </a:r>
            <a:endParaRPr/>
          </a:p>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3d85a3d540e_3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3d85a3d540e_3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key point is that gambling losses emerge from repeated state updates: risk affects betting, betting affects profit, and profit then feeds back into future risk.”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3d85a3d540e_3_9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3d85a3d540e_3_9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d85a3d540e_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d85a3d540e_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us, technical computing was about taking mathematical theory and turning it into something that explains a real-world problem.”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key idea here was abstraction.”</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“Online gambling harm is complicated, so we couldn’t model every individual detail directly.”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“Instead, we broke the problem into simplified but meaningful mathematical layers.”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“This was not a problem that could be solved with one equation.”</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“A single formula wouldn’t capture the full process from financial vulnerability to gambling losses to long-term recovery.”</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“That’s why we split the problem into three scales.”</a:t>
            </a:r>
            <a:endParaRPr>
              <a:solidFill>
                <a:schemeClr val="dk1"/>
              </a:solidFill>
            </a:endParaRPr>
          </a:p>
          <a:p>
            <a:pPr indent="-298450" lvl="0" marL="457200" rtl="0" algn="l">
              <a:lnSpc>
                <a:spcPct val="115000"/>
              </a:lnSpc>
              <a:spcBef>
                <a:spcPts val="900"/>
              </a:spcBef>
              <a:spcAft>
                <a:spcPts val="0"/>
              </a:spcAft>
              <a:buClr>
                <a:schemeClr val="dk1"/>
              </a:buClr>
              <a:buSzPts val="1100"/>
              <a:buChar char="●"/>
            </a:pPr>
            <a:r>
              <a:rPr lang="en">
                <a:solidFill>
                  <a:schemeClr val="dk1"/>
                </a:solidFill>
              </a:rPr>
              <a:t>“First, household affordability: how much disposable income someone has before gambling.”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“Second, behavioural gambling dynamics: how betting behaviour changes after wins and losses.”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“Third, long-run recovery: how long it takes to financially recover after harmful losses.”</a:t>
            </a:r>
            <a:endParaRPr>
              <a:solidFill>
                <a:schemeClr val="dk1"/>
              </a:solidFill>
            </a:endParaRPr>
          </a:p>
          <a:p>
            <a:pPr indent="0" lvl="0" marL="0" rtl="0" algn="l">
              <a:lnSpc>
                <a:spcPct val="115000"/>
              </a:lnSpc>
              <a:spcBef>
                <a:spcPts val="900"/>
              </a:spcBef>
              <a:spcAft>
                <a:spcPts val="0"/>
              </a:spcAft>
              <a:buClr>
                <a:schemeClr val="dk1"/>
              </a:buClr>
              <a:buSzPts val="1100"/>
              <a:buFont typeface="Arial"/>
              <a:buNone/>
            </a:pPr>
            <a:r>
              <a:rPr lang="en">
                <a:solidFill>
                  <a:schemeClr val="dk1"/>
                </a:solidFill>
              </a:rPr>
              <a:t>“So the overall chain is: affordability leads into behavioural escalation, which then creates a recovery burden.”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d85a3d540e_3_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3d85a3d540e_3_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3d891fbeef3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d891fbeef3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3d85a3d540e_3_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3d85a3d540e_3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3d822b1917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3d822b1917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d891fbeef3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d891fbeef3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3d85a3d540e_3_1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3d85a3d540e_3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d7403a74f3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3d7403a74f3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3d85a3d540e_3_1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3d85a3d540e_3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3d85a3d540e_3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3d85a3d540e_3_1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3d85a3d540e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3d85a3d540e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6c7f885e3_17_0)">
  <p:cSld name="Title and body (g3d6c7f885e3_17_0)">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6c7f885e3_32_0)">
  <p:cSld name="Title and body (g3d6c7f885e3_32_0)">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6c7f885e3_17_0) (g3d6c7f885e3_39_0)">
  <p:cSld name="Title and body (g3d6c7f885e3_17_0) (g3d6c7f885e3_39_0)">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6c7f885e3_17_0) (g3d6c7f885e3_52_0)">
  <p:cSld name="Title and body (g3d6c7f885e3_17_0) (g3d6c7f885e3_52_0)">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g3d6c7f885e3_17_0) (g3d6c7f885e3_66_0)">
  <p:cSld name="Title and body (g3d6c7f885e3_17_0) (g3d6c7f885e3_66_0)">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48.png"/><Relationship Id="rId6"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30.png"/><Relationship Id="rId7" Type="http://schemas.openxmlformats.org/officeDocument/2006/relationships/image" Target="../media/image25.png"/><Relationship Id="rId8" Type="http://schemas.openxmlformats.org/officeDocument/2006/relationships/image" Target="../media/image3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36.png"/><Relationship Id="rId8" Type="http://schemas.openxmlformats.org/officeDocument/2006/relationships/image" Target="../media/image2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29.png"/><Relationship Id="rId8" Type="http://schemas.openxmlformats.org/officeDocument/2006/relationships/image" Target="../media/image2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3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35.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51.png"/><Relationship Id="rId8" Type="http://schemas.openxmlformats.org/officeDocument/2006/relationships/image" Target="../media/image3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51.png"/><Relationship Id="rId8" Type="http://schemas.openxmlformats.org/officeDocument/2006/relationships/image" Target="../media/image3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48.png"/><Relationship Id="rId4" Type="http://schemas.openxmlformats.org/officeDocument/2006/relationships/image" Target="../media/image43.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51.png"/><Relationship Id="rId8" Type="http://schemas.openxmlformats.org/officeDocument/2006/relationships/image" Target="../media/image40.png"/></Relationships>
</file>

<file path=ppt/slides/_rels/slide108.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3.png"/><Relationship Id="rId13" Type="http://schemas.openxmlformats.org/officeDocument/2006/relationships/image" Target="../media/image40.pn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png"/><Relationship Id="rId15" Type="http://schemas.openxmlformats.org/officeDocument/2006/relationships/image" Target="../media/image23.png"/><Relationship Id="rId14" Type="http://schemas.openxmlformats.org/officeDocument/2006/relationships/image" Target="../media/image31.png"/><Relationship Id="rId17" Type="http://schemas.openxmlformats.org/officeDocument/2006/relationships/image" Target="../media/image39.png"/><Relationship Id="rId16"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9.xml"/><Relationship Id="rId3"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0.xml"/><Relationship Id="rId3" Type="http://schemas.openxmlformats.org/officeDocument/2006/relationships/image" Target="../media/image5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 Id="rId3" Type="http://schemas.openxmlformats.org/officeDocument/2006/relationships/image" Target="../media/image5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2.xml"/><Relationship Id="rId3" Type="http://schemas.openxmlformats.org/officeDocument/2006/relationships/image" Target="../media/image56.png"/><Relationship Id="rId4" Type="http://schemas.openxmlformats.org/officeDocument/2006/relationships/image" Target="../media/image5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3.xml"/><Relationship Id="rId3" Type="http://schemas.openxmlformats.org/officeDocument/2006/relationships/image" Target="../media/image56.png"/><Relationship Id="rId4" Type="http://schemas.openxmlformats.org/officeDocument/2006/relationships/image" Target="../media/image5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4.xml"/><Relationship Id="rId3" Type="http://schemas.openxmlformats.org/officeDocument/2006/relationships/image" Target="../media/image58.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5.xml"/><Relationship Id="rId3" Type="http://schemas.openxmlformats.org/officeDocument/2006/relationships/image" Target="../media/image5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6.xml"/><Relationship Id="rId3" Type="http://schemas.openxmlformats.org/officeDocument/2006/relationships/image" Target="../media/image5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7.xml"/><Relationship Id="rId3" Type="http://schemas.openxmlformats.org/officeDocument/2006/relationships/image" Target="../media/image58.png"/><Relationship Id="rId4" Type="http://schemas.openxmlformats.org/officeDocument/2006/relationships/image" Target="../media/image57.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8.xml"/><Relationship Id="rId3" Type="http://schemas.openxmlformats.org/officeDocument/2006/relationships/image" Target="../media/image58.png"/><Relationship Id="rId4" Type="http://schemas.openxmlformats.org/officeDocument/2006/relationships/image" Target="../media/image5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9.xml"/><Relationship Id="rId3" Type="http://schemas.openxmlformats.org/officeDocument/2006/relationships/image" Target="../media/image57.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 Id="rId3" Type="http://schemas.openxmlformats.org/officeDocument/2006/relationships/image" Target="../media/image5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2.xml"/><Relationship Id="rId3" Type="http://schemas.openxmlformats.org/officeDocument/2006/relationships/image" Target="../media/image52.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3.xml"/><Relationship Id="rId3" Type="http://schemas.openxmlformats.org/officeDocument/2006/relationships/image" Target="../media/image5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4.xml"/><Relationship Id="rId3" Type="http://schemas.openxmlformats.org/officeDocument/2006/relationships/image" Target="../media/image5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5.xml"/><Relationship Id="rId3" Type="http://schemas.openxmlformats.org/officeDocument/2006/relationships/image" Target="../media/image5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6.xml"/><Relationship Id="rId3" Type="http://schemas.openxmlformats.org/officeDocument/2006/relationships/image" Target="../media/image5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image" Target="../media/image5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image" Target="../media/image5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image" Target="../media/image5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 Id="rId3" Type="http://schemas.openxmlformats.org/officeDocument/2006/relationships/image" Target="../media/image5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image" Target="../media/image5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 Id="rId3" Type="http://schemas.openxmlformats.org/officeDocument/2006/relationships/image" Target="../media/image54.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 Id="rId3" Type="http://schemas.openxmlformats.org/officeDocument/2006/relationships/image" Target="../media/image54.png"/><Relationship Id="rId4" Type="http://schemas.openxmlformats.org/officeDocument/2006/relationships/image" Target="../media/image62.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image" Target="../media/image54.png"/><Relationship Id="rId4" Type="http://schemas.openxmlformats.org/officeDocument/2006/relationships/image" Target="../media/image6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1.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 Id="rId3" Type="http://schemas.openxmlformats.org/officeDocument/2006/relationships/image" Target="../media/image54.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1.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image" Target="../media/image59.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 Id="rId3" Type="http://schemas.openxmlformats.org/officeDocument/2006/relationships/image" Target="../media/image60.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image" Target="../media/image6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7.xml"/><Relationship Id="rId3" Type="http://schemas.openxmlformats.org/officeDocument/2006/relationships/image" Target="../media/image69.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8.xml"/><Relationship Id="rId3" Type="http://schemas.openxmlformats.org/officeDocument/2006/relationships/image" Target="../media/image69.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9.xml"/><Relationship Id="rId3"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0.xml"/><Relationship Id="rId3" Type="http://schemas.openxmlformats.org/officeDocument/2006/relationships/image" Target="../media/image69.png"/><Relationship Id="rId4" Type="http://schemas.openxmlformats.org/officeDocument/2006/relationships/image" Target="../media/image68.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2.xml"/><Relationship Id="rId3" Type="http://schemas.openxmlformats.org/officeDocument/2006/relationships/image" Target="../media/image67.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3.xml"/><Relationship Id="rId3" Type="http://schemas.openxmlformats.org/officeDocument/2006/relationships/image" Target="../media/image67.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4.xml"/><Relationship Id="rId3" Type="http://schemas.openxmlformats.org/officeDocument/2006/relationships/image" Target="../media/image67.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5.xml"/><Relationship Id="rId3" Type="http://schemas.openxmlformats.org/officeDocument/2006/relationships/image" Target="../media/image67.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6.xml"/><Relationship Id="rId3" Type="http://schemas.openxmlformats.org/officeDocument/2006/relationships/image" Target="../media/image67.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7.xml"/><Relationship Id="rId3" Type="http://schemas.openxmlformats.org/officeDocument/2006/relationships/image" Target="../media/image67.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8.xml"/><Relationship Id="rId3" Type="http://schemas.openxmlformats.org/officeDocument/2006/relationships/image" Target="../media/image67.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9.xml"/><Relationship Id="rId3"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0.xml"/><Relationship Id="rId3" Type="http://schemas.openxmlformats.org/officeDocument/2006/relationships/image" Target="../media/image67.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 Id="rId3" Type="http://schemas.openxmlformats.org/officeDocument/2006/relationships/image" Target="../media/image14.png"/><Relationship Id="rId4" Type="http://schemas.openxmlformats.org/officeDocument/2006/relationships/image" Target="../media/image65.png"/><Relationship Id="rId5"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12.png"/></Relationships>
</file>

<file path=ppt/slides/_rels/slide2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8.png"/></Relationships>
</file>

<file path=ppt/slides/_rels/slide42.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7.png"/><Relationship Id="rId8" Type="http://schemas.openxmlformats.org/officeDocument/2006/relationships/image" Target="../media/image9.png"/></Relationships>
</file>

<file path=ppt/slides/_rels/slide44.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8.png"/></Relationships>
</file>

<file path=ppt/slides/_rels/slide45.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32.png"/><Relationship Id="rId13" Type="http://schemas.openxmlformats.org/officeDocument/2006/relationships/image" Target="../media/image3.png"/><Relationship Id="rId12"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s>
</file>

<file path=ppt/slides/_rels/slide46.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4.png"/><Relationship Id="rId13"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s>
</file>

<file path=ppt/slides/_rels/slide47.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6.png"/><Relationship Id="rId13" Type="http://schemas.openxmlformats.org/officeDocument/2006/relationships/image" Target="../media/image20.png"/><Relationship Id="rId12"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32.png"/><Relationship Id="rId1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s>
</file>

<file path=ppt/slides/_rels/slide48.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6.png"/><Relationship Id="rId13" Type="http://schemas.openxmlformats.org/officeDocument/2006/relationships/image" Target="../media/image20.png"/><Relationship Id="rId12"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32.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9.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19.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22.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22.png"/><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22.png"/><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39.png"/></Relationships>
</file>

<file path=ppt/slides/_rels/slide85.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31.png"/><Relationship Id="rId13" Type="http://schemas.openxmlformats.org/officeDocument/2006/relationships/image" Target="../media/image39.png"/><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86.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3.png"/><Relationship Id="rId13" Type="http://schemas.openxmlformats.org/officeDocument/2006/relationships/image" Target="../media/image31.pn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png"/><Relationship Id="rId15" Type="http://schemas.openxmlformats.org/officeDocument/2006/relationships/image" Target="../media/image24.png"/><Relationship Id="rId14" Type="http://schemas.openxmlformats.org/officeDocument/2006/relationships/image" Target="../media/image23.png"/><Relationship Id="rId16" Type="http://schemas.openxmlformats.org/officeDocument/2006/relationships/image" Target="../media/image39.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87.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3.png"/><Relationship Id="rId13" Type="http://schemas.openxmlformats.org/officeDocument/2006/relationships/image" Target="../media/image40.pn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png"/><Relationship Id="rId15" Type="http://schemas.openxmlformats.org/officeDocument/2006/relationships/image" Target="../media/image23.png"/><Relationship Id="rId14" Type="http://schemas.openxmlformats.org/officeDocument/2006/relationships/image" Target="../media/image31.png"/><Relationship Id="rId17" Type="http://schemas.openxmlformats.org/officeDocument/2006/relationships/image" Target="../media/image39.png"/><Relationship Id="rId16"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88.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3.png"/><Relationship Id="rId13" Type="http://schemas.openxmlformats.org/officeDocument/2006/relationships/image" Target="../media/image40.pn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png"/><Relationship Id="rId15" Type="http://schemas.openxmlformats.org/officeDocument/2006/relationships/image" Target="../media/image23.png"/><Relationship Id="rId14" Type="http://schemas.openxmlformats.org/officeDocument/2006/relationships/image" Target="../media/image31.png"/><Relationship Id="rId17" Type="http://schemas.openxmlformats.org/officeDocument/2006/relationships/image" Target="../media/image39.png"/><Relationship Id="rId16"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42.png"/><Relationship Id="rId4" Type="http://schemas.openxmlformats.org/officeDocument/2006/relationships/image" Target="../media/image4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42.png"/><Relationship Id="rId4" Type="http://schemas.openxmlformats.org/officeDocument/2006/relationships/image" Target="../media/image41.png"/><Relationship Id="rId5" Type="http://schemas.openxmlformats.org/officeDocument/2006/relationships/image" Target="../media/image4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24.png"/><Relationship Id="rId4" Type="http://schemas.openxmlformats.org/officeDocument/2006/relationships/image" Target="../media/image48.png"/><Relationship Id="rId5" Type="http://schemas.openxmlformats.org/officeDocument/2006/relationships/image" Target="../media/image43.png"/><Relationship Id="rId6"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8"/>
          <p:cNvSpPr txBox="1"/>
          <p:nvPr>
            <p:ph type="title"/>
          </p:nvPr>
        </p:nvSpPr>
        <p:spPr>
          <a:xfrm>
            <a:off x="311700" y="1079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0B5394"/>
                </a:solidFill>
                <a:latin typeface="Consolas"/>
                <a:ea typeface="Consolas"/>
                <a:cs typeface="Consolas"/>
                <a:sym typeface="Consolas"/>
              </a:rPr>
              <a:t>Our Modelling Challenge</a:t>
            </a:r>
            <a:endParaRPr sz="4020">
              <a:solidFill>
                <a:srgbClr val="0B5394"/>
              </a:solidFill>
              <a:latin typeface="Consolas"/>
              <a:ea typeface="Consolas"/>
              <a:cs typeface="Consolas"/>
              <a:sym typeface="Consolas"/>
            </a:endParaRPr>
          </a:p>
        </p:txBody>
      </p:sp>
      <p:sp>
        <p:nvSpPr>
          <p:cNvPr id="75" name="Google Shape;75;p18"/>
          <p:cNvSpPr txBox="1"/>
          <p:nvPr>
            <p:ph idx="1" type="body"/>
          </p:nvPr>
        </p:nvSpPr>
        <p:spPr>
          <a:xfrm>
            <a:off x="311700" y="1902900"/>
            <a:ext cx="8520600" cy="98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200">
                <a:solidFill>
                  <a:srgbClr val="000000"/>
                </a:solidFill>
                <a:latin typeface="Consolas"/>
                <a:ea typeface="Consolas"/>
                <a:cs typeface="Consolas"/>
                <a:sym typeface="Consolas"/>
              </a:rPr>
              <a:t>Diart, Gyula, Stan, Calvin</a:t>
            </a:r>
            <a:endParaRPr sz="2200">
              <a:solidFill>
                <a:srgbClr val="000000"/>
              </a:solidFill>
              <a:latin typeface="Consolas"/>
              <a:ea typeface="Consolas"/>
              <a:cs typeface="Consolas"/>
              <a:sym typeface="Consolas"/>
            </a:endParaRPr>
          </a:p>
          <a:p>
            <a:pPr indent="0" lvl="0" marL="0" rtl="0" algn="ctr">
              <a:spcBef>
                <a:spcPts val="1200"/>
              </a:spcBef>
              <a:spcAft>
                <a:spcPts val="1200"/>
              </a:spcAft>
              <a:buClr>
                <a:schemeClr val="dk1"/>
              </a:buClr>
              <a:buSzPts val="1100"/>
              <a:buFont typeface="Arial"/>
              <a:buNone/>
            </a:pPr>
            <a:r>
              <a:rPr lang="en" sz="1500">
                <a:solidFill>
                  <a:srgbClr val="000000"/>
                </a:solidFill>
                <a:latin typeface="Consolas"/>
                <a:ea typeface="Consolas"/>
                <a:cs typeface="Consolas"/>
                <a:sym typeface="Consolas"/>
              </a:rPr>
              <a:t>Colchester Royal Grammar School</a:t>
            </a:r>
            <a:endParaRPr sz="1500">
              <a:solidFill>
                <a:srgbClr val="000000"/>
              </a:solidFill>
              <a:latin typeface="Consolas"/>
              <a:ea typeface="Consolas"/>
              <a:cs typeface="Consolas"/>
              <a:sym typeface="Consolas"/>
            </a:endParaRPr>
          </a:p>
        </p:txBody>
      </p:sp>
      <p:sp>
        <p:nvSpPr>
          <p:cNvPr id="76" name="Google Shape;76;p18"/>
          <p:cNvSpPr txBox="1"/>
          <p:nvPr>
            <p:ph idx="1" type="body"/>
          </p:nvPr>
        </p:nvSpPr>
        <p:spPr>
          <a:xfrm>
            <a:off x="3979350" y="2811785"/>
            <a:ext cx="1185300" cy="3273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1200"/>
              </a:spcAft>
              <a:buClr>
                <a:schemeClr val="dk1"/>
              </a:buClr>
              <a:buSzPct val="73333"/>
              <a:buFont typeface="Arial"/>
              <a:buNone/>
            </a:pPr>
            <a:r>
              <a:rPr lang="en">
                <a:solidFill>
                  <a:srgbClr val="000000"/>
                </a:solidFill>
                <a:latin typeface="Consolas"/>
                <a:ea typeface="Consolas"/>
                <a:cs typeface="Consolas"/>
                <a:sym typeface="Consolas"/>
              </a:rPr>
              <a:t>Team #18907</a:t>
            </a:r>
            <a:endParaRPr sz="1500">
              <a:solidFill>
                <a:srgbClr val="000000"/>
              </a:solidFill>
              <a:latin typeface="Consolas"/>
              <a:ea typeface="Consolas"/>
              <a:cs typeface="Consolas"/>
              <a:sym typeface="Consolas"/>
            </a:endParaRPr>
          </a:p>
        </p:txBody>
      </p:sp>
      <p:pic>
        <p:nvPicPr>
          <p:cNvPr id="77" name="Google Shape;77;p18"/>
          <p:cNvPicPr preferRelativeResize="0"/>
          <p:nvPr/>
        </p:nvPicPr>
        <p:blipFill rotWithShape="1">
          <a:blip r:embed="rId3">
            <a:alphaModFix/>
          </a:blip>
          <a:srcRect b="0" l="0" r="0" t="22756"/>
          <a:stretch/>
        </p:blipFill>
        <p:spPr>
          <a:xfrm>
            <a:off x="3048000" y="3413527"/>
            <a:ext cx="3048000" cy="113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40" name="Google Shape;140;p27"/>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graphicFrame>
        <p:nvGraphicFramePr>
          <p:cNvPr id="1365" name="Google Shape;1365;p117"/>
          <p:cNvGraphicFramePr/>
          <p:nvPr/>
        </p:nvGraphicFramePr>
        <p:xfrm>
          <a:off x="4780750" y="2142513"/>
          <a:ext cx="3000000" cy="3000000"/>
        </p:xfrm>
        <a:graphic>
          <a:graphicData uri="http://schemas.openxmlformats.org/drawingml/2006/table">
            <a:tbl>
              <a:tblPr>
                <a:noFill/>
                <a:tableStyleId>{2FA21AC9-732B-4EF3-A61E-DC3AECE43B1E}</a:tableStyleId>
              </a:tblPr>
              <a:tblGrid>
                <a:gridCol w="1023000"/>
                <a:gridCol w="2577500"/>
              </a:tblGrid>
              <a:tr h="231550">
                <a:tc>
                  <a:txBody>
                    <a:bodyPr/>
                    <a:lstStyle/>
                    <a:p>
                      <a:pPr indent="0" lvl="0" marL="0" rtl="0" algn="ctr">
                        <a:spcBef>
                          <a:spcPts val="0"/>
                        </a:spcBef>
                        <a:spcAft>
                          <a:spcPts val="0"/>
                        </a:spcAft>
                        <a:buNone/>
                      </a:pPr>
                      <a:r>
                        <a:rPr lang="en" sz="900">
                          <a:latin typeface="Consolas"/>
                          <a:ea typeface="Consolas"/>
                          <a:cs typeface="Consolas"/>
                          <a:sym typeface="Consolas"/>
                        </a:rPr>
                        <a:t>Symbol</a:t>
                      </a:r>
                      <a:endParaRPr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Variable</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latin typeface="Consolas"/>
                          <a:ea typeface="Consolas"/>
                          <a:cs typeface="Consolas"/>
                          <a:sym typeface="Consolas"/>
                        </a:rPr>
                        <a:t>S</a:t>
                      </a:r>
                      <a:r>
                        <a:rPr baseline="-25000" i="1" lang="en" sz="900">
                          <a:solidFill>
                            <a:schemeClr val="dk1"/>
                          </a:solidFill>
                          <a:latin typeface="Consolas"/>
                          <a:ea typeface="Consolas"/>
                          <a:cs typeface="Consolas"/>
                          <a:sym typeface="Consolas"/>
                        </a:rPr>
                        <a:t>i,m,j,k</a:t>
                      </a:r>
                      <a:endParaRPr baseline="-25000"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Automaton</a:t>
                      </a:r>
                      <a:r>
                        <a:rPr lang="en" sz="900">
                          <a:latin typeface="Consolas"/>
                          <a:ea typeface="Consolas"/>
                          <a:cs typeface="Consolas"/>
                          <a:sym typeface="Consolas"/>
                        </a:rPr>
                        <a:t> State for agent </a:t>
                      </a:r>
                      <a:r>
                        <a:rPr i="1" lang="en" sz="900">
                          <a:latin typeface="Consolas"/>
                          <a:ea typeface="Consolas"/>
                          <a:cs typeface="Consolas"/>
                          <a:sym typeface="Consolas"/>
                        </a:rPr>
                        <a:t>i</a:t>
                      </a:r>
                      <a:r>
                        <a:rPr lang="en" sz="900">
                          <a:latin typeface="Consolas"/>
                          <a:ea typeface="Consolas"/>
                          <a:cs typeface="Consolas"/>
                          <a:sym typeface="Consolas"/>
                        </a:rPr>
                        <a:t>, month </a:t>
                      </a:r>
                      <a:r>
                        <a:rPr i="1" lang="en" sz="900">
                          <a:latin typeface="Consolas"/>
                          <a:ea typeface="Consolas"/>
                          <a:cs typeface="Consolas"/>
                          <a:sym typeface="Consolas"/>
                        </a:rPr>
                        <a:t>m</a:t>
                      </a:r>
                      <a:r>
                        <a:rPr lang="en" sz="900">
                          <a:latin typeface="Consolas"/>
                          <a:ea typeface="Consolas"/>
                          <a:cs typeface="Consolas"/>
                          <a:sym typeface="Consolas"/>
                        </a:rPr>
                        <a:t>, session </a:t>
                      </a:r>
                      <a:r>
                        <a:rPr i="1" lang="en" sz="900">
                          <a:latin typeface="Consolas"/>
                          <a:ea typeface="Consolas"/>
                          <a:cs typeface="Consolas"/>
                          <a:sym typeface="Consolas"/>
                        </a:rPr>
                        <a:t>j</a:t>
                      </a:r>
                      <a:r>
                        <a:rPr lang="en" sz="900">
                          <a:latin typeface="Consolas"/>
                          <a:ea typeface="Consolas"/>
                          <a:cs typeface="Consolas"/>
                          <a:sym typeface="Consolas"/>
                        </a:rPr>
                        <a:t>, bet </a:t>
                      </a:r>
                      <a:r>
                        <a:rPr i="1" lang="en" sz="900">
                          <a:latin typeface="Consolas"/>
                          <a:ea typeface="Consolas"/>
                          <a:cs typeface="Consolas"/>
                          <a:sym typeface="Consolas"/>
                        </a:rPr>
                        <a:t>m</a:t>
                      </a:r>
                      <a:endParaRPr i="1" sz="900">
                        <a:latin typeface="Consolas"/>
                        <a:ea typeface="Consolas"/>
                        <a:cs typeface="Consolas"/>
                        <a:sym typeface="Consolas"/>
                      </a:endParaRPr>
                    </a:p>
                  </a:txBody>
                  <a:tcPr marT="91425" marB="91425" marR="91425" marL="91425"/>
                </a:tc>
              </a:tr>
              <a:tr h="2833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W</a:t>
                      </a:r>
                      <a:r>
                        <a:rPr baseline="-25000" i="1" lang="en" sz="900">
                          <a:solidFill>
                            <a:schemeClr val="dk1"/>
                          </a:solidFill>
                          <a:latin typeface="Consolas"/>
                          <a:ea typeface="Consolas"/>
                          <a:cs typeface="Consolas"/>
                          <a:sym typeface="Consolas"/>
                        </a:rPr>
                        <a:t>i,m,j,k</a:t>
                      </a:r>
                      <a:endParaRPr baseline="-25000" i="1" sz="9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Consolas"/>
                          <a:ea typeface="Consolas"/>
                          <a:cs typeface="Consolas"/>
                          <a:sym typeface="Consolas"/>
                        </a:rPr>
                        <a:t>Wealth of Agent </a:t>
                      </a:r>
                      <a:r>
                        <a:rPr lang="en" sz="900">
                          <a:solidFill>
                            <a:schemeClr val="dk1"/>
                          </a:solidFill>
                          <a:latin typeface="Consolas"/>
                          <a:ea typeface="Consolas"/>
                          <a:cs typeface="Consolas"/>
                          <a:sym typeface="Consolas"/>
                        </a:rPr>
                        <a:t>for agent </a:t>
                      </a:r>
                      <a:r>
                        <a:rPr i="1" lang="en" sz="900">
                          <a:solidFill>
                            <a:schemeClr val="dk1"/>
                          </a:solidFill>
                          <a:latin typeface="Consolas"/>
                          <a:ea typeface="Consolas"/>
                          <a:cs typeface="Consolas"/>
                          <a:sym typeface="Consolas"/>
                        </a:rPr>
                        <a:t>i</a:t>
                      </a:r>
                      <a:r>
                        <a:rPr lang="en" sz="900">
                          <a:solidFill>
                            <a:schemeClr val="dk1"/>
                          </a:solidFill>
                          <a:latin typeface="Consolas"/>
                          <a:ea typeface="Consolas"/>
                          <a:cs typeface="Consolas"/>
                          <a:sym typeface="Consolas"/>
                        </a:rPr>
                        <a:t>, month </a:t>
                      </a:r>
                      <a:r>
                        <a:rPr i="1" lang="en" sz="900">
                          <a:solidFill>
                            <a:schemeClr val="dk1"/>
                          </a:solidFill>
                          <a:latin typeface="Consolas"/>
                          <a:ea typeface="Consolas"/>
                          <a:cs typeface="Consolas"/>
                          <a:sym typeface="Consolas"/>
                        </a:rPr>
                        <a:t>m</a:t>
                      </a:r>
                      <a:r>
                        <a:rPr lang="en" sz="900">
                          <a:solidFill>
                            <a:schemeClr val="dk1"/>
                          </a:solidFill>
                          <a:latin typeface="Consolas"/>
                          <a:ea typeface="Consolas"/>
                          <a:cs typeface="Consolas"/>
                          <a:sym typeface="Consolas"/>
                        </a:rPr>
                        <a:t>, session </a:t>
                      </a:r>
                      <a:r>
                        <a:rPr i="1" lang="en" sz="900">
                          <a:solidFill>
                            <a:schemeClr val="dk1"/>
                          </a:solidFill>
                          <a:latin typeface="Consolas"/>
                          <a:ea typeface="Consolas"/>
                          <a:cs typeface="Consolas"/>
                          <a:sym typeface="Consolas"/>
                        </a:rPr>
                        <a:t>j</a:t>
                      </a:r>
                      <a:r>
                        <a:rPr lang="en" sz="900">
                          <a:solidFill>
                            <a:schemeClr val="dk1"/>
                          </a:solidFill>
                          <a:latin typeface="Consolas"/>
                          <a:ea typeface="Consolas"/>
                          <a:cs typeface="Consolas"/>
                          <a:sym typeface="Consolas"/>
                        </a:rPr>
                        <a:t>, bet </a:t>
                      </a:r>
                      <a:r>
                        <a:rPr i="1" lang="en" sz="900">
                          <a:solidFill>
                            <a:schemeClr val="dk1"/>
                          </a:solidFill>
                          <a:latin typeface="Consolas"/>
                          <a:ea typeface="Consolas"/>
                          <a:cs typeface="Consolas"/>
                          <a:sym typeface="Consolas"/>
                        </a:rPr>
                        <a:t>m</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W</a:t>
                      </a:r>
                      <a:r>
                        <a:rPr baseline="-25000" i="1" lang="en" sz="900">
                          <a:solidFill>
                            <a:schemeClr val="dk1"/>
                          </a:solidFill>
                          <a:latin typeface="Consolas"/>
                          <a:ea typeface="Consolas"/>
                          <a:cs typeface="Consolas"/>
                          <a:sym typeface="Consolas"/>
                        </a:rPr>
                        <a:t>0</a:t>
                      </a:r>
                      <a:endParaRPr baseline="-25000" i="1" sz="900">
                        <a:solidFill>
                          <a:schemeClr val="dk1"/>
                        </a:solidFill>
                        <a:latin typeface="Consolas"/>
                        <a:ea typeface="Consolas"/>
                        <a:cs typeface="Consolas"/>
                        <a:sym typeface="Consola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OECD-modified Equivalence Scale per person</a:t>
                      </a:r>
                      <a:endParaRPr i="1" sz="900">
                        <a:latin typeface="Consolas"/>
                        <a:ea typeface="Consolas"/>
                        <a:cs typeface="Consolas"/>
                        <a:sym typeface="Consolas"/>
                      </a:endParaRPr>
                    </a:p>
                  </a:txBody>
                  <a:tcPr marT="91425" marB="91425" marR="91425" marL="91425">
                    <a:lnL cap="flat" cmpd="sng" w="9525">
                      <a:solidFill>
                        <a:srgbClr val="9E9E9E"/>
                      </a:solidFill>
                      <a:prstDash val="solid"/>
                      <a:round/>
                      <a:headEnd len="sm" w="sm" type="none"/>
                      <a:tailEnd len="sm" w="sm" type="none"/>
                    </a:lnL>
                  </a:tcPr>
                </a:tc>
              </a:tr>
              <a:tr h="218450">
                <a:tc>
                  <a:txBody>
                    <a:bodyPr/>
                    <a:lstStyle/>
                    <a:p>
                      <a:pPr indent="0" lvl="0" marL="0" rtl="0" algn="ctr">
                        <a:spcBef>
                          <a:spcPts val="0"/>
                        </a:spcBef>
                        <a:spcAft>
                          <a:spcPts val="0"/>
                        </a:spcAft>
                        <a:buClr>
                          <a:schemeClr val="dk1"/>
                        </a:buClr>
                        <a:buSzPts val="1100"/>
                        <a:buFont typeface="Arial"/>
                        <a:buNone/>
                      </a:pPr>
                      <a:r>
                        <a:rPr i="1" lang="en" sz="900">
                          <a:solidFill>
                            <a:schemeClr val="dk1"/>
                          </a:solidFill>
                          <a:latin typeface="Consolas"/>
                          <a:ea typeface="Consolas"/>
                          <a:cs typeface="Consolas"/>
                          <a:sym typeface="Consolas"/>
                        </a:rPr>
                        <a:t>λ</a:t>
                      </a:r>
                      <a:r>
                        <a:rPr baseline="-25000" i="1" lang="en" sz="900">
                          <a:solidFill>
                            <a:schemeClr val="dk1"/>
                          </a:solidFill>
                          <a:latin typeface="Consolas"/>
                          <a:ea typeface="Consolas"/>
                          <a:cs typeface="Consolas"/>
                          <a:sym typeface="Consolas"/>
                        </a:rPr>
                        <a:t>0</a:t>
                      </a:r>
                      <a:endParaRPr i="1" sz="9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Consolas"/>
                          <a:ea typeface="Consolas"/>
                          <a:cs typeface="Consolas"/>
                          <a:sym typeface="Consolas"/>
                        </a:rPr>
                        <a:t>Base Risk Tolerance</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𝜋</a:t>
                      </a:r>
                      <a:r>
                        <a:rPr baseline="-25000" i="1" lang="en" sz="900">
                          <a:solidFill>
                            <a:schemeClr val="dk1"/>
                          </a:solidFill>
                          <a:latin typeface="Consolas"/>
                          <a:ea typeface="Consolas"/>
                          <a:cs typeface="Consolas"/>
                          <a:sym typeface="Consolas"/>
                        </a:rPr>
                        <a:t>i,m,j,k</a:t>
                      </a:r>
                      <a:endParaRPr i="1" sz="9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Profit on Bet </a:t>
                      </a:r>
                      <a:r>
                        <a:rPr lang="en" sz="900">
                          <a:solidFill>
                            <a:schemeClr val="dk1"/>
                          </a:solidFill>
                          <a:latin typeface="Consolas"/>
                          <a:ea typeface="Consolas"/>
                          <a:cs typeface="Consolas"/>
                          <a:sym typeface="Consolas"/>
                        </a:rPr>
                        <a:t>for agent </a:t>
                      </a:r>
                      <a:r>
                        <a:rPr i="1" lang="en" sz="900">
                          <a:solidFill>
                            <a:schemeClr val="dk1"/>
                          </a:solidFill>
                          <a:latin typeface="Consolas"/>
                          <a:ea typeface="Consolas"/>
                          <a:cs typeface="Consolas"/>
                          <a:sym typeface="Consolas"/>
                        </a:rPr>
                        <a:t>i</a:t>
                      </a:r>
                      <a:r>
                        <a:rPr lang="en" sz="900">
                          <a:solidFill>
                            <a:schemeClr val="dk1"/>
                          </a:solidFill>
                          <a:latin typeface="Consolas"/>
                          <a:ea typeface="Consolas"/>
                          <a:cs typeface="Consolas"/>
                          <a:sym typeface="Consolas"/>
                        </a:rPr>
                        <a:t>, month </a:t>
                      </a:r>
                      <a:r>
                        <a:rPr i="1" lang="en" sz="900">
                          <a:solidFill>
                            <a:schemeClr val="dk1"/>
                          </a:solidFill>
                          <a:latin typeface="Consolas"/>
                          <a:ea typeface="Consolas"/>
                          <a:cs typeface="Consolas"/>
                          <a:sym typeface="Consolas"/>
                        </a:rPr>
                        <a:t>m</a:t>
                      </a:r>
                      <a:r>
                        <a:rPr lang="en" sz="900">
                          <a:solidFill>
                            <a:schemeClr val="dk1"/>
                          </a:solidFill>
                          <a:latin typeface="Consolas"/>
                          <a:ea typeface="Consolas"/>
                          <a:cs typeface="Consolas"/>
                          <a:sym typeface="Consolas"/>
                        </a:rPr>
                        <a:t>, session </a:t>
                      </a:r>
                      <a:r>
                        <a:rPr i="1" lang="en" sz="900">
                          <a:solidFill>
                            <a:schemeClr val="dk1"/>
                          </a:solidFill>
                          <a:latin typeface="Consolas"/>
                          <a:ea typeface="Consolas"/>
                          <a:cs typeface="Consolas"/>
                          <a:sym typeface="Consolas"/>
                        </a:rPr>
                        <a:t>j</a:t>
                      </a:r>
                      <a:r>
                        <a:rPr lang="en" sz="900">
                          <a:solidFill>
                            <a:schemeClr val="dk1"/>
                          </a:solidFill>
                          <a:latin typeface="Consolas"/>
                          <a:ea typeface="Consolas"/>
                          <a:cs typeface="Consolas"/>
                          <a:sym typeface="Consolas"/>
                        </a:rPr>
                        <a:t>, bet </a:t>
                      </a:r>
                      <a:r>
                        <a:rPr i="1" lang="en" sz="900">
                          <a:solidFill>
                            <a:schemeClr val="dk1"/>
                          </a:solidFill>
                          <a:latin typeface="Consolas"/>
                          <a:ea typeface="Consolas"/>
                          <a:cs typeface="Consolas"/>
                          <a:sym typeface="Consolas"/>
                        </a:rPr>
                        <a:t>k</a:t>
                      </a:r>
                      <a:endParaRPr i="1" sz="900">
                        <a:solidFill>
                          <a:schemeClr val="dk1"/>
                        </a:solidFill>
                        <a:latin typeface="Consolas"/>
                        <a:ea typeface="Consolas"/>
                        <a:cs typeface="Consolas"/>
                        <a:sym typeface="Consolas"/>
                      </a:endParaRPr>
                    </a:p>
                  </a:txBody>
                  <a:tcPr marT="91425" marB="91425" marR="91425" marL="91425"/>
                </a:tc>
              </a:tr>
            </a:tbl>
          </a:graphicData>
        </a:graphic>
      </p:graphicFrame>
      <p:pic>
        <p:nvPicPr>
          <p:cNvPr id="1366" name="Google Shape;1366;p117"/>
          <p:cNvPicPr preferRelativeResize="0"/>
          <p:nvPr/>
        </p:nvPicPr>
        <p:blipFill>
          <a:blip r:embed="rId3">
            <a:alphaModFix/>
          </a:blip>
          <a:stretch>
            <a:fillRect/>
          </a:stretch>
        </p:blipFill>
        <p:spPr>
          <a:xfrm>
            <a:off x="4450575" y="927075"/>
            <a:ext cx="4260849" cy="412932"/>
          </a:xfrm>
          <a:prstGeom prst="rect">
            <a:avLst/>
          </a:prstGeom>
          <a:noFill/>
          <a:ln>
            <a:noFill/>
          </a:ln>
        </p:spPr>
      </p:pic>
      <p:pic>
        <p:nvPicPr>
          <p:cNvPr id="1367" name="Google Shape;1367;p117"/>
          <p:cNvPicPr preferRelativeResize="0"/>
          <p:nvPr/>
        </p:nvPicPr>
        <p:blipFill>
          <a:blip r:embed="rId4">
            <a:alphaModFix/>
          </a:blip>
          <a:stretch>
            <a:fillRect/>
          </a:stretch>
        </p:blipFill>
        <p:spPr>
          <a:xfrm>
            <a:off x="5636279" y="1362355"/>
            <a:ext cx="2178666" cy="645645"/>
          </a:xfrm>
          <a:prstGeom prst="rect">
            <a:avLst/>
          </a:prstGeom>
          <a:noFill/>
          <a:ln>
            <a:noFill/>
          </a:ln>
        </p:spPr>
      </p:pic>
      <p:sp>
        <p:nvSpPr>
          <p:cNvPr id="1368" name="Google Shape;1368;p117"/>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369" name="Google Shape;1369;p117"/>
          <p:cNvSpPr txBox="1"/>
          <p:nvPr/>
        </p:nvSpPr>
        <p:spPr>
          <a:xfrm>
            <a:off x="65450" y="2082750"/>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(1) Markov Automaton Construction - Part 2</a:t>
            </a:r>
            <a:endParaRPr sz="1300">
              <a:solidFill>
                <a:schemeClr val="dk2"/>
              </a:solidFill>
              <a:latin typeface="Consolas"/>
              <a:ea typeface="Consolas"/>
              <a:cs typeface="Consolas"/>
              <a:sym typeface="Consolas"/>
            </a:endParaRPr>
          </a:p>
        </p:txBody>
      </p:sp>
      <p:pic>
        <p:nvPicPr>
          <p:cNvPr id="1370" name="Google Shape;1370;p117"/>
          <p:cNvPicPr preferRelativeResize="0"/>
          <p:nvPr/>
        </p:nvPicPr>
        <p:blipFill>
          <a:blip r:embed="rId5">
            <a:alphaModFix/>
          </a:blip>
          <a:stretch>
            <a:fillRect/>
          </a:stretch>
        </p:blipFill>
        <p:spPr>
          <a:xfrm>
            <a:off x="858951" y="2617213"/>
            <a:ext cx="3384824" cy="993325"/>
          </a:xfrm>
          <a:prstGeom prst="rect">
            <a:avLst/>
          </a:prstGeom>
          <a:noFill/>
          <a:ln>
            <a:noFill/>
          </a:ln>
        </p:spPr>
      </p:pic>
      <p:pic>
        <p:nvPicPr>
          <p:cNvPr id="1371" name="Google Shape;1371;p117"/>
          <p:cNvPicPr preferRelativeResize="0"/>
          <p:nvPr/>
        </p:nvPicPr>
        <p:blipFill>
          <a:blip r:embed="rId6">
            <a:alphaModFix/>
          </a:blip>
          <a:stretch>
            <a:fillRect/>
          </a:stretch>
        </p:blipFill>
        <p:spPr>
          <a:xfrm>
            <a:off x="184746" y="2617225"/>
            <a:ext cx="613226" cy="993326"/>
          </a:xfrm>
          <a:prstGeom prst="rect">
            <a:avLst/>
          </a:prstGeom>
          <a:noFill/>
          <a:ln>
            <a:noFill/>
          </a:ln>
        </p:spPr>
      </p:pic>
      <p:sp>
        <p:nvSpPr>
          <p:cNvPr id="1372" name="Google Shape;1372;p11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graphicFrame>
        <p:nvGraphicFramePr>
          <p:cNvPr id="1377" name="Google Shape;1377;p118"/>
          <p:cNvGraphicFramePr/>
          <p:nvPr/>
        </p:nvGraphicFramePr>
        <p:xfrm>
          <a:off x="4910738" y="2551463"/>
          <a:ext cx="3000000" cy="3000000"/>
        </p:xfrm>
        <a:graphic>
          <a:graphicData uri="http://schemas.openxmlformats.org/drawingml/2006/table">
            <a:tbl>
              <a:tblPr>
                <a:noFill/>
                <a:tableStyleId>{2FA21AC9-732B-4EF3-A61E-DC3AECE43B1E}</a:tableStyleId>
              </a:tblPr>
              <a:tblGrid>
                <a:gridCol w="1023000"/>
                <a:gridCol w="2577500"/>
              </a:tblGrid>
              <a:tr h="197250">
                <a:tc>
                  <a:txBody>
                    <a:bodyPr/>
                    <a:lstStyle/>
                    <a:p>
                      <a:pPr indent="0" lvl="0" marL="0" rtl="0" algn="ctr">
                        <a:spcBef>
                          <a:spcPts val="0"/>
                        </a:spcBef>
                        <a:spcAft>
                          <a:spcPts val="0"/>
                        </a:spcAft>
                        <a:buNone/>
                      </a:pPr>
                      <a:r>
                        <a:rPr lang="en" sz="1000">
                          <a:latin typeface="Consolas"/>
                          <a:ea typeface="Consolas"/>
                          <a:cs typeface="Consolas"/>
                          <a:sym typeface="Consolas"/>
                        </a:rPr>
                        <a:t>Symbol</a:t>
                      </a:r>
                      <a:endParaRPr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Variable</a:t>
                      </a:r>
                      <a:endParaRPr sz="10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1000">
                          <a:latin typeface="Consolas"/>
                          <a:ea typeface="Consolas"/>
                          <a:cs typeface="Consolas"/>
                          <a:sym typeface="Consolas"/>
                        </a:rPr>
                        <a:t>Y</a:t>
                      </a:r>
                      <a:endParaRPr baseline="-25000"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Income per month</a:t>
                      </a:r>
                      <a:endParaRPr i="1"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I</a:t>
                      </a:r>
                      <a:endParaRPr baseline="-25000" i="1" sz="10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Consolas"/>
                          <a:ea typeface="Consolas"/>
                          <a:cs typeface="Consolas"/>
                          <a:sym typeface="Consolas"/>
                        </a:rPr>
                        <a:t>Income factor for risk-taking</a:t>
                      </a:r>
                      <a:endParaRPr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λ</a:t>
                      </a:r>
                      <a:r>
                        <a:rPr baseline="-25000" i="1" lang="en" sz="1000">
                          <a:solidFill>
                            <a:schemeClr val="dk1"/>
                          </a:solidFill>
                          <a:latin typeface="Consolas"/>
                          <a:ea typeface="Consolas"/>
                          <a:cs typeface="Consolas"/>
                          <a:sym typeface="Consolas"/>
                        </a:rPr>
                        <a:t>k</a:t>
                      </a:r>
                      <a:endParaRPr i="1" sz="10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Risk Tolerance for for bet </a:t>
                      </a:r>
                      <a:r>
                        <a:rPr i="1" lang="en" sz="1000">
                          <a:solidFill>
                            <a:schemeClr val="dk1"/>
                          </a:solidFill>
                          <a:latin typeface="Consolas"/>
                          <a:ea typeface="Consolas"/>
                          <a:cs typeface="Consolas"/>
                          <a:sym typeface="Consolas"/>
                        </a:rPr>
                        <a:t>k</a:t>
                      </a:r>
                      <a:endParaRPr i="1"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R</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Effective risk Tolerance for bet </a:t>
                      </a:r>
                      <a:r>
                        <a:rPr i="1" lang="en" sz="1000">
                          <a:solidFill>
                            <a:schemeClr val="dk1"/>
                          </a:solidFill>
                          <a:latin typeface="Consolas"/>
                          <a:ea typeface="Consolas"/>
                          <a:cs typeface="Consolas"/>
                          <a:sym typeface="Consolas"/>
                        </a:rPr>
                        <a:t>k</a:t>
                      </a:r>
                      <a:endParaRPr i="1" sz="10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p</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Bet Winning Probability</a:t>
                      </a:r>
                      <a:endParaRPr sz="10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m</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Payout Multiplier</a:t>
                      </a:r>
                      <a:endParaRPr i="1" sz="1000">
                        <a:solidFill>
                          <a:schemeClr val="dk1"/>
                        </a:solidFill>
                        <a:latin typeface="Consolas"/>
                        <a:ea typeface="Consolas"/>
                        <a:cs typeface="Consolas"/>
                        <a:sym typeface="Consolas"/>
                      </a:endParaRPr>
                    </a:p>
                  </a:txBody>
                  <a:tcPr marT="91425" marB="91425" marR="91425" marL="91425"/>
                </a:tc>
              </a:tr>
            </a:tbl>
          </a:graphicData>
        </a:graphic>
      </p:graphicFrame>
      <p:sp>
        <p:nvSpPr>
          <p:cNvPr id="1378" name="Google Shape;1378;p118"/>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379" name="Google Shape;1379;p118"/>
          <p:cNvSpPr txBox="1"/>
          <p:nvPr/>
        </p:nvSpPr>
        <p:spPr>
          <a:xfrm>
            <a:off x="6812828" y="75200"/>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380" name="Google Shape;1380;p118"/>
          <p:cNvPicPr preferRelativeResize="0"/>
          <p:nvPr/>
        </p:nvPicPr>
        <p:blipFill>
          <a:blip r:embed="rId3">
            <a:alphaModFix/>
          </a:blip>
          <a:stretch>
            <a:fillRect/>
          </a:stretch>
        </p:blipFill>
        <p:spPr>
          <a:xfrm>
            <a:off x="6934029" y="391982"/>
            <a:ext cx="2053774" cy="602710"/>
          </a:xfrm>
          <a:prstGeom prst="rect">
            <a:avLst/>
          </a:prstGeom>
          <a:noFill/>
          <a:ln>
            <a:noFill/>
          </a:ln>
        </p:spPr>
      </p:pic>
      <p:pic>
        <p:nvPicPr>
          <p:cNvPr id="1381" name="Google Shape;1381;p118"/>
          <p:cNvPicPr preferRelativeResize="0"/>
          <p:nvPr/>
        </p:nvPicPr>
        <p:blipFill>
          <a:blip r:embed="rId4">
            <a:alphaModFix/>
          </a:blip>
          <a:stretch>
            <a:fillRect/>
          </a:stretch>
        </p:blipFill>
        <p:spPr>
          <a:xfrm>
            <a:off x="6524948" y="391989"/>
            <a:ext cx="372081" cy="602710"/>
          </a:xfrm>
          <a:prstGeom prst="rect">
            <a:avLst/>
          </a:prstGeom>
          <a:noFill/>
          <a:ln>
            <a:noFill/>
          </a:ln>
        </p:spPr>
      </p:pic>
      <p:sp>
        <p:nvSpPr>
          <p:cNvPr id="1382" name="Google Shape;1382;p118"/>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(2) Bet Determination</a:t>
            </a:r>
            <a:endParaRPr sz="1300">
              <a:solidFill>
                <a:schemeClr val="dk2"/>
              </a:solidFill>
              <a:latin typeface="Consolas"/>
              <a:ea typeface="Consolas"/>
              <a:cs typeface="Consolas"/>
              <a:sym typeface="Consolas"/>
            </a:endParaRPr>
          </a:p>
        </p:txBody>
      </p:sp>
      <p:pic>
        <p:nvPicPr>
          <p:cNvPr id="1383" name="Google Shape;1383;p118"/>
          <p:cNvPicPr preferRelativeResize="0"/>
          <p:nvPr/>
        </p:nvPicPr>
        <p:blipFill>
          <a:blip r:embed="rId5">
            <a:alphaModFix/>
          </a:blip>
          <a:stretch>
            <a:fillRect/>
          </a:stretch>
        </p:blipFill>
        <p:spPr>
          <a:xfrm>
            <a:off x="463750" y="2083475"/>
            <a:ext cx="3438185" cy="2422874"/>
          </a:xfrm>
          <a:prstGeom prst="rect">
            <a:avLst/>
          </a:prstGeom>
          <a:noFill/>
          <a:ln>
            <a:noFill/>
          </a:ln>
        </p:spPr>
      </p:pic>
      <p:pic>
        <p:nvPicPr>
          <p:cNvPr id="1384" name="Google Shape;1384;p118"/>
          <p:cNvPicPr preferRelativeResize="0"/>
          <p:nvPr/>
        </p:nvPicPr>
        <p:blipFill>
          <a:blip r:embed="rId6">
            <a:alphaModFix/>
          </a:blip>
          <a:stretch>
            <a:fillRect/>
          </a:stretch>
        </p:blipFill>
        <p:spPr>
          <a:xfrm>
            <a:off x="5635992" y="2055748"/>
            <a:ext cx="2321832" cy="437150"/>
          </a:xfrm>
          <a:prstGeom prst="rect">
            <a:avLst/>
          </a:prstGeom>
          <a:noFill/>
          <a:ln>
            <a:noFill/>
          </a:ln>
        </p:spPr>
      </p:pic>
      <p:pic>
        <p:nvPicPr>
          <p:cNvPr id="1385" name="Google Shape;1385;p118"/>
          <p:cNvPicPr preferRelativeResize="0"/>
          <p:nvPr/>
        </p:nvPicPr>
        <p:blipFill rotWithShape="1">
          <a:blip r:embed="rId7">
            <a:alphaModFix/>
          </a:blip>
          <a:srcRect b="57884" l="0" r="0" t="0"/>
          <a:stretch/>
        </p:blipFill>
        <p:spPr>
          <a:xfrm>
            <a:off x="5303250" y="1181249"/>
            <a:ext cx="1356783" cy="548286"/>
          </a:xfrm>
          <a:prstGeom prst="rect">
            <a:avLst/>
          </a:prstGeom>
          <a:noFill/>
          <a:ln>
            <a:noFill/>
          </a:ln>
        </p:spPr>
      </p:pic>
      <p:pic>
        <p:nvPicPr>
          <p:cNvPr id="1386" name="Google Shape;1386;p118"/>
          <p:cNvPicPr preferRelativeResize="0"/>
          <p:nvPr/>
        </p:nvPicPr>
        <p:blipFill rotWithShape="1">
          <a:blip r:embed="rId7">
            <a:alphaModFix/>
          </a:blip>
          <a:srcRect b="12580" l="0" r="0" t="43324"/>
          <a:stretch/>
        </p:blipFill>
        <p:spPr>
          <a:xfrm>
            <a:off x="6853840" y="1187806"/>
            <a:ext cx="1264909" cy="535173"/>
          </a:xfrm>
          <a:prstGeom prst="rect">
            <a:avLst/>
          </a:prstGeom>
          <a:noFill/>
          <a:ln>
            <a:noFill/>
          </a:ln>
        </p:spPr>
      </p:pic>
      <p:pic>
        <p:nvPicPr>
          <p:cNvPr id="1387" name="Google Shape;1387;p118"/>
          <p:cNvPicPr preferRelativeResize="0"/>
          <p:nvPr/>
        </p:nvPicPr>
        <p:blipFill>
          <a:blip r:embed="rId8">
            <a:alphaModFix/>
          </a:blip>
          <a:stretch>
            <a:fillRect/>
          </a:stretch>
        </p:blipFill>
        <p:spPr>
          <a:xfrm>
            <a:off x="6485953" y="1788100"/>
            <a:ext cx="621928" cy="209075"/>
          </a:xfrm>
          <a:prstGeom prst="rect">
            <a:avLst/>
          </a:prstGeom>
          <a:noFill/>
          <a:ln>
            <a:noFill/>
          </a:ln>
        </p:spPr>
      </p:pic>
      <p:sp>
        <p:nvSpPr>
          <p:cNvPr id="1388" name="Google Shape;1388;p11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graphicFrame>
        <p:nvGraphicFramePr>
          <p:cNvPr id="1393" name="Google Shape;1393;p119"/>
          <p:cNvGraphicFramePr/>
          <p:nvPr/>
        </p:nvGraphicFramePr>
        <p:xfrm>
          <a:off x="4707250" y="2438188"/>
          <a:ext cx="3000000" cy="3000000"/>
        </p:xfrm>
        <a:graphic>
          <a:graphicData uri="http://schemas.openxmlformats.org/drawingml/2006/table">
            <a:tbl>
              <a:tblPr>
                <a:noFill/>
                <a:tableStyleId>{2FA21AC9-732B-4EF3-A61E-DC3AECE43B1E}</a:tableStyleId>
              </a:tblPr>
              <a:tblGrid>
                <a:gridCol w="1023000"/>
                <a:gridCol w="2577500"/>
              </a:tblGrid>
              <a:tr h="197250">
                <a:tc>
                  <a:txBody>
                    <a:bodyPr/>
                    <a:lstStyle/>
                    <a:p>
                      <a:pPr indent="0" lvl="0" marL="0" rtl="0" algn="ctr">
                        <a:spcBef>
                          <a:spcPts val="0"/>
                        </a:spcBef>
                        <a:spcAft>
                          <a:spcPts val="0"/>
                        </a:spcAft>
                        <a:buNone/>
                      </a:pPr>
                      <a:r>
                        <a:rPr lang="en" sz="1000">
                          <a:latin typeface="Consolas"/>
                          <a:ea typeface="Consolas"/>
                          <a:cs typeface="Consolas"/>
                          <a:sym typeface="Consolas"/>
                        </a:rPr>
                        <a:t>Symbol</a:t>
                      </a:r>
                      <a:endParaRPr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Variable</a:t>
                      </a:r>
                      <a:endParaRPr sz="10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1000">
                          <a:latin typeface="Consolas"/>
                          <a:ea typeface="Consolas"/>
                          <a:cs typeface="Consolas"/>
                          <a:sym typeface="Consolas"/>
                        </a:rPr>
                        <a:t>w</a:t>
                      </a:r>
                      <a:r>
                        <a:rPr baseline="-25000" i="1" lang="en" sz="1000">
                          <a:solidFill>
                            <a:schemeClr val="dk1"/>
                          </a:solidFill>
                          <a:latin typeface="Consolas"/>
                          <a:ea typeface="Consolas"/>
                          <a:cs typeface="Consolas"/>
                          <a:sym typeface="Consolas"/>
                        </a:rPr>
                        <a:t>k</a:t>
                      </a:r>
                      <a:endParaRPr baseline="-25000"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Winning Boundary</a:t>
                      </a:r>
                      <a:endParaRPr i="1"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B</a:t>
                      </a:r>
                      <a:r>
                        <a:rPr baseline="-25000" i="1" lang="en" sz="1000">
                          <a:solidFill>
                            <a:schemeClr val="dk1"/>
                          </a:solidFill>
                          <a:latin typeface="Consolas"/>
                          <a:ea typeface="Consolas"/>
                          <a:cs typeface="Consolas"/>
                          <a:sym typeface="Consolas"/>
                        </a:rPr>
                        <a:t>k</a:t>
                      </a:r>
                      <a:endParaRPr baseline="-25000" i="1" sz="10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latin typeface="Consolas"/>
                          <a:ea typeface="Consolas"/>
                          <a:cs typeface="Consolas"/>
                          <a:sym typeface="Consolas"/>
                        </a:rPr>
                        <a:t>Betting amount for bet </a:t>
                      </a:r>
                      <a:r>
                        <a:rPr i="1" lang="en" sz="1000">
                          <a:latin typeface="Consolas"/>
                          <a:ea typeface="Consolas"/>
                          <a:cs typeface="Consolas"/>
                          <a:sym typeface="Consolas"/>
                        </a:rPr>
                        <a:t>k</a:t>
                      </a:r>
                      <a:endParaRPr i="1"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1000">
                          <a:solidFill>
                            <a:schemeClr val="dk1"/>
                          </a:solidFill>
                          <a:latin typeface="Consolas"/>
                          <a:ea typeface="Consolas"/>
                          <a:cs typeface="Consolas"/>
                          <a:sym typeface="Consolas"/>
                        </a:rPr>
                        <a:t>B</a:t>
                      </a:r>
                      <a:r>
                        <a:rPr baseline="-25000" i="1" lang="en" sz="1000">
                          <a:solidFill>
                            <a:schemeClr val="dk1"/>
                          </a:solidFill>
                          <a:latin typeface="Consolas"/>
                          <a:ea typeface="Consolas"/>
                          <a:cs typeface="Consolas"/>
                          <a:sym typeface="Consolas"/>
                        </a:rPr>
                        <a:t>max</a:t>
                      </a:r>
                      <a:endParaRPr i="1" sz="10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Maximum Betting Amount</a:t>
                      </a:r>
                      <a:endParaRPr sz="10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Clr>
                          <a:schemeClr val="dk1"/>
                        </a:buClr>
                        <a:buSzPts val="1100"/>
                        <a:buFont typeface="Arial"/>
                        <a:buNone/>
                      </a:pPr>
                      <a:r>
                        <a:rPr i="1" lang="en" sz="1000">
                          <a:solidFill>
                            <a:schemeClr val="dk1"/>
                          </a:solidFill>
                          <a:latin typeface="Consolas"/>
                          <a:ea typeface="Consolas"/>
                          <a:cs typeface="Consolas"/>
                          <a:sym typeface="Consolas"/>
                        </a:rPr>
                        <a:t>B</a:t>
                      </a:r>
                      <a:r>
                        <a:rPr baseline="-25000" i="1" lang="en" sz="1000">
                          <a:solidFill>
                            <a:schemeClr val="dk1"/>
                          </a:solidFill>
                          <a:latin typeface="Consolas"/>
                          <a:ea typeface="Consolas"/>
                          <a:cs typeface="Consolas"/>
                          <a:sym typeface="Consolas"/>
                        </a:rPr>
                        <a:t>0</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Minimum Betting Amount</a:t>
                      </a:r>
                      <a:endParaRPr i="1" sz="10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Clr>
                          <a:schemeClr val="dk1"/>
                        </a:buClr>
                        <a:buSzPts val="1100"/>
                        <a:buFont typeface="Arial"/>
                        <a:buNone/>
                      </a:pPr>
                      <a:r>
                        <a:rPr i="1" lang="en" sz="1000">
                          <a:solidFill>
                            <a:schemeClr val="dk1"/>
                          </a:solidFill>
                          <a:latin typeface="Consolas"/>
                          <a:ea typeface="Consolas"/>
                          <a:cs typeface="Consolas"/>
                          <a:sym typeface="Consolas"/>
                        </a:rPr>
                        <a:t>λ</a:t>
                      </a:r>
                      <a:r>
                        <a:rPr baseline="-25000" i="1" lang="en" sz="1000">
                          <a:solidFill>
                            <a:schemeClr val="dk1"/>
                          </a:solidFill>
                          <a:latin typeface="Consolas"/>
                          <a:ea typeface="Consolas"/>
                          <a:cs typeface="Consolas"/>
                          <a:sym typeface="Consolas"/>
                        </a:rPr>
                        <a:t>k</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Risk Tolerance for bet </a:t>
                      </a:r>
                      <a:r>
                        <a:rPr i="1" lang="en" sz="1000">
                          <a:solidFill>
                            <a:schemeClr val="dk1"/>
                          </a:solidFill>
                          <a:latin typeface="Consolas"/>
                          <a:ea typeface="Consolas"/>
                          <a:cs typeface="Consolas"/>
                          <a:sym typeface="Consolas"/>
                        </a:rPr>
                        <a:t>k</a:t>
                      </a:r>
                      <a:endParaRPr i="1" sz="10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Clr>
                          <a:schemeClr val="dk1"/>
                        </a:buClr>
                        <a:buSzPts val="1100"/>
                        <a:buFont typeface="Arial"/>
                        <a:buNone/>
                      </a:pPr>
                      <a:r>
                        <a:rPr i="1" lang="en" sz="1000">
                          <a:solidFill>
                            <a:schemeClr val="dk1"/>
                          </a:solidFill>
                          <a:latin typeface="Consolas"/>
                          <a:ea typeface="Consolas"/>
                          <a:cs typeface="Consolas"/>
                          <a:sym typeface="Consolas"/>
                        </a:rPr>
                        <a:t>λ</a:t>
                      </a:r>
                      <a:r>
                        <a:rPr baseline="-25000" i="1" lang="en" sz="1000">
                          <a:solidFill>
                            <a:schemeClr val="dk1"/>
                          </a:solidFill>
                          <a:latin typeface="Consolas"/>
                          <a:ea typeface="Consolas"/>
                          <a:cs typeface="Consolas"/>
                          <a:sym typeface="Consolas"/>
                        </a:rPr>
                        <a:t>0</a:t>
                      </a:r>
                      <a:endParaRPr i="1" sz="10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Base Risk Tolerance</a:t>
                      </a:r>
                      <a:endParaRPr i="1" sz="1000">
                        <a:solidFill>
                          <a:schemeClr val="dk1"/>
                        </a:solidFill>
                        <a:latin typeface="Consolas"/>
                        <a:ea typeface="Consolas"/>
                        <a:cs typeface="Consolas"/>
                        <a:sym typeface="Consolas"/>
                      </a:endParaRPr>
                    </a:p>
                  </a:txBody>
                  <a:tcPr marT="91425" marB="91425" marR="91425" marL="91425"/>
                </a:tc>
              </a:tr>
            </a:tbl>
          </a:graphicData>
        </a:graphic>
      </p:graphicFrame>
      <p:sp>
        <p:nvSpPr>
          <p:cNvPr id="1394" name="Google Shape;1394;p119"/>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395" name="Google Shape;1395;p119"/>
          <p:cNvSpPr txBox="1"/>
          <p:nvPr/>
        </p:nvSpPr>
        <p:spPr>
          <a:xfrm>
            <a:off x="45860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396" name="Google Shape;1396;p119"/>
          <p:cNvPicPr preferRelativeResize="0"/>
          <p:nvPr/>
        </p:nvPicPr>
        <p:blipFill>
          <a:blip r:embed="rId3">
            <a:alphaModFix/>
          </a:blip>
          <a:stretch>
            <a:fillRect/>
          </a:stretch>
        </p:blipFill>
        <p:spPr>
          <a:xfrm>
            <a:off x="4707254" y="438857"/>
            <a:ext cx="2053774" cy="602710"/>
          </a:xfrm>
          <a:prstGeom prst="rect">
            <a:avLst/>
          </a:prstGeom>
          <a:noFill/>
          <a:ln>
            <a:noFill/>
          </a:ln>
        </p:spPr>
      </p:pic>
      <p:pic>
        <p:nvPicPr>
          <p:cNvPr id="1397" name="Google Shape;1397;p119"/>
          <p:cNvPicPr preferRelativeResize="0"/>
          <p:nvPr/>
        </p:nvPicPr>
        <p:blipFill>
          <a:blip r:embed="rId4">
            <a:alphaModFix/>
          </a:blip>
          <a:stretch>
            <a:fillRect/>
          </a:stretch>
        </p:blipFill>
        <p:spPr>
          <a:xfrm>
            <a:off x="4298173" y="438864"/>
            <a:ext cx="372081" cy="602710"/>
          </a:xfrm>
          <a:prstGeom prst="rect">
            <a:avLst/>
          </a:prstGeom>
          <a:noFill/>
          <a:ln>
            <a:noFill/>
          </a:ln>
        </p:spPr>
      </p:pic>
      <p:sp>
        <p:nvSpPr>
          <p:cNvPr id="1398" name="Google Shape;1398;p119"/>
          <p:cNvSpPr txBox="1"/>
          <p:nvPr/>
        </p:nvSpPr>
        <p:spPr>
          <a:xfrm>
            <a:off x="73460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399" name="Google Shape;1399;p119"/>
          <p:cNvPicPr preferRelativeResize="0"/>
          <p:nvPr/>
        </p:nvPicPr>
        <p:blipFill>
          <a:blip r:embed="rId5">
            <a:alphaModFix/>
          </a:blip>
          <a:stretch>
            <a:fillRect/>
          </a:stretch>
        </p:blipFill>
        <p:spPr>
          <a:xfrm>
            <a:off x="7208500" y="294090"/>
            <a:ext cx="1060706" cy="747476"/>
          </a:xfrm>
          <a:prstGeom prst="rect">
            <a:avLst/>
          </a:prstGeom>
          <a:noFill/>
          <a:ln>
            <a:noFill/>
          </a:ln>
        </p:spPr>
      </p:pic>
      <p:cxnSp>
        <p:nvCxnSpPr>
          <p:cNvPr id="1400" name="Google Shape;1400;p119"/>
          <p:cNvCxnSpPr/>
          <p:nvPr/>
        </p:nvCxnSpPr>
        <p:spPr>
          <a:xfrm>
            <a:off x="67980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01" name="Google Shape;1401;p119"/>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(3) Placing the Bet - Part 1</a:t>
            </a:r>
            <a:endParaRPr sz="1300">
              <a:solidFill>
                <a:schemeClr val="dk2"/>
              </a:solidFill>
              <a:latin typeface="Consolas"/>
              <a:ea typeface="Consolas"/>
              <a:cs typeface="Consolas"/>
              <a:sym typeface="Consolas"/>
            </a:endParaRPr>
          </a:p>
        </p:txBody>
      </p:sp>
      <p:pic>
        <p:nvPicPr>
          <p:cNvPr id="1402" name="Google Shape;1402;p119"/>
          <p:cNvPicPr preferRelativeResize="0"/>
          <p:nvPr/>
        </p:nvPicPr>
        <p:blipFill>
          <a:blip r:embed="rId6">
            <a:alphaModFix/>
          </a:blip>
          <a:stretch>
            <a:fillRect/>
          </a:stretch>
        </p:blipFill>
        <p:spPr>
          <a:xfrm>
            <a:off x="152400" y="2181925"/>
            <a:ext cx="4492449" cy="2384676"/>
          </a:xfrm>
          <a:prstGeom prst="rect">
            <a:avLst/>
          </a:prstGeom>
          <a:noFill/>
          <a:ln>
            <a:noFill/>
          </a:ln>
        </p:spPr>
      </p:pic>
      <p:pic>
        <p:nvPicPr>
          <p:cNvPr id="1403" name="Google Shape;1403;p119"/>
          <p:cNvPicPr preferRelativeResize="0"/>
          <p:nvPr/>
        </p:nvPicPr>
        <p:blipFill>
          <a:blip r:embed="rId7">
            <a:alphaModFix/>
          </a:blip>
          <a:stretch>
            <a:fillRect/>
          </a:stretch>
        </p:blipFill>
        <p:spPr>
          <a:xfrm>
            <a:off x="4439242" y="1380087"/>
            <a:ext cx="3958503" cy="304205"/>
          </a:xfrm>
          <a:prstGeom prst="rect">
            <a:avLst/>
          </a:prstGeom>
          <a:noFill/>
          <a:ln>
            <a:noFill/>
          </a:ln>
        </p:spPr>
      </p:pic>
      <p:pic>
        <p:nvPicPr>
          <p:cNvPr id="1404" name="Google Shape;1404;p119"/>
          <p:cNvPicPr preferRelativeResize="0"/>
          <p:nvPr/>
        </p:nvPicPr>
        <p:blipFill>
          <a:blip r:embed="rId8">
            <a:alphaModFix/>
          </a:blip>
          <a:stretch>
            <a:fillRect/>
          </a:stretch>
        </p:blipFill>
        <p:spPr>
          <a:xfrm>
            <a:off x="5342769" y="1730594"/>
            <a:ext cx="1954254" cy="563463"/>
          </a:xfrm>
          <a:prstGeom prst="rect">
            <a:avLst/>
          </a:prstGeom>
          <a:noFill/>
          <a:ln>
            <a:noFill/>
          </a:ln>
        </p:spPr>
      </p:pic>
      <p:sp>
        <p:nvSpPr>
          <p:cNvPr id="1405" name="Google Shape;1405;p11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20"/>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411" name="Google Shape;1411;p120"/>
          <p:cNvSpPr txBox="1"/>
          <p:nvPr/>
        </p:nvSpPr>
        <p:spPr>
          <a:xfrm>
            <a:off x="45860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412" name="Google Shape;1412;p120"/>
          <p:cNvPicPr preferRelativeResize="0"/>
          <p:nvPr/>
        </p:nvPicPr>
        <p:blipFill>
          <a:blip r:embed="rId3">
            <a:alphaModFix/>
          </a:blip>
          <a:stretch>
            <a:fillRect/>
          </a:stretch>
        </p:blipFill>
        <p:spPr>
          <a:xfrm>
            <a:off x="4707254" y="438857"/>
            <a:ext cx="2053774" cy="602710"/>
          </a:xfrm>
          <a:prstGeom prst="rect">
            <a:avLst/>
          </a:prstGeom>
          <a:noFill/>
          <a:ln>
            <a:noFill/>
          </a:ln>
        </p:spPr>
      </p:pic>
      <p:pic>
        <p:nvPicPr>
          <p:cNvPr id="1413" name="Google Shape;1413;p120"/>
          <p:cNvPicPr preferRelativeResize="0"/>
          <p:nvPr/>
        </p:nvPicPr>
        <p:blipFill>
          <a:blip r:embed="rId4">
            <a:alphaModFix/>
          </a:blip>
          <a:stretch>
            <a:fillRect/>
          </a:stretch>
        </p:blipFill>
        <p:spPr>
          <a:xfrm>
            <a:off x="4298173" y="438864"/>
            <a:ext cx="372081" cy="602710"/>
          </a:xfrm>
          <a:prstGeom prst="rect">
            <a:avLst/>
          </a:prstGeom>
          <a:noFill/>
          <a:ln>
            <a:noFill/>
          </a:ln>
        </p:spPr>
      </p:pic>
      <p:sp>
        <p:nvSpPr>
          <p:cNvPr id="1414" name="Google Shape;1414;p120"/>
          <p:cNvSpPr txBox="1"/>
          <p:nvPr/>
        </p:nvSpPr>
        <p:spPr>
          <a:xfrm>
            <a:off x="73460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415" name="Google Shape;1415;p120"/>
          <p:cNvPicPr preferRelativeResize="0"/>
          <p:nvPr/>
        </p:nvPicPr>
        <p:blipFill>
          <a:blip r:embed="rId5">
            <a:alphaModFix/>
          </a:blip>
          <a:stretch>
            <a:fillRect/>
          </a:stretch>
        </p:blipFill>
        <p:spPr>
          <a:xfrm>
            <a:off x="7208500" y="294090"/>
            <a:ext cx="1060706" cy="747476"/>
          </a:xfrm>
          <a:prstGeom prst="rect">
            <a:avLst/>
          </a:prstGeom>
          <a:noFill/>
          <a:ln>
            <a:noFill/>
          </a:ln>
        </p:spPr>
      </p:pic>
      <p:cxnSp>
        <p:nvCxnSpPr>
          <p:cNvPr id="1416" name="Google Shape;1416;p120"/>
          <p:cNvCxnSpPr/>
          <p:nvPr/>
        </p:nvCxnSpPr>
        <p:spPr>
          <a:xfrm>
            <a:off x="67980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17" name="Google Shape;1417;p120"/>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(3) Placing the Bet - Part 2</a:t>
            </a:r>
            <a:endParaRPr sz="1300">
              <a:solidFill>
                <a:schemeClr val="dk2"/>
              </a:solidFill>
              <a:latin typeface="Consolas"/>
              <a:ea typeface="Consolas"/>
              <a:cs typeface="Consolas"/>
              <a:sym typeface="Consolas"/>
            </a:endParaRPr>
          </a:p>
        </p:txBody>
      </p:sp>
      <p:pic>
        <p:nvPicPr>
          <p:cNvPr id="1418" name="Google Shape;1418;p120"/>
          <p:cNvPicPr preferRelativeResize="0"/>
          <p:nvPr/>
        </p:nvPicPr>
        <p:blipFill>
          <a:blip r:embed="rId6">
            <a:alphaModFix/>
          </a:blip>
          <a:stretch>
            <a:fillRect/>
          </a:stretch>
        </p:blipFill>
        <p:spPr>
          <a:xfrm>
            <a:off x="152400" y="2181925"/>
            <a:ext cx="4492449" cy="2384676"/>
          </a:xfrm>
          <a:prstGeom prst="rect">
            <a:avLst/>
          </a:prstGeom>
          <a:noFill/>
          <a:ln>
            <a:noFill/>
          </a:ln>
        </p:spPr>
      </p:pic>
      <p:pic>
        <p:nvPicPr>
          <p:cNvPr id="1419" name="Google Shape;1419;p120"/>
          <p:cNvPicPr preferRelativeResize="0"/>
          <p:nvPr/>
        </p:nvPicPr>
        <p:blipFill>
          <a:blip r:embed="rId7">
            <a:alphaModFix/>
          </a:blip>
          <a:stretch>
            <a:fillRect/>
          </a:stretch>
        </p:blipFill>
        <p:spPr>
          <a:xfrm>
            <a:off x="4178705" y="1377212"/>
            <a:ext cx="2329550" cy="532223"/>
          </a:xfrm>
          <a:prstGeom prst="rect">
            <a:avLst/>
          </a:prstGeom>
          <a:noFill/>
          <a:ln>
            <a:noFill/>
          </a:ln>
        </p:spPr>
      </p:pic>
      <p:pic>
        <p:nvPicPr>
          <p:cNvPr id="1420" name="Google Shape;1420;p120"/>
          <p:cNvPicPr preferRelativeResize="0"/>
          <p:nvPr/>
        </p:nvPicPr>
        <p:blipFill>
          <a:blip r:embed="rId8">
            <a:alphaModFix/>
          </a:blip>
          <a:stretch>
            <a:fillRect/>
          </a:stretch>
        </p:blipFill>
        <p:spPr>
          <a:xfrm>
            <a:off x="6535825" y="1324657"/>
            <a:ext cx="1995000" cy="612348"/>
          </a:xfrm>
          <a:prstGeom prst="rect">
            <a:avLst/>
          </a:prstGeom>
          <a:noFill/>
          <a:ln>
            <a:noFill/>
          </a:ln>
        </p:spPr>
      </p:pic>
      <p:graphicFrame>
        <p:nvGraphicFramePr>
          <p:cNvPr id="1421" name="Google Shape;1421;p120"/>
          <p:cNvGraphicFramePr/>
          <p:nvPr/>
        </p:nvGraphicFramePr>
        <p:xfrm>
          <a:off x="4707250" y="2325138"/>
          <a:ext cx="3000000" cy="3000000"/>
        </p:xfrm>
        <a:graphic>
          <a:graphicData uri="http://schemas.openxmlformats.org/drawingml/2006/table">
            <a:tbl>
              <a:tblPr>
                <a:noFill/>
                <a:tableStyleId>{2FA21AC9-732B-4EF3-A61E-DC3AECE43B1E}</a:tableStyleId>
              </a:tblPr>
              <a:tblGrid>
                <a:gridCol w="1023000"/>
                <a:gridCol w="2577500"/>
              </a:tblGrid>
              <a:tr h="10000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10830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λ</a:t>
                      </a:r>
                      <a:r>
                        <a:rPr baseline="-25000" i="1" lang="en" sz="700">
                          <a:solidFill>
                            <a:schemeClr val="dk1"/>
                          </a:solidFill>
                          <a:latin typeface="Consolas"/>
                          <a:ea typeface="Consolas"/>
                          <a:cs typeface="Consolas"/>
                          <a:sym typeface="Consolas"/>
                        </a:rPr>
                        <a:t>k</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Risk Tolerance for bet </a:t>
                      </a:r>
                      <a:r>
                        <a:rPr i="1" lang="en" sz="700">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tc>
              </a:tr>
              <a:tr h="14560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λ</a:t>
                      </a:r>
                      <a:r>
                        <a:rPr baseline="-25000" i="1" lang="en" sz="700">
                          <a:solidFill>
                            <a:schemeClr val="dk1"/>
                          </a:solidFill>
                          <a:latin typeface="Consolas"/>
                          <a:ea typeface="Consolas"/>
                          <a:cs typeface="Consolas"/>
                          <a:sym typeface="Consolas"/>
                        </a:rPr>
                        <a:t>0</a:t>
                      </a:r>
                      <a:endParaRPr baseline="-25000" i="1" sz="7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Consolas"/>
                          <a:ea typeface="Consolas"/>
                          <a:cs typeface="Consolas"/>
                          <a:sym typeface="Consolas"/>
                        </a:rPr>
                        <a:t>Base Risk Tolerance</a:t>
                      </a:r>
                      <a:endParaRPr i="1" sz="700">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Clr>
                          <a:schemeClr val="dk1"/>
                        </a:buClr>
                        <a:buSzPts val="1100"/>
                        <a:buFont typeface="Arial"/>
                        <a:buNone/>
                      </a:pPr>
                      <a:r>
                        <a:rPr i="1" lang="en" sz="700">
                          <a:latin typeface="Consolas"/>
                          <a:ea typeface="Consolas"/>
                          <a:cs typeface="Consolas"/>
                          <a:sym typeface="Consolas"/>
                        </a:rPr>
                        <a:t>c</a:t>
                      </a:r>
                      <a:endParaRPr i="1" sz="7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Consolas"/>
                          <a:ea typeface="Consolas"/>
                          <a:cs typeface="Consolas"/>
                          <a:sym typeface="Consolas"/>
                        </a:rPr>
                        <a:t>Chasing</a:t>
                      </a:r>
                      <a:r>
                        <a:rPr lang="en" sz="700">
                          <a:solidFill>
                            <a:schemeClr val="dk1"/>
                          </a:solidFill>
                          <a:latin typeface="Consolas"/>
                          <a:ea typeface="Consolas"/>
                          <a:cs typeface="Consolas"/>
                          <a:sym typeface="Consolas"/>
                        </a:rPr>
                        <a:t> coef.</a:t>
                      </a:r>
                      <a:endParaRPr sz="700">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w</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Winning Boundary</a:t>
                      </a:r>
                      <a:endParaRPr i="1" sz="700">
                        <a:solidFill>
                          <a:schemeClr val="dk1"/>
                        </a:solidFill>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p</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Probability</a:t>
                      </a:r>
                      <a:r>
                        <a:rPr lang="en" sz="700">
                          <a:solidFill>
                            <a:schemeClr val="dk1"/>
                          </a:solidFill>
                          <a:latin typeface="Consolas"/>
                          <a:ea typeface="Consolas"/>
                          <a:cs typeface="Consolas"/>
                          <a:sym typeface="Consolas"/>
                        </a:rPr>
                        <a:t> of winning</a:t>
                      </a:r>
                      <a:endParaRPr i="1" sz="700">
                        <a:solidFill>
                          <a:schemeClr val="dk1"/>
                        </a:solidFill>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𝜋</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Profit for bet </a:t>
                      </a:r>
                      <a:r>
                        <a:rPr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B</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Bet Amount for bet </a:t>
                      </a:r>
                      <a:r>
                        <a:rPr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r>
              <a:tr h="10000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m</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Payout multiplier</a:t>
                      </a:r>
                      <a:endParaRPr sz="700">
                        <a:solidFill>
                          <a:schemeClr val="dk1"/>
                        </a:solidFill>
                        <a:latin typeface="Consolas"/>
                        <a:ea typeface="Consolas"/>
                        <a:cs typeface="Consolas"/>
                        <a:sym typeface="Consolas"/>
                      </a:endParaRPr>
                    </a:p>
                  </a:txBody>
                  <a:tcPr marT="91425" marB="91425" marR="91425" marL="91425"/>
                </a:tc>
              </a:tr>
            </a:tbl>
          </a:graphicData>
        </a:graphic>
      </p:graphicFrame>
      <p:sp>
        <p:nvSpPr>
          <p:cNvPr id="1422" name="Google Shape;1422;p12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21"/>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428" name="Google Shape;1428;p121"/>
          <p:cNvSpPr txBox="1"/>
          <p:nvPr/>
        </p:nvSpPr>
        <p:spPr>
          <a:xfrm>
            <a:off x="45860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429" name="Google Shape;1429;p121"/>
          <p:cNvPicPr preferRelativeResize="0"/>
          <p:nvPr/>
        </p:nvPicPr>
        <p:blipFill>
          <a:blip r:embed="rId3">
            <a:alphaModFix/>
          </a:blip>
          <a:stretch>
            <a:fillRect/>
          </a:stretch>
        </p:blipFill>
        <p:spPr>
          <a:xfrm>
            <a:off x="4707254" y="438857"/>
            <a:ext cx="2053774" cy="602710"/>
          </a:xfrm>
          <a:prstGeom prst="rect">
            <a:avLst/>
          </a:prstGeom>
          <a:noFill/>
          <a:ln>
            <a:noFill/>
          </a:ln>
        </p:spPr>
      </p:pic>
      <p:pic>
        <p:nvPicPr>
          <p:cNvPr id="1430" name="Google Shape;1430;p121"/>
          <p:cNvPicPr preferRelativeResize="0"/>
          <p:nvPr/>
        </p:nvPicPr>
        <p:blipFill>
          <a:blip r:embed="rId4">
            <a:alphaModFix/>
          </a:blip>
          <a:stretch>
            <a:fillRect/>
          </a:stretch>
        </p:blipFill>
        <p:spPr>
          <a:xfrm>
            <a:off x="4298173" y="438864"/>
            <a:ext cx="372081" cy="602710"/>
          </a:xfrm>
          <a:prstGeom prst="rect">
            <a:avLst/>
          </a:prstGeom>
          <a:noFill/>
          <a:ln>
            <a:noFill/>
          </a:ln>
        </p:spPr>
      </p:pic>
      <p:sp>
        <p:nvSpPr>
          <p:cNvPr id="1431" name="Google Shape;1431;p121"/>
          <p:cNvSpPr txBox="1"/>
          <p:nvPr/>
        </p:nvSpPr>
        <p:spPr>
          <a:xfrm>
            <a:off x="73460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432" name="Google Shape;1432;p121"/>
          <p:cNvPicPr preferRelativeResize="0"/>
          <p:nvPr/>
        </p:nvPicPr>
        <p:blipFill>
          <a:blip r:embed="rId5">
            <a:alphaModFix/>
          </a:blip>
          <a:stretch>
            <a:fillRect/>
          </a:stretch>
        </p:blipFill>
        <p:spPr>
          <a:xfrm>
            <a:off x="7208500" y="294090"/>
            <a:ext cx="1060706" cy="747476"/>
          </a:xfrm>
          <a:prstGeom prst="rect">
            <a:avLst/>
          </a:prstGeom>
          <a:noFill/>
          <a:ln>
            <a:noFill/>
          </a:ln>
        </p:spPr>
      </p:pic>
      <p:cxnSp>
        <p:nvCxnSpPr>
          <p:cNvPr id="1433" name="Google Shape;1433;p121"/>
          <p:cNvCxnSpPr/>
          <p:nvPr/>
        </p:nvCxnSpPr>
        <p:spPr>
          <a:xfrm>
            <a:off x="67980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34" name="Google Shape;1434;p121"/>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(3) Placing the Bet - Part 3</a:t>
            </a:r>
            <a:endParaRPr sz="1300">
              <a:solidFill>
                <a:schemeClr val="dk2"/>
              </a:solidFill>
              <a:latin typeface="Consolas"/>
              <a:ea typeface="Consolas"/>
              <a:cs typeface="Consolas"/>
              <a:sym typeface="Consolas"/>
            </a:endParaRPr>
          </a:p>
        </p:txBody>
      </p:sp>
      <p:pic>
        <p:nvPicPr>
          <p:cNvPr id="1435" name="Google Shape;1435;p121"/>
          <p:cNvPicPr preferRelativeResize="0"/>
          <p:nvPr/>
        </p:nvPicPr>
        <p:blipFill>
          <a:blip r:embed="rId6">
            <a:alphaModFix/>
          </a:blip>
          <a:stretch>
            <a:fillRect/>
          </a:stretch>
        </p:blipFill>
        <p:spPr>
          <a:xfrm>
            <a:off x="152400" y="2181925"/>
            <a:ext cx="4492449" cy="2384676"/>
          </a:xfrm>
          <a:prstGeom prst="rect">
            <a:avLst/>
          </a:prstGeom>
          <a:noFill/>
          <a:ln>
            <a:noFill/>
          </a:ln>
        </p:spPr>
      </p:pic>
      <p:pic>
        <p:nvPicPr>
          <p:cNvPr id="1436" name="Google Shape;1436;p121"/>
          <p:cNvPicPr preferRelativeResize="0"/>
          <p:nvPr/>
        </p:nvPicPr>
        <p:blipFill>
          <a:blip r:embed="rId7">
            <a:alphaModFix/>
          </a:blip>
          <a:stretch>
            <a:fillRect/>
          </a:stretch>
        </p:blipFill>
        <p:spPr>
          <a:xfrm>
            <a:off x="4325737" y="1377949"/>
            <a:ext cx="3939085" cy="883787"/>
          </a:xfrm>
          <a:prstGeom prst="rect">
            <a:avLst/>
          </a:prstGeom>
          <a:noFill/>
          <a:ln>
            <a:noFill/>
          </a:ln>
        </p:spPr>
      </p:pic>
      <p:graphicFrame>
        <p:nvGraphicFramePr>
          <p:cNvPr id="1437" name="Google Shape;1437;p121"/>
          <p:cNvGraphicFramePr/>
          <p:nvPr/>
        </p:nvGraphicFramePr>
        <p:xfrm>
          <a:off x="4797250" y="2632563"/>
          <a:ext cx="3000000" cy="3000000"/>
        </p:xfrm>
        <a:graphic>
          <a:graphicData uri="http://schemas.openxmlformats.org/drawingml/2006/table">
            <a:tbl>
              <a:tblPr>
                <a:noFill/>
                <a:tableStyleId>{2FA21AC9-732B-4EF3-A61E-DC3AECE43B1E}</a:tableStyleId>
              </a:tblPr>
              <a:tblGrid>
                <a:gridCol w="1023000"/>
                <a:gridCol w="2577500"/>
              </a:tblGrid>
              <a:tr h="19725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700">
                          <a:latin typeface="Consolas"/>
                          <a:ea typeface="Consolas"/>
                          <a:cs typeface="Consolas"/>
                          <a:sym typeface="Consolas"/>
                        </a:rPr>
                        <a:t>w</a:t>
                      </a:r>
                      <a:r>
                        <a:rPr baseline="-25000" i="1" lang="en" sz="700">
                          <a:latin typeface="Consolas"/>
                          <a:ea typeface="Consolas"/>
                          <a:cs typeface="Consolas"/>
                          <a:sym typeface="Consolas"/>
                        </a:rPr>
                        <a:t>i,m,j,</a:t>
                      </a:r>
                      <a:r>
                        <a:rPr baseline="-25000" i="1" lang="en" sz="700">
                          <a:solidFill>
                            <a:schemeClr val="dk1"/>
                          </a:solidFill>
                          <a:latin typeface="Consolas"/>
                          <a:ea typeface="Consolas"/>
                          <a:cs typeface="Consolas"/>
                          <a:sym typeface="Consolas"/>
                        </a:rPr>
                        <a:t>k</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Agent’s wealth for agent </a:t>
                      </a:r>
                      <a:r>
                        <a:rPr i="1" lang="en" sz="700">
                          <a:latin typeface="Consolas"/>
                          <a:ea typeface="Consolas"/>
                          <a:cs typeface="Consolas"/>
                          <a:sym typeface="Consolas"/>
                        </a:rPr>
                        <a:t>i</a:t>
                      </a:r>
                      <a:r>
                        <a:rPr lang="en" sz="700">
                          <a:latin typeface="Consolas"/>
                          <a:ea typeface="Consolas"/>
                          <a:cs typeface="Consolas"/>
                          <a:sym typeface="Consolas"/>
                        </a:rPr>
                        <a:t>, month </a:t>
                      </a:r>
                      <a:r>
                        <a:rPr i="1" lang="en" sz="700">
                          <a:latin typeface="Consolas"/>
                          <a:ea typeface="Consolas"/>
                          <a:cs typeface="Consolas"/>
                          <a:sym typeface="Consolas"/>
                        </a:rPr>
                        <a:t>m</a:t>
                      </a:r>
                      <a:r>
                        <a:rPr lang="en" sz="700">
                          <a:latin typeface="Consolas"/>
                          <a:ea typeface="Consolas"/>
                          <a:cs typeface="Consolas"/>
                          <a:sym typeface="Consolas"/>
                        </a:rPr>
                        <a:t>, session </a:t>
                      </a:r>
                      <a:r>
                        <a:rPr i="1" lang="en" sz="700">
                          <a:latin typeface="Consolas"/>
                          <a:ea typeface="Consolas"/>
                          <a:cs typeface="Consolas"/>
                          <a:sym typeface="Consolas"/>
                        </a:rPr>
                        <a:t>j</a:t>
                      </a:r>
                      <a:r>
                        <a:rPr lang="en" sz="700">
                          <a:latin typeface="Consolas"/>
                          <a:ea typeface="Consolas"/>
                          <a:cs typeface="Consolas"/>
                          <a:sym typeface="Consolas"/>
                        </a:rPr>
                        <a:t>, bet </a:t>
                      </a:r>
                      <a:r>
                        <a:rPr i="1" lang="en" sz="700">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Y</a:t>
                      </a:r>
                      <a:endParaRPr baseline="-25000" i="1" sz="7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Consolas"/>
                          <a:ea typeface="Consolas"/>
                          <a:cs typeface="Consolas"/>
                          <a:sym typeface="Consolas"/>
                        </a:rPr>
                        <a:t>Monthly income</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𝜋</a:t>
                      </a:r>
                      <a:r>
                        <a:rPr baseline="-25000" i="1" lang="en" sz="700">
                          <a:solidFill>
                            <a:schemeClr val="dk1"/>
                          </a:solidFill>
                          <a:latin typeface="Consolas"/>
                          <a:ea typeface="Consolas"/>
                          <a:cs typeface="Consolas"/>
                          <a:sym typeface="Consolas"/>
                        </a:rPr>
                        <a:t>i,m,j,k</a:t>
                      </a:r>
                      <a:endParaRPr i="1" sz="7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Profit on Bet for agent </a:t>
                      </a:r>
                      <a:r>
                        <a:rPr i="1" lang="en" sz="700">
                          <a:solidFill>
                            <a:schemeClr val="dk1"/>
                          </a:solidFill>
                          <a:latin typeface="Consolas"/>
                          <a:ea typeface="Consolas"/>
                          <a:cs typeface="Consolas"/>
                          <a:sym typeface="Consolas"/>
                        </a:rPr>
                        <a:t>i</a:t>
                      </a:r>
                      <a:r>
                        <a:rPr lang="en" sz="700">
                          <a:solidFill>
                            <a:schemeClr val="dk1"/>
                          </a:solidFill>
                          <a:latin typeface="Consolas"/>
                          <a:ea typeface="Consolas"/>
                          <a:cs typeface="Consolas"/>
                          <a:sym typeface="Consolas"/>
                        </a:rPr>
                        <a:t>, month </a:t>
                      </a:r>
                      <a:r>
                        <a:rPr i="1" lang="en" sz="700">
                          <a:solidFill>
                            <a:schemeClr val="dk1"/>
                          </a:solidFill>
                          <a:latin typeface="Consolas"/>
                          <a:ea typeface="Consolas"/>
                          <a:cs typeface="Consolas"/>
                          <a:sym typeface="Consolas"/>
                        </a:rPr>
                        <a:t>m</a:t>
                      </a:r>
                      <a:r>
                        <a:rPr lang="en" sz="700">
                          <a:solidFill>
                            <a:schemeClr val="dk1"/>
                          </a:solidFill>
                          <a:latin typeface="Consolas"/>
                          <a:ea typeface="Consolas"/>
                          <a:cs typeface="Consolas"/>
                          <a:sym typeface="Consolas"/>
                        </a:rPr>
                        <a:t>, session </a:t>
                      </a:r>
                      <a:r>
                        <a:rPr i="1" lang="en" sz="700">
                          <a:solidFill>
                            <a:schemeClr val="dk1"/>
                          </a:solidFill>
                          <a:latin typeface="Consolas"/>
                          <a:ea typeface="Consolas"/>
                          <a:cs typeface="Consolas"/>
                          <a:sym typeface="Consolas"/>
                        </a:rPr>
                        <a:t>j</a:t>
                      </a:r>
                      <a:r>
                        <a:rPr lang="en" sz="700">
                          <a:solidFill>
                            <a:schemeClr val="dk1"/>
                          </a:solidFill>
                          <a:latin typeface="Consolas"/>
                          <a:ea typeface="Consolas"/>
                          <a:cs typeface="Consolas"/>
                          <a:sym typeface="Consolas"/>
                        </a:rPr>
                        <a:t>, bet </a:t>
                      </a:r>
                      <a:r>
                        <a:rPr i="1" lang="en" sz="700">
                          <a:solidFill>
                            <a:schemeClr val="dk1"/>
                          </a:solidFill>
                          <a:latin typeface="Consolas"/>
                          <a:ea typeface="Consolas"/>
                          <a:cs typeface="Consolas"/>
                          <a:sym typeface="Consolas"/>
                        </a:rPr>
                        <a:t>k</a:t>
                      </a:r>
                      <a:endParaRPr sz="700">
                        <a:latin typeface="Consolas"/>
                        <a:ea typeface="Consolas"/>
                        <a:cs typeface="Consolas"/>
                        <a:sym typeface="Consolas"/>
                      </a:endParaRPr>
                    </a:p>
                  </a:txBody>
                  <a:tcPr marT="91425" marB="91425" marR="91425" marL="91425"/>
                </a:tc>
              </a:tr>
            </a:tbl>
          </a:graphicData>
        </a:graphic>
      </p:graphicFrame>
      <p:sp>
        <p:nvSpPr>
          <p:cNvPr id="1438" name="Google Shape;1438;p121"/>
          <p:cNvSpPr txBox="1"/>
          <p:nvPr/>
        </p:nvSpPr>
        <p:spPr>
          <a:xfrm>
            <a:off x="8153125" y="12046"/>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122"/>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444" name="Google Shape;1444;p122"/>
          <p:cNvSpPr txBox="1"/>
          <p:nvPr/>
        </p:nvSpPr>
        <p:spPr>
          <a:xfrm>
            <a:off x="34924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445" name="Google Shape;1445;p122"/>
          <p:cNvPicPr preferRelativeResize="0"/>
          <p:nvPr/>
        </p:nvPicPr>
        <p:blipFill>
          <a:blip r:embed="rId3">
            <a:alphaModFix/>
          </a:blip>
          <a:stretch>
            <a:fillRect/>
          </a:stretch>
        </p:blipFill>
        <p:spPr>
          <a:xfrm>
            <a:off x="3613654" y="438857"/>
            <a:ext cx="2053774" cy="602710"/>
          </a:xfrm>
          <a:prstGeom prst="rect">
            <a:avLst/>
          </a:prstGeom>
          <a:noFill/>
          <a:ln>
            <a:noFill/>
          </a:ln>
        </p:spPr>
      </p:pic>
      <p:pic>
        <p:nvPicPr>
          <p:cNvPr id="1446" name="Google Shape;1446;p122"/>
          <p:cNvPicPr preferRelativeResize="0"/>
          <p:nvPr/>
        </p:nvPicPr>
        <p:blipFill>
          <a:blip r:embed="rId4">
            <a:alphaModFix/>
          </a:blip>
          <a:stretch>
            <a:fillRect/>
          </a:stretch>
        </p:blipFill>
        <p:spPr>
          <a:xfrm>
            <a:off x="3204573" y="438864"/>
            <a:ext cx="372081" cy="602710"/>
          </a:xfrm>
          <a:prstGeom prst="rect">
            <a:avLst/>
          </a:prstGeom>
          <a:noFill/>
          <a:ln>
            <a:noFill/>
          </a:ln>
        </p:spPr>
      </p:pic>
      <p:sp>
        <p:nvSpPr>
          <p:cNvPr id="1447" name="Google Shape;1447;p122"/>
          <p:cNvSpPr txBox="1"/>
          <p:nvPr/>
        </p:nvSpPr>
        <p:spPr>
          <a:xfrm>
            <a:off x="62524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448" name="Google Shape;1448;p122"/>
          <p:cNvPicPr preferRelativeResize="0"/>
          <p:nvPr/>
        </p:nvPicPr>
        <p:blipFill>
          <a:blip r:embed="rId5">
            <a:alphaModFix/>
          </a:blip>
          <a:stretch>
            <a:fillRect/>
          </a:stretch>
        </p:blipFill>
        <p:spPr>
          <a:xfrm>
            <a:off x="6114900" y="294090"/>
            <a:ext cx="1060706" cy="747476"/>
          </a:xfrm>
          <a:prstGeom prst="rect">
            <a:avLst/>
          </a:prstGeom>
          <a:noFill/>
          <a:ln>
            <a:noFill/>
          </a:ln>
        </p:spPr>
      </p:pic>
      <p:cxnSp>
        <p:nvCxnSpPr>
          <p:cNvPr id="1449" name="Google Shape;1449;p122"/>
          <p:cNvCxnSpPr/>
          <p:nvPr/>
        </p:nvCxnSpPr>
        <p:spPr>
          <a:xfrm>
            <a:off x="57044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50" name="Google Shape;1450;p122"/>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(4) Automaton Termination - Part 1</a:t>
            </a:r>
            <a:endParaRPr sz="1300">
              <a:solidFill>
                <a:schemeClr val="dk2"/>
              </a:solidFill>
              <a:latin typeface="Consolas"/>
              <a:ea typeface="Consolas"/>
              <a:cs typeface="Consolas"/>
              <a:sym typeface="Consolas"/>
            </a:endParaRPr>
          </a:p>
        </p:txBody>
      </p:sp>
      <p:graphicFrame>
        <p:nvGraphicFramePr>
          <p:cNvPr id="1451" name="Google Shape;1451;p122"/>
          <p:cNvGraphicFramePr/>
          <p:nvPr/>
        </p:nvGraphicFramePr>
        <p:xfrm>
          <a:off x="4797250" y="2632563"/>
          <a:ext cx="3000000" cy="3000000"/>
        </p:xfrm>
        <a:graphic>
          <a:graphicData uri="http://schemas.openxmlformats.org/drawingml/2006/table">
            <a:tbl>
              <a:tblPr>
                <a:noFill/>
                <a:tableStyleId>{2FA21AC9-732B-4EF3-A61E-DC3AECE43B1E}</a:tableStyleId>
              </a:tblPr>
              <a:tblGrid>
                <a:gridCol w="1023000"/>
                <a:gridCol w="2577500"/>
              </a:tblGrid>
              <a:tr h="19725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700">
                          <a:latin typeface="Consolas"/>
                          <a:ea typeface="Consolas"/>
                          <a:cs typeface="Consolas"/>
                          <a:sym typeface="Consolas"/>
                        </a:rPr>
                        <a:t>S</a:t>
                      </a:r>
                      <a:r>
                        <a:rPr baseline="-25000" i="1" lang="en" sz="700">
                          <a:solidFill>
                            <a:schemeClr val="dk1"/>
                          </a:solidFill>
                          <a:latin typeface="Consolas"/>
                          <a:ea typeface="Consolas"/>
                          <a:cs typeface="Consolas"/>
                          <a:sym typeface="Consolas"/>
                        </a:rPr>
                        <a:t>k+1</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Automaton State after</a:t>
                      </a:r>
                      <a:r>
                        <a:rPr lang="en" sz="700">
                          <a:latin typeface="Consolas"/>
                          <a:ea typeface="Consolas"/>
                          <a:cs typeface="Consolas"/>
                          <a:sym typeface="Consolas"/>
                        </a:rPr>
                        <a:t> bet </a:t>
                      </a:r>
                      <a:r>
                        <a:rPr i="1" lang="en" sz="700">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S</a:t>
                      </a:r>
                      <a:r>
                        <a:rPr baseline="-25000" i="1" lang="en" sz="700">
                          <a:solidFill>
                            <a:schemeClr val="dk1"/>
                          </a:solidFill>
                          <a:latin typeface="Consolas"/>
                          <a:ea typeface="Consolas"/>
                          <a:cs typeface="Consolas"/>
                          <a:sym typeface="Consolas"/>
                        </a:rPr>
                        <a:t>n</a:t>
                      </a:r>
                      <a:endParaRPr baseline="-25000" i="1" sz="7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Consolas"/>
                          <a:ea typeface="Consolas"/>
                          <a:cs typeface="Consolas"/>
                          <a:sym typeface="Consolas"/>
                        </a:rPr>
                        <a:t>Final Automaton State for a Session</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latin typeface="Consolas"/>
                          <a:ea typeface="Consolas"/>
                          <a:cs typeface="Consolas"/>
                          <a:sym typeface="Consolas"/>
                        </a:rPr>
                        <a:t>W</a:t>
                      </a:r>
                      <a:r>
                        <a:rPr baseline="-25000" i="1" lang="en" sz="700">
                          <a:solidFill>
                            <a:schemeClr val="dk1"/>
                          </a:solidFill>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Wealth before bet </a:t>
                      </a:r>
                      <a:r>
                        <a:rPr i="1" lang="en" sz="700">
                          <a:solidFill>
                            <a:schemeClr val="dk1"/>
                          </a:solidFill>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𝜋</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Profit on bet </a:t>
                      </a:r>
                      <a:r>
                        <a:rPr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B</a:t>
                      </a:r>
                      <a:r>
                        <a:rPr baseline="-25000" i="1" lang="en" sz="700">
                          <a:solidFill>
                            <a:schemeClr val="dk1"/>
                          </a:solidFill>
                          <a:latin typeface="Consolas"/>
                          <a:ea typeface="Consolas"/>
                          <a:cs typeface="Consolas"/>
                          <a:sym typeface="Consolas"/>
                        </a:rPr>
                        <a:t>max</a:t>
                      </a:r>
                      <a:endParaRPr i="1" sz="700">
                        <a:solidFill>
                          <a:schemeClr val="dk1"/>
                        </a:solidFill>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Maximum Bet Amount</a:t>
                      </a:r>
                      <a:endParaRPr sz="7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Clr>
                          <a:schemeClr val="dk1"/>
                        </a:buClr>
                        <a:buSzPts val="1100"/>
                        <a:buFont typeface="Arial"/>
                        <a:buNone/>
                      </a:pPr>
                      <a:r>
                        <a:rPr i="1" lang="en" sz="700">
                          <a:solidFill>
                            <a:schemeClr val="dk1"/>
                          </a:solidFill>
                          <a:latin typeface="Consolas"/>
                          <a:ea typeface="Consolas"/>
                          <a:cs typeface="Consolas"/>
                          <a:sym typeface="Consolas"/>
                        </a:rPr>
                        <a:t>λ</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Risk Tolerance for bet </a:t>
                      </a:r>
                      <a:r>
                        <a:rPr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c</a:t>
                      </a:r>
                      <a:r>
                        <a:rPr baseline="-25000" i="1" lang="en" sz="700">
                          <a:solidFill>
                            <a:schemeClr val="dk1"/>
                          </a:solidFill>
                          <a:latin typeface="Consolas"/>
                          <a:ea typeface="Consolas"/>
                          <a:cs typeface="Consolas"/>
                          <a:sym typeface="Consolas"/>
                        </a:rPr>
                        <a:t>k</a:t>
                      </a:r>
                      <a:endParaRPr i="1" sz="700">
                        <a:solidFill>
                          <a:schemeClr val="dk1"/>
                        </a:solidFill>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Stochastic Termination Boundary</a:t>
                      </a:r>
                      <a:endParaRPr sz="700">
                        <a:solidFill>
                          <a:schemeClr val="dk1"/>
                        </a:solidFill>
                        <a:latin typeface="Consolas"/>
                        <a:ea typeface="Consolas"/>
                        <a:cs typeface="Consolas"/>
                        <a:sym typeface="Consolas"/>
                      </a:endParaRPr>
                    </a:p>
                  </a:txBody>
                  <a:tcPr marT="91425" marB="91425" marR="91425" marL="91425"/>
                </a:tc>
              </a:tr>
            </a:tbl>
          </a:graphicData>
        </a:graphic>
      </p:graphicFrame>
      <p:sp>
        <p:nvSpPr>
          <p:cNvPr id="1452" name="Google Shape;1452;p122"/>
          <p:cNvSpPr txBox="1"/>
          <p:nvPr/>
        </p:nvSpPr>
        <p:spPr>
          <a:xfrm>
            <a:off x="7691997" y="55140"/>
            <a:ext cx="1472700" cy="168000"/>
          </a:xfrm>
          <a:prstGeom prst="rect">
            <a:avLst/>
          </a:prstGeom>
          <a:noFill/>
          <a:ln>
            <a:noFill/>
          </a:ln>
        </p:spPr>
        <p:txBody>
          <a:bodyPr anchorCtr="0" anchor="t" bIns="39950" lIns="39950" spcFirstLastPara="1" rIns="39950" wrap="square" tIns="39950">
            <a:spAutoFit/>
          </a:bodyPr>
          <a:lstStyle/>
          <a:p>
            <a:pPr indent="0" lvl="0" marL="0" rtl="0" algn="l">
              <a:spcBef>
                <a:spcPts val="0"/>
              </a:spcBef>
              <a:spcAft>
                <a:spcPts val="0"/>
              </a:spcAft>
              <a:buNone/>
            </a:pPr>
            <a:r>
              <a:rPr lang="en" sz="568">
                <a:solidFill>
                  <a:schemeClr val="dk2"/>
                </a:solidFill>
                <a:latin typeface="Consolas"/>
                <a:ea typeface="Consolas"/>
                <a:cs typeface="Consolas"/>
                <a:sym typeface="Consolas"/>
              </a:rPr>
              <a:t>(3) Placing the Bet</a:t>
            </a:r>
            <a:endParaRPr sz="568">
              <a:solidFill>
                <a:schemeClr val="dk2"/>
              </a:solidFill>
              <a:latin typeface="Consolas"/>
              <a:ea typeface="Consolas"/>
              <a:cs typeface="Consolas"/>
              <a:sym typeface="Consolas"/>
            </a:endParaRPr>
          </a:p>
        </p:txBody>
      </p:sp>
      <p:pic>
        <p:nvPicPr>
          <p:cNvPr id="1453" name="Google Shape;1453;p122"/>
          <p:cNvPicPr preferRelativeResize="0"/>
          <p:nvPr/>
        </p:nvPicPr>
        <p:blipFill>
          <a:blip r:embed="rId6">
            <a:alphaModFix/>
          </a:blip>
          <a:stretch>
            <a:fillRect/>
          </a:stretch>
        </p:blipFill>
        <p:spPr>
          <a:xfrm>
            <a:off x="7419822" y="234724"/>
            <a:ext cx="1664920" cy="883775"/>
          </a:xfrm>
          <a:prstGeom prst="rect">
            <a:avLst/>
          </a:prstGeom>
          <a:noFill/>
          <a:ln>
            <a:noFill/>
          </a:ln>
        </p:spPr>
      </p:pic>
      <p:cxnSp>
        <p:nvCxnSpPr>
          <p:cNvPr id="1454" name="Google Shape;1454;p122"/>
          <p:cNvCxnSpPr/>
          <p:nvPr/>
        </p:nvCxnSpPr>
        <p:spPr>
          <a:xfrm>
            <a:off x="6821770" y="708311"/>
            <a:ext cx="419100" cy="0"/>
          </a:xfrm>
          <a:prstGeom prst="straightConnector1">
            <a:avLst/>
          </a:prstGeom>
          <a:noFill/>
          <a:ln cap="flat" cmpd="sng" w="28575">
            <a:solidFill>
              <a:srgbClr val="FF0000"/>
            </a:solidFill>
            <a:prstDash val="solid"/>
            <a:round/>
            <a:headEnd len="med" w="med" type="none"/>
            <a:tailEnd len="med" w="med" type="triangle"/>
          </a:ln>
        </p:spPr>
      </p:cxnSp>
      <p:pic>
        <p:nvPicPr>
          <p:cNvPr id="1455" name="Google Shape;1455;p122"/>
          <p:cNvPicPr preferRelativeResize="0"/>
          <p:nvPr/>
        </p:nvPicPr>
        <p:blipFill>
          <a:blip r:embed="rId7">
            <a:alphaModFix/>
          </a:blip>
          <a:stretch>
            <a:fillRect/>
          </a:stretch>
        </p:blipFill>
        <p:spPr>
          <a:xfrm>
            <a:off x="452275" y="2172750"/>
            <a:ext cx="3161369" cy="2809174"/>
          </a:xfrm>
          <a:prstGeom prst="rect">
            <a:avLst/>
          </a:prstGeom>
          <a:noFill/>
          <a:ln>
            <a:noFill/>
          </a:ln>
        </p:spPr>
      </p:pic>
      <p:pic>
        <p:nvPicPr>
          <p:cNvPr id="1456" name="Google Shape;1456;p122"/>
          <p:cNvPicPr preferRelativeResize="0"/>
          <p:nvPr/>
        </p:nvPicPr>
        <p:blipFill>
          <a:blip r:embed="rId8">
            <a:alphaModFix/>
          </a:blip>
          <a:stretch>
            <a:fillRect/>
          </a:stretch>
        </p:blipFill>
        <p:spPr>
          <a:xfrm>
            <a:off x="4996375" y="1255913"/>
            <a:ext cx="3087700" cy="968661"/>
          </a:xfrm>
          <a:prstGeom prst="rect">
            <a:avLst/>
          </a:prstGeom>
          <a:noFill/>
          <a:ln>
            <a:noFill/>
          </a:ln>
        </p:spPr>
      </p:pic>
      <p:pic>
        <p:nvPicPr>
          <p:cNvPr id="1457" name="Google Shape;1457;p122"/>
          <p:cNvPicPr preferRelativeResize="0"/>
          <p:nvPr/>
        </p:nvPicPr>
        <p:blipFill>
          <a:blip r:embed="rId9">
            <a:alphaModFix/>
          </a:blip>
          <a:stretch>
            <a:fillRect/>
          </a:stretch>
        </p:blipFill>
        <p:spPr>
          <a:xfrm>
            <a:off x="5364189" y="2266650"/>
            <a:ext cx="2272603" cy="228525"/>
          </a:xfrm>
          <a:prstGeom prst="rect">
            <a:avLst/>
          </a:prstGeom>
          <a:noFill/>
          <a:ln>
            <a:noFill/>
          </a:ln>
        </p:spPr>
      </p:pic>
      <p:sp>
        <p:nvSpPr>
          <p:cNvPr id="1458" name="Google Shape;1458;p12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23"/>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464" name="Google Shape;1464;p123"/>
          <p:cNvSpPr txBox="1"/>
          <p:nvPr/>
        </p:nvSpPr>
        <p:spPr>
          <a:xfrm>
            <a:off x="34924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465" name="Google Shape;1465;p123"/>
          <p:cNvPicPr preferRelativeResize="0"/>
          <p:nvPr/>
        </p:nvPicPr>
        <p:blipFill>
          <a:blip r:embed="rId3">
            <a:alphaModFix/>
          </a:blip>
          <a:stretch>
            <a:fillRect/>
          </a:stretch>
        </p:blipFill>
        <p:spPr>
          <a:xfrm>
            <a:off x="3613654" y="438857"/>
            <a:ext cx="2053774" cy="602710"/>
          </a:xfrm>
          <a:prstGeom prst="rect">
            <a:avLst/>
          </a:prstGeom>
          <a:noFill/>
          <a:ln>
            <a:noFill/>
          </a:ln>
        </p:spPr>
      </p:pic>
      <p:pic>
        <p:nvPicPr>
          <p:cNvPr id="1466" name="Google Shape;1466;p123"/>
          <p:cNvPicPr preferRelativeResize="0"/>
          <p:nvPr/>
        </p:nvPicPr>
        <p:blipFill>
          <a:blip r:embed="rId4">
            <a:alphaModFix/>
          </a:blip>
          <a:stretch>
            <a:fillRect/>
          </a:stretch>
        </p:blipFill>
        <p:spPr>
          <a:xfrm>
            <a:off x="3204573" y="438864"/>
            <a:ext cx="372081" cy="602710"/>
          </a:xfrm>
          <a:prstGeom prst="rect">
            <a:avLst/>
          </a:prstGeom>
          <a:noFill/>
          <a:ln>
            <a:noFill/>
          </a:ln>
        </p:spPr>
      </p:pic>
      <p:sp>
        <p:nvSpPr>
          <p:cNvPr id="1467" name="Google Shape;1467;p123"/>
          <p:cNvSpPr txBox="1"/>
          <p:nvPr/>
        </p:nvSpPr>
        <p:spPr>
          <a:xfrm>
            <a:off x="62524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468" name="Google Shape;1468;p123"/>
          <p:cNvPicPr preferRelativeResize="0"/>
          <p:nvPr/>
        </p:nvPicPr>
        <p:blipFill>
          <a:blip r:embed="rId5">
            <a:alphaModFix/>
          </a:blip>
          <a:stretch>
            <a:fillRect/>
          </a:stretch>
        </p:blipFill>
        <p:spPr>
          <a:xfrm>
            <a:off x="6114900" y="294090"/>
            <a:ext cx="1060706" cy="747476"/>
          </a:xfrm>
          <a:prstGeom prst="rect">
            <a:avLst/>
          </a:prstGeom>
          <a:noFill/>
          <a:ln>
            <a:noFill/>
          </a:ln>
        </p:spPr>
      </p:pic>
      <p:cxnSp>
        <p:nvCxnSpPr>
          <p:cNvPr id="1469" name="Google Shape;1469;p123"/>
          <p:cNvCxnSpPr/>
          <p:nvPr/>
        </p:nvCxnSpPr>
        <p:spPr>
          <a:xfrm>
            <a:off x="57044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70" name="Google Shape;1470;p123"/>
          <p:cNvSpPr txBox="1"/>
          <p:nvPr/>
        </p:nvSpPr>
        <p:spPr>
          <a:xfrm>
            <a:off x="909475" y="1644625"/>
            <a:ext cx="408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(4) Automaton Termination - Part 2</a:t>
            </a:r>
            <a:endParaRPr sz="1300">
              <a:solidFill>
                <a:schemeClr val="dk2"/>
              </a:solidFill>
              <a:latin typeface="Consolas"/>
              <a:ea typeface="Consolas"/>
              <a:cs typeface="Consolas"/>
              <a:sym typeface="Consolas"/>
            </a:endParaRPr>
          </a:p>
        </p:txBody>
      </p:sp>
      <p:graphicFrame>
        <p:nvGraphicFramePr>
          <p:cNvPr id="1471" name="Google Shape;1471;p123"/>
          <p:cNvGraphicFramePr/>
          <p:nvPr/>
        </p:nvGraphicFramePr>
        <p:xfrm>
          <a:off x="4797250" y="2632563"/>
          <a:ext cx="3000000" cy="3000000"/>
        </p:xfrm>
        <a:graphic>
          <a:graphicData uri="http://schemas.openxmlformats.org/drawingml/2006/table">
            <a:tbl>
              <a:tblPr>
                <a:noFill/>
                <a:tableStyleId>{2FA21AC9-732B-4EF3-A61E-DC3AECE43B1E}</a:tableStyleId>
              </a:tblPr>
              <a:tblGrid>
                <a:gridCol w="1023000"/>
                <a:gridCol w="2577500"/>
              </a:tblGrid>
              <a:tr h="19725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700">
                          <a:latin typeface="Consolas"/>
                          <a:ea typeface="Consolas"/>
                          <a:cs typeface="Consolas"/>
                          <a:sym typeface="Consolas"/>
                        </a:rPr>
                        <a:t>S</a:t>
                      </a:r>
                      <a:r>
                        <a:rPr baseline="-25000" i="1" lang="en" sz="700">
                          <a:latin typeface="Consolas"/>
                          <a:ea typeface="Consolas"/>
                          <a:cs typeface="Consolas"/>
                          <a:sym typeface="Consolas"/>
                        </a:rPr>
                        <a:t>m,j,</a:t>
                      </a:r>
                      <a:r>
                        <a:rPr baseline="-25000" i="1" lang="en" sz="700">
                          <a:solidFill>
                            <a:schemeClr val="dk1"/>
                          </a:solidFill>
                          <a:latin typeface="Consolas"/>
                          <a:ea typeface="Consolas"/>
                          <a:cs typeface="Consolas"/>
                          <a:sym typeface="Consolas"/>
                        </a:rPr>
                        <a:t>k</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Agent’s State for month </a:t>
                      </a:r>
                      <a:r>
                        <a:rPr i="1" lang="en" sz="700">
                          <a:latin typeface="Consolas"/>
                          <a:ea typeface="Consolas"/>
                          <a:cs typeface="Consolas"/>
                          <a:sym typeface="Consolas"/>
                        </a:rPr>
                        <a:t>m</a:t>
                      </a:r>
                      <a:r>
                        <a:rPr lang="en" sz="700">
                          <a:latin typeface="Consolas"/>
                          <a:ea typeface="Consolas"/>
                          <a:cs typeface="Consolas"/>
                          <a:sym typeface="Consolas"/>
                        </a:rPr>
                        <a:t>, session </a:t>
                      </a:r>
                      <a:r>
                        <a:rPr i="1" lang="en" sz="700">
                          <a:latin typeface="Consolas"/>
                          <a:ea typeface="Consolas"/>
                          <a:cs typeface="Consolas"/>
                          <a:sym typeface="Consolas"/>
                        </a:rPr>
                        <a:t>j</a:t>
                      </a:r>
                      <a:r>
                        <a:rPr lang="en" sz="700">
                          <a:latin typeface="Consolas"/>
                          <a:ea typeface="Consolas"/>
                          <a:cs typeface="Consolas"/>
                          <a:sym typeface="Consolas"/>
                        </a:rPr>
                        <a:t>, bet </a:t>
                      </a:r>
                      <a:r>
                        <a:rPr i="1" lang="en" sz="700">
                          <a:latin typeface="Consolas"/>
                          <a:ea typeface="Consolas"/>
                          <a:cs typeface="Consolas"/>
                          <a:sym typeface="Consolas"/>
                        </a:rPr>
                        <a:t>k</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B</a:t>
                      </a:r>
                      <a:r>
                        <a:rPr baseline="-25000" i="1" lang="en" sz="700">
                          <a:solidFill>
                            <a:schemeClr val="dk1"/>
                          </a:solidFill>
                          <a:latin typeface="Consolas"/>
                          <a:ea typeface="Consolas"/>
                          <a:cs typeface="Consolas"/>
                          <a:sym typeface="Consolas"/>
                        </a:rPr>
                        <a:t>freq</a:t>
                      </a:r>
                      <a:endParaRPr baseline="-25000" i="1" sz="7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Consolas"/>
                          <a:ea typeface="Consolas"/>
                          <a:cs typeface="Consolas"/>
                          <a:sym typeface="Consolas"/>
                        </a:rPr>
                        <a:t>Number of Betting Sessions per Month</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n</a:t>
                      </a:r>
                      <a:r>
                        <a:rPr baseline="-25000" i="1" lang="en" sz="700">
                          <a:solidFill>
                            <a:schemeClr val="dk1"/>
                          </a:solidFill>
                          <a:latin typeface="Consolas"/>
                          <a:ea typeface="Consolas"/>
                          <a:cs typeface="Consolas"/>
                          <a:sym typeface="Consolas"/>
                        </a:rPr>
                        <a:t>m,j</a:t>
                      </a:r>
                      <a:endParaRPr i="1" sz="7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Number of bets</a:t>
                      </a:r>
                      <a:r>
                        <a:rPr lang="en" sz="700">
                          <a:solidFill>
                            <a:schemeClr val="dk1"/>
                          </a:solidFill>
                          <a:latin typeface="Consolas"/>
                          <a:ea typeface="Consolas"/>
                          <a:cs typeface="Consolas"/>
                          <a:sym typeface="Consolas"/>
                        </a:rPr>
                        <a:t> for month </a:t>
                      </a:r>
                      <a:r>
                        <a:rPr i="1" lang="en" sz="700">
                          <a:solidFill>
                            <a:schemeClr val="dk1"/>
                          </a:solidFill>
                          <a:latin typeface="Consolas"/>
                          <a:ea typeface="Consolas"/>
                          <a:cs typeface="Consolas"/>
                          <a:sym typeface="Consolas"/>
                        </a:rPr>
                        <a:t>m</a:t>
                      </a:r>
                      <a:r>
                        <a:rPr lang="en" sz="700">
                          <a:solidFill>
                            <a:schemeClr val="dk1"/>
                          </a:solidFill>
                          <a:latin typeface="Consolas"/>
                          <a:ea typeface="Consolas"/>
                          <a:cs typeface="Consolas"/>
                          <a:sym typeface="Consolas"/>
                        </a:rPr>
                        <a:t>, session </a:t>
                      </a:r>
                      <a:r>
                        <a:rPr i="1" lang="en" sz="700">
                          <a:solidFill>
                            <a:schemeClr val="dk1"/>
                          </a:solidFill>
                          <a:latin typeface="Consolas"/>
                          <a:ea typeface="Consolas"/>
                          <a:cs typeface="Consolas"/>
                          <a:sym typeface="Consolas"/>
                        </a:rPr>
                        <a:t>j</a:t>
                      </a:r>
                      <a:endParaRPr sz="700">
                        <a:latin typeface="Consolas"/>
                        <a:ea typeface="Consolas"/>
                        <a:cs typeface="Consolas"/>
                        <a:sym typeface="Consolas"/>
                      </a:endParaRPr>
                    </a:p>
                  </a:txBody>
                  <a:tcPr marT="91425" marB="91425" marR="91425" marL="91425"/>
                </a:tc>
              </a:tr>
            </a:tbl>
          </a:graphicData>
        </a:graphic>
      </p:graphicFrame>
      <p:sp>
        <p:nvSpPr>
          <p:cNvPr id="1472" name="Google Shape;1472;p123"/>
          <p:cNvSpPr txBox="1"/>
          <p:nvPr/>
        </p:nvSpPr>
        <p:spPr>
          <a:xfrm>
            <a:off x="7691997" y="55140"/>
            <a:ext cx="1472700" cy="168000"/>
          </a:xfrm>
          <a:prstGeom prst="rect">
            <a:avLst/>
          </a:prstGeom>
          <a:noFill/>
          <a:ln>
            <a:noFill/>
          </a:ln>
        </p:spPr>
        <p:txBody>
          <a:bodyPr anchorCtr="0" anchor="t" bIns="39950" lIns="39950" spcFirstLastPara="1" rIns="39950" wrap="square" tIns="39950">
            <a:spAutoFit/>
          </a:bodyPr>
          <a:lstStyle/>
          <a:p>
            <a:pPr indent="0" lvl="0" marL="0" rtl="0" algn="l">
              <a:spcBef>
                <a:spcPts val="0"/>
              </a:spcBef>
              <a:spcAft>
                <a:spcPts val="0"/>
              </a:spcAft>
              <a:buNone/>
            </a:pPr>
            <a:r>
              <a:rPr lang="en" sz="568">
                <a:solidFill>
                  <a:schemeClr val="dk2"/>
                </a:solidFill>
                <a:latin typeface="Consolas"/>
                <a:ea typeface="Consolas"/>
                <a:cs typeface="Consolas"/>
                <a:sym typeface="Consolas"/>
              </a:rPr>
              <a:t>(3) Placing the Bet</a:t>
            </a:r>
            <a:endParaRPr sz="568">
              <a:solidFill>
                <a:schemeClr val="dk2"/>
              </a:solidFill>
              <a:latin typeface="Consolas"/>
              <a:ea typeface="Consolas"/>
              <a:cs typeface="Consolas"/>
              <a:sym typeface="Consolas"/>
            </a:endParaRPr>
          </a:p>
        </p:txBody>
      </p:sp>
      <p:pic>
        <p:nvPicPr>
          <p:cNvPr id="1473" name="Google Shape;1473;p123"/>
          <p:cNvPicPr preferRelativeResize="0"/>
          <p:nvPr/>
        </p:nvPicPr>
        <p:blipFill>
          <a:blip r:embed="rId6">
            <a:alphaModFix/>
          </a:blip>
          <a:stretch>
            <a:fillRect/>
          </a:stretch>
        </p:blipFill>
        <p:spPr>
          <a:xfrm>
            <a:off x="7419822" y="234724"/>
            <a:ext cx="1664920" cy="883775"/>
          </a:xfrm>
          <a:prstGeom prst="rect">
            <a:avLst/>
          </a:prstGeom>
          <a:noFill/>
          <a:ln>
            <a:noFill/>
          </a:ln>
        </p:spPr>
      </p:pic>
      <p:cxnSp>
        <p:nvCxnSpPr>
          <p:cNvPr id="1474" name="Google Shape;1474;p123"/>
          <p:cNvCxnSpPr/>
          <p:nvPr/>
        </p:nvCxnSpPr>
        <p:spPr>
          <a:xfrm>
            <a:off x="6821770" y="708311"/>
            <a:ext cx="419100" cy="0"/>
          </a:xfrm>
          <a:prstGeom prst="straightConnector1">
            <a:avLst/>
          </a:prstGeom>
          <a:noFill/>
          <a:ln cap="flat" cmpd="sng" w="28575">
            <a:solidFill>
              <a:srgbClr val="FF0000"/>
            </a:solidFill>
            <a:prstDash val="solid"/>
            <a:round/>
            <a:headEnd len="med" w="med" type="none"/>
            <a:tailEnd len="med" w="med" type="triangle"/>
          </a:ln>
        </p:spPr>
      </p:cxnSp>
      <p:pic>
        <p:nvPicPr>
          <p:cNvPr id="1475" name="Google Shape;1475;p123"/>
          <p:cNvPicPr preferRelativeResize="0"/>
          <p:nvPr/>
        </p:nvPicPr>
        <p:blipFill>
          <a:blip r:embed="rId7">
            <a:alphaModFix/>
          </a:blip>
          <a:stretch>
            <a:fillRect/>
          </a:stretch>
        </p:blipFill>
        <p:spPr>
          <a:xfrm>
            <a:off x="452275" y="2172750"/>
            <a:ext cx="3161369" cy="2809174"/>
          </a:xfrm>
          <a:prstGeom prst="rect">
            <a:avLst/>
          </a:prstGeom>
          <a:noFill/>
          <a:ln>
            <a:noFill/>
          </a:ln>
        </p:spPr>
      </p:pic>
      <p:pic>
        <p:nvPicPr>
          <p:cNvPr id="1476" name="Google Shape;1476;p123"/>
          <p:cNvPicPr preferRelativeResize="0"/>
          <p:nvPr/>
        </p:nvPicPr>
        <p:blipFill>
          <a:blip r:embed="rId8">
            <a:alphaModFix/>
          </a:blip>
          <a:stretch>
            <a:fillRect/>
          </a:stretch>
        </p:blipFill>
        <p:spPr>
          <a:xfrm>
            <a:off x="4572000" y="1300375"/>
            <a:ext cx="3939400" cy="1150325"/>
          </a:xfrm>
          <a:prstGeom prst="rect">
            <a:avLst/>
          </a:prstGeom>
          <a:noFill/>
          <a:ln>
            <a:noFill/>
          </a:ln>
        </p:spPr>
      </p:pic>
      <p:sp>
        <p:nvSpPr>
          <p:cNvPr id="1477" name="Google Shape;1477;p12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24"/>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483" name="Google Shape;1483;p124"/>
          <p:cNvSpPr txBox="1"/>
          <p:nvPr/>
        </p:nvSpPr>
        <p:spPr>
          <a:xfrm>
            <a:off x="3492453" y="122075"/>
            <a:ext cx="1995000" cy="233400"/>
          </a:xfrm>
          <a:prstGeom prst="rect">
            <a:avLst/>
          </a:prstGeom>
          <a:noFill/>
          <a:ln>
            <a:noFill/>
          </a:ln>
        </p:spPr>
        <p:txBody>
          <a:bodyPr anchorCtr="0" anchor="t" bIns="55475" lIns="55475" spcFirstLastPara="1" rIns="55475" wrap="square" tIns="55475">
            <a:spAutoFit/>
          </a:bodyPr>
          <a:lstStyle/>
          <a:p>
            <a:pPr indent="0" lvl="0" marL="0" rtl="0" algn="l">
              <a:spcBef>
                <a:spcPts val="0"/>
              </a:spcBef>
              <a:spcAft>
                <a:spcPts val="0"/>
              </a:spcAft>
              <a:buNone/>
            </a:pPr>
            <a:r>
              <a:rPr lang="en" sz="789">
                <a:solidFill>
                  <a:schemeClr val="dk2"/>
                </a:solidFill>
                <a:latin typeface="Consolas"/>
                <a:ea typeface="Consolas"/>
                <a:cs typeface="Consolas"/>
                <a:sym typeface="Consolas"/>
              </a:rPr>
              <a:t>(1) Markov Automaton Construction</a:t>
            </a:r>
            <a:endParaRPr sz="789">
              <a:solidFill>
                <a:schemeClr val="dk2"/>
              </a:solidFill>
              <a:latin typeface="Consolas"/>
              <a:ea typeface="Consolas"/>
              <a:cs typeface="Consolas"/>
              <a:sym typeface="Consolas"/>
            </a:endParaRPr>
          </a:p>
        </p:txBody>
      </p:sp>
      <p:pic>
        <p:nvPicPr>
          <p:cNvPr id="1484" name="Google Shape;1484;p124"/>
          <p:cNvPicPr preferRelativeResize="0"/>
          <p:nvPr/>
        </p:nvPicPr>
        <p:blipFill>
          <a:blip r:embed="rId3">
            <a:alphaModFix/>
          </a:blip>
          <a:stretch>
            <a:fillRect/>
          </a:stretch>
        </p:blipFill>
        <p:spPr>
          <a:xfrm>
            <a:off x="3613654" y="438857"/>
            <a:ext cx="2053774" cy="602710"/>
          </a:xfrm>
          <a:prstGeom prst="rect">
            <a:avLst/>
          </a:prstGeom>
          <a:noFill/>
          <a:ln>
            <a:noFill/>
          </a:ln>
        </p:spPr>
      </p:pic>
      <p:pic>
        <p:nvPicPr>
          <p:cNvPr id="1485" name="Google Shape;1485;p124"/>
          <p:cNvPicPr preferRelativeResize="0"/>
          <p:nvPr/>
        </p:nvPicPr>
        <p:blipFill>
          <a:blip r:embed="rId4">
            <a:alphaModFix/>
          </a:blip>
          <a:stretch>
            <a:fillRect/>
          </a:stretch>
        </p:blipFill>
        <p:spPr>
          <a:xfrm>
            <a:off x="3204573" y="438864"/>
            <a:ext cx="372081" cy="602710"/>
          </a:xfrm>
          <a:prstGeom prst="rect">
            <a:avLst/>
          </a:prstGeom>
          <a:noFill/>
          <a:ln>
            <a:noFill/>
          </a:ln>
        </p:spPr>
      </p:pic>
      <p:sp>
        <p:nvSpPr>
          <p:cNvPr id="1486" name="Google Shape;1486;p124"/>
          <p:cNvSpPr txBox="1"/>
          <p:nvPr/>
        </p:nvSpPr>
        <p:spPr>
          <a:xfrm>
            <a:off x="6252410" y="158700"/>
            <a:ext cx="1260900" cy="118800"/>
          </a:xfrm>
          <a:prstGeom prst="rect">
            <a:avLst/>
          </a:prstGeom>
          <a:noFill/>
          <a:ln>
            <a:noFill/>
          </a:ln>
        </p:spPr>
        <p:txBody>
          <a:bodyPr anchorCtr="0" anchor="t" bIns="28200" lIns="28200" spcFirstLastPara="1" rIns="28200" wrap="square" tIns="28200">
            <a:spAutoFit/>
          </a:bodyPr>
          <a:lstStyle/>
          <a:p>
            <a:pPr indent="0" lvl="0" marL="0" rtl="0" algn="l">
              <a:spcBef>
                <a:spcPts val="0"/>
              </a:spcBef>
              <a:spcAft>
                <a:spcPts val="0"/>
              </a:spcAft>
              <a:buNone/>
            </a:pPr>
            <a:r>
              <a:rPr lang="en" sz="401">
                <a:solidFill>
                  <a:schemeClr val="dk2"/>
                </a:solidFill>
                <a:latin typeface="Consolas"/>
                <a:ea typeface="Consolas"/>
                <a:cs typeface="Consolas"/>
                <a:sym typeface="Consolas"/>
              </a:rPr>
              <a:t>(2) Bet Determination</a:t>
            </a:r>
            <a:endParaRPr sz="401">
              <a:solidFill>
                <a:schemeClr val="dk2"/>
              </a:solidFill>
              <a:latin typeface="Consolas"/>
              <a:ea typeface="Consolas"/>
              <a:cs typeface="Consolas"/>
              <a:sym typeface="Consolas"/>
            </a:endParaRPr>
          </a:p>
        </p:txBody>
      </p:sp>
      <p:pic>
        <p:nvPicPr>
          <p:cNvPr id="1487" name="Google Shape;1487;p124"/>
          <p:cNvPicPr preferRelativeResize="0"/>
          <p:nvPr/>
        </p:nvPicPr>
        <p:blipFill>
          <a:blip r:embed="rId5">
            <a:alphaModFix/>
          </a:blip>
          <a:stretch>
            <a:fillRect/>
          </a:stretch>
        </p:blipFill>
        <p:spPr>
          <a:xfrm>
            <a:off x="6114900" y="294090"/>
            <a:ext cx="1060706" cy="747476"/>
          </a:xfrm>
          <a:prstGeom prst="rect">
            <a:avLst/>
          </a:prstGeom>
          <a:noFill/>
          <a:ln>
            <a:noFill/>
          </a:ln>
        </p:spPr>
      </p:pic>
      <p:cxnSp>
        <p:nvCxnSpPr>
          <p:cNvPr id="1488" name="Google Shape;1488;p124"/>
          <p:cNvCxnSpPr/>
          <p:nvPr/>
        </p:nvCxnSpPr>
        <p:spPr>
          <a:xfrm>
            <a:off x="5704425" y="702950"/>
            <a:ext cx="419100" cy="0"/>
          </a:xfrm>
          <a:prstGeom prst="straightConnector1">
            <a:avLst/>
          </a:prstGeom>
          <a:noFill/>
          <a:ln cap="flat" cmpd="sng" w="28575">
            <a:solidFill>
              <a:srgbClr val="FF0000"/>
            </a:solidFill>
            <a:prstDash val="solid"/>
            <a:round/>
            <a:headEnd len="med" w="med" type="none"/>
            <a:tailEnd len="med" w="med" type="triangle"/>
          </a:ln>
        </p:spPr>
      </p:cxnSp>
      <p:sp>
        <p:nvSpPr>
          <p:cNvPr id="1489" name="Google Shape;1489;p124"/>
          <p:cNvSpPr txBox="1"/>
          <p:nvPr/>
        </p:nvSpPr>
        <p:spPr>
          <a:xfrm>
            <a:off x="7658185" y="1561900"/>
            <a:ext cx="2130600" cy="200700"/>
          </a:xfrm>
          <a:prstGeom prst="rect">
            <a:avLst/>
          </a:prstGeom>
          <a:noFill/>
          <a:ln>
            <a:noFill/>
          </a:ln>
        </p:spPr>
        <p:txBody>
          <a:bodyPr anchorCtr="0" anchor="t" bIns="47675" lIns="47675" spcFirstLastPara="1" rIns="47675" wrap="square" tIns="47675">
            <a:spAutoFit/>
          </a:bodyPr>
          <a:lstStyle/>
          <a:p>
            <a:pPr indent="0" lvl="0" marL="0" rtl="0" algn="l">
              <a:spcBef>
                <a:spcPts val="0"/>
              </a:spcBef>
              <a:spcAft>
                <a:spcPts val="0"/>
              </a:spcAft>
              <a:buNone/>
            </a:pPr>
            <a:r>
              <a:rPr lang="en" sz="678">
                <a:solidFill>
                  <a:schemeClr val="dk2"/>
                </a:solidFill>
                <a:latin typeface="Consolas"/>
                <a:ea typeface="Consolas"/>
                <a:cs typeface="Consolas"/>
                <a:sym typeface="Consolas"/>
              </a:rPr>
              <a:t>(4) Automaton Termination</a:t>
            </a:r>
            <a:endParaRPr sz="678">
              <a:solidFill>
                <a:schemeClr val="dk2"/>
              </a:solidFill>
              <a:latin typeface="Consolas"/>
              <a:ea typeface="Consolas"/>
              <a:cs typeface="Consolas"/>
              <a:sym typeface="Consolas"/>
            </a:endParaRPr>
          </a:p>
        </p:txBody>
      </p:sp>
      <p:sp>
        <p:nvSpPr>
          <p:cNvPr id="1490" name="Google Shape;1490;p124"/>
          <p:cNvSpPr txBox="1"/>
          <p:nvPr/>
        </p:nvSpPr>
        <p:spPr>
          <a:xfrm>
            <a:off x="7691997" y="55140"/>
            <a:ext cx="1472700" cy="168000"/>
          </a:xfrm>
          <a:prstGeom prst="rect">
            <a:avLst/>
          </a:prstGeom>
          <a:noFill/>
          <a:ln>
            <a:noFill/>
          </a:ln>
        </p:spPr>
        <p:txBody>
          <a:bodyPr anchorCtr="0" anchor="t" bIns="39950" lIns="39950" spcFirstLastPara="1" rIns="39950" wrap="square" tIns="39950">
            <a:spAutoFit/>
          </a:bodyPr>
          <a:lstStyle/>
          <a:p>
            <a:pPr indent="0" lvl="0" marL="0" rtl="0" algn="l">
              <a:spcBef>
                <a:spcPts val="0"/>
              </a:spcBef>
              <a:spcAft>
                <a:spcPts val="0"/>
              </a:spcAft>
              <a:buNone/>
            </a:pPr>
            <a:r>
              <a:rPr lang="en" sz="568">
                <a:solidFill>
                  <a:schemeClr val="dk2"/>
                </a:solidFill>
                <a:latin typeface="Consolas"/>
                <a:ea typeface="Consolas"/>
                <a:cs typeface="Consolas"/>
                <a:sym typeface="Consolas"/>
              </a:rPr>
              <a:t>(3) Placing the Bet</a:t>
            </a:r>
            <a:endParaRPr sz="568">
              <a:solidFill>
                <a:schemeClr val="dk2"/>
              </a:solidFill>
              <a:latin typeface="Consolas"/>
              <a:ea typeface="Consolas"/>
              <a:cs typeface="Consolas"/>
              <a:sym typeface="Consolas"/>
            </a:endParaRPr>
          </a:p>
        </p:txBody>
      </p:sp>
      <p:pic>
        <p:nvPicPr>
          <p:cNvPr id="1491" name="Google Shape;1491;p124"/>
          <p:cNvPicPr preferRelativeResize="0"/>
          <p:nvPr/>
        </p:nvPicPr>
        <p:blipFill>
          <a:blip r:embed="rId6">
            <a:alphaModFix/>
          </a:blip>
          <a:stretch>
            <a:fillRect/>
          </a:stretch>
        </p:blipFill>
        <p:spPr>
          <a:xfrm>
            <a:off x="7419822" y="234724"/>
            <a:ext cx="1664920" cy="883775"/>
          </a:xfrm>
          <a:prstGeom prst="rect">
            <a:avLst/>
          </a:prstGeom>
          <a:noFill/>
          <a:ln>
            <a:noFill/>
          </a:ln>
        </p:spPr>
      </p:pic>
      <p:cxnSp>
        <p:nvCxnSpPr>
          <p:cNvPr id="1492" name="Google Shape;1492;p124"/>
          <p:cNvCxnSpPr/>
          <p:nvPr/>
        </p:nvCxnSpPr>
        <p:spPr>
          <a:xfrm>
            <a:off x="6821770" y="708311"/>
            <a:ext cx="419100" cy="0"/>
          </a:xfrm>
          <a:prstGeom prst="straightConnector1">
            <a:avLst/>
          </a:prstGeom>
          <a:noFill/>
          <a:ln cap="flat" cmpd="sng" w="28575">
            <a:solidFill>
              <a:srgbClr val="FF0000"/>
            </a:solidFill>
            <a:prstDash val="solid"/>
            <a:round/>
            <a:headEnd len="med" w="med" type="none"/>
            <a:tailEnd len="med" w="med" type="triangle"/>
          </a:ln>
        </p:spPr>
      </p:cxnSp>
      <p:pic>
        <p:nvPicPr>
          <p:cNvPr id="1493" name="Google Shape;1493;p124"/>
          <p:cNvPicPr preferRelativeResize="0"/>
          <p:nvPr/>
        </p:nvPicPr>
        <p:blipFill>
          <a:blip r:embed="rId7">
            <a:alphaModFix/>
          </a:blip>
          <a:stretch>
            <a:fillRect/>
          </a:stretch>
        </p:blipFill>
        <p:spPr>
          <a:xfrm>
            <a:off x="7419825" y="1837238"/>
            <a:ext cx="1648169" cy="1464553"/>
          </a:xfrm>
          <a:prstGeom prst="rect">
            <a:avLst/>
          </a:prstGeom>
          <a:noFill/>
          <a:ln>
            <a:noFill/>
          </a:ln>
        </p:spPr>
      </p:pic>
      <p:cxnSp>
        <p:nvCxnSpPr>
          <p:cNvPr id="1494" name="Google Shape;1494;p124"/>
          <p:cNvCxnSpPr/>
          <p:nvPr/>
        </p:nvCxnSpPr>
        <p:spPr>
          <a:xfrm>
            <a:off x="8150495" y="1143123"/>
            <a:ext cx="0" cy="370800"/>
          </a:xfrm>
          <a:prstGeom prst="straightConnector1">
            <a:avLst/>
          </a:prstGeom>
          <a:noFill/>
          <a:ln cap="flat" cmpd="sng" w="28575">
            <a:solidFill>
              <a:srgbClr val="FF0000"/>
            </a:solidFill>
            <a:prstDash val="solid"/>
            <a:round/>
            <a:headEnd len="med" w="med" type="none"/>
            <a:tailEnd len="med" w="med" type="triangle"/>
          </a:ln>
        </p:spPr>
      </p:cxnSp>
      <p:pic>
        <p:nvPicPr>
          <p:cNvPr id="1495" name="Google Shape;1495;p124"/>
          <p:cNvPicPr preferRelativeResize="0"/>
          <p:nvPr/>
        </p:nvPicPr>
        <p:blipFill>
          <a:blip r:embed="rId8">
            <a:alphaModFix/>
          </a:blip>
          <a:stretch>
            <a:fillRect/>
          </a:stretch>
        </p:blipFill>
        <p:spPr>
          <a:xfrm>
            <a:off x="1258513" y="1390058"/>
            <a:ext cx="5267676" cy="1266741"/>
          </a:xfrm>
          <a:prstGeom prst="rect">
            <a:avLst/>
          </a:prstGeom>
          <a:noFill/>
          <a:ln>
            <a:noFill/>
          </a:ln>
        </p:spPr>
      </p:pic>
      <p:graphicFrame>
        <p:nvGraphicFramePr>
          <p:cNvPr id="1496" name="Google Shape;1496;p124"/>
          <p:cNvGraphicFramePr/>
          <p:nvPr/>
        </p:nvGraphicFramePr>
        <p:xfrm>
          <a:off x="2092100" y="2853088"/>
          <a:ext cx="3000000" cy="3000000"/>
        </p:xfrm>
        <a:graphic>
          <a:graphicData uri="http://schemas.openxmlformats.org/drawingml/2006/table">
            <a:tbl>
              <a:tblPr>
                <a:noFill/>
                <a:tableStyleId>{2FA21AC9-732B-4EF3-A61E-DC3AECE43B1E}</a:tableStyleId>
              </a:tblPr>
              <a:tblGrid>
                <a:gridCol w="1023000"/>
                <a:gridCol w="2577500"/>
              </a:tblGrid>
              <a:tr h="307925">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69900">
                <a:tc>
                  <a:txBody>
                    <a:bodyPr/>
                    <a:lstStyle/>
                    <a:p>
                      <a:pPr indent="0" lvl="0" marL="0" rtl="0" algn="ctr">
                        <a:spcBef>
                          <a:spcPts val="0"/>
                        </a:spcBef>
                        <a:spcAft>
                          <a:spcPts val="0"/>
                        </a:spcAft>
                        <a:buNone/>
                      </a:pPr>
                      <a:r>
                        <a:rPr i="1" lang="en" sz="700">
                          <a:latin typeface="Consolas"/>
                          <a:ea typeface="Consolas"/>
                          <a:cs typeface="Consolas"/>
                          <a:sym typeface="Consolas"/>
                        </a:rPr>
                        <a:t>N</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Number of Agents/Simulations</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B</a:t>
                      </a:r>
                      <a:r>
                        <a:rPr baseline="-25000" i="1" lang="en" sz="700">
                          <a:solidFill>
                            <a:schemeClr val="dk1"/>
                          </a:solidFill>
                          <a:latin typeface="Consolas"/>
                          <a:ea typeface="Consolas"/>
                          <a:cs typeface="Consolas"/>
                          <a:sym typeface="Consolas"/>
                        </a:rPr>
                        <a:t>freq</a:t>
                      </a:r>
                      <a:endParaRPr baseline="-25000" i="1" sz="700">
                        <a:solidFill>
                          <a:schemeClr val="dk1"/>
                        </a:solidFill>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Consolas"/>
                          <a:ea typeface="Consolas"/>
                          <a:cs typeface="Consolas"/>
                          <a:sym typeface="Consolas"/>
                        </a:rPr>
                        <a:t>Number of Betting Sessions per Month</a:t>
                      </a:r>
                      <a:endParaRPr i="1" sz="700">
                        <a:latin typeface="Consolas"/>
                        <a:ea typeface="Consolas"/>
                        <a:cs typeface="Consolas"/>
                        <a:sym typeface="Consolas"/>
                      </a:endParaRPr>
                    </a:p>
                  </a:txBody>
                  <a:tcPr marT="91425" marB="91425" marR="91425" marL="91425"/>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n</a:t>
                      </a:r>
                      <a:r>
                        <a:rPr baseline="-25000" i="1" lang="en" sz="700">
                          <a:solidFill>
                            <a:schemeClr val="dk1"/>
                          </a:solidFill>
                          <a:latin typeface="Consolas"/>
                          <a:ea typeface="Consolas"/>
                          <a:cs typeface="Consolas"/>
                          <a:sym typeface="Consolas"/>
                        </a:rPr>
                        <a:t>i,m,j</a:t>
                      </a:r>
                      <a:endParaRPr i="1" sz="700">
                        <a:latin typeface="Consolas"/>
                        <a:ea typeface="Consolas"/>
                        <a:cs typeface="Consolas"/>
                        <a:sym typeface="Consolas"/>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Number of bets for agent </a:t>
                      </a:r>
                      <a:r>
                        <a:rPr i="1" lang="en" sz="700">
                          <a:solidFill>
                            <a:schemeClr val="dk1"/>
                          </a:solidFill>
                          <a:latin typeface="Consolas"/>
                          <a:ea typeface="Consolas"/>
                          <a:cs typeface="Consolas"/>
                          <a:sym typeface="Consolas"/>
                        </a:rPr>
                        <a:t>i</a:t>
                      </a:r>
                      <a:r>
                        <a:rPr lang="en" sz="700">
                          <a:solidFill>
                            <a:schemeClr val="dk1"/>
                          </a:solidFill>
                          <a:latin typeface="Consolas"/>
                          <a:ea typeface="Consolas"/>
                          <a:cs typeface="Consolas"/>
                          <a:sym typeface="Consolas"/>
                        </a:rPr>
                        <a:t>, month </a:t>
                      </a:r>
                      <a:r>
                        <a:rPr i="1" lang="en" sz="700">
                          <a:solidFill>
                            <a:schemeClr val="dk1"/>
                          </a:solidFill>
                          <a:latin typeface="Consolas"/>
                          <a:ea typeface="Consolas"/>
                          <a:cs typeface="Consolas"/>
                          <a:sym typeface="Consolas"/>
                        </a:rPr>
                        <a:t>m</a:t>
                      </a:r>
                      <a:r>
                        <a:rPr lang="en" sz="700">
                          <a:solidFill>
                            <a:schemeClr val="dk1"/>
                          </a:solidFill>
                          <a:latin typeface="Consolas"/>
                          <a:ea typeface="Consolas"/>
                          <a:cs typeface="Consolas"/>
                          <a:sym typeface="Consolas"/>
                        </a:rPr>
                        <a:t>, session </a:t>
                      </a:r>
                      <a:r>
                        <a:rPr i="1" lang="en" sz="700">
                          <a:solidFill>
                            <a:schemeClr val="dk1"/>
                          </a:solidFill>
                          <a:latin typeface="Consolas"/>
                          <a:ea typeface="Consolas"/>
                          <a:cs typeface="Consolas"/>
                          <a:sym typeface="Consolas"/>
                        </a:rPr>
                        <a:t>j</a:t>
                      </a:r>
                      <a:endParaRPr sz="700">
                        <a:latin typeface="Consolas"/>
                        <a:ea typeface="Consolas"/>
                        <a:cs typeface="Consolas"/>
                        <a:sym typeface="Consolas"/>
                      </a:endParaRPr>
                    </a:p>
                  </a:txBody>
                  <a:tcPr marT="91425" marB="91425" marR="91425" marL="91425">
                    <a:lnB cap="flat" cmpd="sng" w="9525">
                      <a:solidFill>
                        <a:srgbClr val="9E9E9E"/>
                      </a:solidFill>
                      <a:prstDash val="solid"/>
                      <a:round/>
                      <a:headEnd len="sm" w="sm" type="none"/>
                      <a:tailEnd len="sm" w="sm" type="none"/>
                    </a:lnB>
                  </a:tcPr>
                </a:tc>
              </a:tr>
              <a:tr h="1972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𝜋</a:t>
                      </a:r>
                      <a:r>
                        <a:rPr baseline="-25000" i="1" lang="en" sz="700">
                          <a:solidFill>
                            <a:schemeClr val="dk1"/>
                          </a:solidFill>
                          <a:latin typeface="Consolas"/>
                          <a:ea typeface="Consolas"/>
                          <a:cs typeface="Consolas"/>
                          <a:sym typeface="Consolas"/>
                        </a:rPr>
                        <a:t>i,m,j,k</a:t>
                      </a:r>
                      <a:endParaRPr i="1" sz="700">
                        <a:solidFill>
                          <a:schemeClr val="dk1"/>
                        </a:solidFill>
                        <a:latin typeface="Consolas"/>
                        <a:ea typeface="Consolas"/>
                        <a:cs typeface="Consolas"/>
                        <a:sym typeface="Consola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Profit on Bet for agent </a:t>
                      </a:r>
                      <a:r>
                        <a:rPr i="1" lang="en" sz="700">
                          <a:solidFill>
                            <a:schemeClr val="dk1"/>
                          </a:solidFill>
                          <a:latin typeface="Consolas"/>
                          <a:ea typeface="Consolas"/>
                          <a:cs typeface="Consolas"/>
                          <a:sym typeface="Consolas"/>
                        </a:rPr>
                        <a:t>i</a:t>
                      </a:r>
                      <a:r>
                        <a:rPr lang="en" sz="700">
                          <a:solidFill>
                            <a:schemeClr val="dk1"/>
                          </a:solidFill>
                          <a:latin typeface="Consolas"/>
                          <a:ea typeface="Consolas"/>
                          <a:cs typeface="Consolas"/>
                          <a:sym typeface="Consolas"/>
                        </a:rPr>
                        <a:t>, month </a:t>
                      </a:r>
                      <a:r>
                        <a:rPr i="1" lang="en" sz="700">
                          <a:solidFill>
                            <a:schemeClr val="dk1"/>
                          </a:solidFill>
                          <a:latin typeface="Consolas"/>
                          <a:ea typeface="Consolas"/>
                          <a:cs typeface="Consolas"/>
                          <a:sym typeface="Consolas"/>
                        </a:rPr>
                        <a:t>m</a:t>
                      </a:r>
                      <a:r>
                        <a:rPr lang="en" sz="700">
                          <a:solidFill>
                            <a:schemeClr val="dk1"/>
                          </a:solidFill>
                          <a:latin typeface="Consolas"/>
                          <a:ea typeface="Consolas"/>
                          <a:cs typeface="Consolas"/>
                          <a:sym typeface="Consolas"/>
                        </a:rPr>
                        <a:t>, session </a:t>
                      </a:r>
                      <a:r>
                        <a:rPr i="1" lang="en" sz="700">
                          <a:solidFill>
                            <a:schemeClr val="dk1"/>
                          </a:solidFill>
                          <a:latin typeface="Consolas"/>
                          <a:ea typeface="Consolas"/>
                          <a:cs typeface="Consolas"/>
                          <a:sym typeface="Consolas"/>
                        </a:rPr>
                        <a:t>j</a:t>
                      </a:r>
                      <a:r>
                        <a:rPr lang="en" sz="700">
                          <a:solidFill>
                            <a:schemeClr val="dk1"/>
                          </a:solidFill>
                          <a:latin typeface="Consolas"/>
                          <a:ea typeface="Consolas"/>
                          <a:cs typeface="Consolas"/>
                          <a:sym typeface="Consolas"/>
                        </a:rPr>
                        <a:t>, bet </a:t>
                      </a:r>
                      <a:r>
                        <a:rPr i="1" lang="en" sz="700">
                          <a:solidFill>
                            <a:schemeClr val="dk1"/>
                          </a:solidFill>
                          <a:latin typeface="Consolas"/>
                          <a:ea typeface="Consolas"/>
                          <a:cs typeface="Consolas"/>
                          <a:sym typeface="Consolas"/>
                        </a:rPr>
                        <a:t>k</a:t>
                      </a:r>
                      <a:endParaRPr sz="700">
                        <a:solidFill>
                          <a:schemeClr val="dk1"/>
                        </a:solidFill>
                        <a:latin typeface="Consolas"/>
                        <a:ea typeface="Consolas"/>
                        <a:cs typeface="Consolas"/>
                        <a:sym typeface="Consola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97" name="Google Shape;1497;p12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25"/>
          <p:cNvSpPr txBox="1"/>
          <p:nvPr/>
        </p:nvSpPr>
        <p:spPr>
          <a:xfrm>
            <a:off x="428600" y="2027225"/>
            <a:ext cx="1525200" cy="259800"/>
          </a:xfrm>
          <a:prstGeom prst="rect">
            <a:avLst/>
          </a:prstGeom>
          <a:noFill/>
          <a:ln>
            <a:noFill/>
          </a:ln>
        </p:spPr>
        <p:txBody>
          <a:bodyPr anchorCtr="0" anchor="t" bIns="60000" lIns="60000" spcFirstLastPara="1" rIns="60000" wrap="square" tIns="60000">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sp>
        <p:nvSpPr>
          <p:cNvPr id="1503" name="Google Shape;1503;p125"/>
          <p:cNvSpPr txBox="1"/>
          <p:nvPr/>
        </p:nvSpPr>
        <p:spPr>
          <a:xfrm>
            <a:off x="2895961" y="359767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Decide on Bet</a:t>
            </a:r>
            <a:endParaRPr sz="934">
              <a:solidFill>
                <a:schemeClr val="dk2"/>
              </a:solidFill>
              <a:latin typeface="Consolas"/>
              <a:ea typeface="Consolas"/>
              <a:cs typeface="Consolas"/>
              <a:sym typeface="Consolas"/>
            </a:endParaRPr>
          </a:p>
        </p:txBody>
      </p:sp>
      <p:pic>
        <p:nvPicPr>
          <p:cNvPr id="1504" name="Google Shape;1504;p125"/>
          <p:cNvPicPr preferRelativeResize="0"/>
          <p:nvPr/>
        </p:nvPicPr>
        <p:blipFill>
          <a:blip r:embed="rId3">
            <a:alphaModFix/>
          </a:blip>
          <a:stretch>
            <a:fillRect/>
          </a:stretch>
        </p:blipFill>
        <p:spPr>
          <a:xfrm>
            <a:off x="2579453" y="4519808"/>
            <a:ext cx="1713780" cy="322667"/>
          </a:xfrm>
          <a:prstGeom prst="rect">
            <a:avLst/>
          </a:prstGeom>
          <a:noFill/>
          <a:ln>
            <a:noFill/>
          </a:ln>
        </p:spPr>
      </p:pic>
      <p:pic>
        <p:nvPicPr>
          <p:cNvPr id="1505" name="Google Shape;1505;p125"/>
          <p:cNvPicPr preferRelativeResize="0"/>
          <p:nvPr/>
        </p:nvPicPr>
        <p:blipFill rotWithShape="1">
          <a:blip r:embed="rId4">
            <a:alphaModFix/>
          </a:blip>
          <a:srcRect b="57884" l="0" r="0" t="0"/>
          <a:stretch/>
        </p:blipFill>
        <p:spPr>
          <a:xfrm>
            <a:off x="2333850" y="3874330"/>
            <a:ext cx="1001465" cy="404696"/>
          </a:xfrm>
          <a:prstGeom prst="rect">
            <a:avLst/>
          </a:prstGeom>
          <a:noFill/>
          <a:ln>
            <a:noFill/>
          </a:ln>
        </p:spPr>
      </p:pic>
      <p:pic>
        <p:nvPicPr>
          <p:cNvPr id="1506" name="Google Shape;1506;p125"/>
          <p:cNvPicPr preferRelativeResize="0"/>
          <p:nvPr/>
        </p:nvPicPr>
        <p:blipFill rotWithShape="1">
          <a:blip r:embed="rId4">
            <a:alphaModFix/>
          </a:blip>
          <a:srcRect b="12580" l="0" r="0" t="43324"/>
          <a:stretch/>
        </p:blipFill>
        <p:spPr>
          <a:xfrm>
            <a:off x="3478371" y="3879170"/>
            <a:ext cx="933655" cy="395018"/>
          </a:xfrm>
          <a:prstGeom prst="rect">
            <a:avLst/>
          </a:prstGeom>
          <a:noFill/>
          <a:ln>
            <a:noFill/>
          </a:ln>
        </p:spPr>
      </p:pic>
      <p:sp>
        <p:nvSpPr>
          <p:cNvPr id="1507" name="Google Shape;1507;p125"/>
          <p:cNvSpPr txBox="1"/>
          <p:nvPr/>
        </p:nvSpPr>
        <p:spPr>
          <a:xfrm>
            <a:off x="4959236" y="228702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Place Bet</a:t>
            </a:r>
            <a:endParaRPr sz="934">
              <a:solidFill>
                <a:schemeClr val="dk2"/>
              </a:solidFill>
              <a:latin typeface="Consolas"/>
              <a:ea typeface="Consolas"/>
              <a:cs typeface="Consolas"/>
              <a:sym typeface="Consolas"/>
            </a:endParaRPr>
          </a:p>
        </p:txBody>
      </p:sp>
      <p:pic>
        <p:nvPicPr>
          <p:cNvPr id="1508" name="Google Shape;1508;p125"/>
          <p:cNvPicPr preferRelativeResize="0"/>
          <p:nvPr/>
        </p:nvPicPr>
        <p:blipFill>
          <a:blip r:embed="rId5">
            <a:alphaModFix/>
          </a:blip>
          <a:stretch>
            <a:fillRect/>
          </a:stretch>
        </p:blipFill>
        <p:spPr>
          <a:xfrm>
            <a:off x="4374797" y="3037512"/>
            <a:ext cx="1954029" cy="150164"/>
          </a:xfrm>
          <a:prstGeom prst="rect">
            <a:avLst/>
          </a:prstGeom>
          <a:noFill/>
          <a:ln>
            <a:noFill/>
          </a:ln>
        </p:spPr>
      </p:pic>
      <p:pic>
        <p:nvPicPr>
          <p:cNvPr id="1509" name="Google Shape;1509;p125"/>
          <p:cNvPicPr preferRelativeResize="0"/>
          <p:nvPr/>
        </p:nvPicPr>
        <p:blipFill>
          <a:blip r:embed="rId6">
            <a:alphaModFix/>
          </a:blip>
          <a:stretch>
            <a:fillRect/>
          </a:stretch>
        </p:blipFill>
        <p:spPr>
          <a:xfrm>
            <a:off x="4343975" y="2776085"/>
            <a:ext cx="819694" cy="187280"/>
          </a:xfrm>
          <a:prstGeom prst="rect">
            <a:avLst/>
          </a:prstGeom>
          <a:noFill/>
          <a:ln>
            <a:noFill/>
          </a:ln>
        </p:spPr>
      </p:pic>
      <p:pic>
        <p:nvPicPr>
          <p:cNvPr id="1510" name="Google Shape;1510;p125"/>
          <p:cNvPicPr preferRelativeResize="0"/>
          <p:nvPr/>
        </p:nvPicPr>
        <p:blipFill>
          <a:blip r:embed="rId7">
            <a:alphaModFix/>
          </a:blip>
          <a:stretch>
            <a:fillRect/>
          </a:stretch>
        </p:blipFill>
        <p:spPr>
          <a:xfrm>
            <a:off x="4820806" y="3210532"/>
            <a:ext cx="964675" cy="278141"/>
          </a:xfrm>
          <a:prstGeom prst="rect">
            <a:avLst/>
          </a:prstGeom>
          <a:noFill/>
          <a:ln>
            <a:noFill/>
          </a:ln>
        </p:spPr>
      </p:pic>
      <p:pic>
        <p:nvPicPr>
          <p:cNvPr id="1511" name="Google Shape;1511;p125"/>
          <p:cNvPicPr preferRelativeResize="0"/>
          <p:nvPr/>
        </p:nvPicPr>
        <p:blipFill>
          <a:blip r:embed="rId8">
            <a:alphaModFix/>
          </a:blip>
          <a:stretch>
            <a:fillRect/>
          </a:stretch>
        </p:blipFill>
        <p:spPr>
          <a:xfrm>
            <a:off x="5328500" y="2746050"/>
            <a:ext cx="875099" cy="268605"/>
          </a:xfrm>
          <a:prstGeom prst="rect">
            <a:avLst/>
          </a:prstGeom>
          <a:noFill/>
          <a:ln>
            <a:noFill/>
          </a:ln>
        </p:spPr>
      </p:pic>
      <p:pic>
        <p:nvPicPr>
          <p:cNvPr id="1512" name="Google Shape;1512;p125"/>
          <p:cNvPicPr preferRelativeResize="0"/>
          <p:nvPr/>
        </p:nvPicPr>
        <p:blipFill>
          <a:blip r:embed="rId9">
            <a:alphaModFix/>
          </a:blip>
          <a:stretch>
            <a:fillRect/>
          </a:stretch>
        </p:blipFill>
        <p:spPr>
          <a:xfrm>
            <a:off x="4966810" y="2527575"/>
            <a:ext cx="770013" cy="172765"/>
          </a:xfrm>
          <a:prstGeom prst="rect">
            <a:avLst/>
          </a:prstGeom>
          <a:noFill/>
          <a:ln>
            <a:noFill/>
          </a:ln>
        </p:spPr>
      </p:pic>
      <p:pic>
        <p:nvPicPr>
          <p:cNvPr id="1513" name="Google Shape;1513;p125"/>
          <p:cNvPicPr preferRelativeResize="0"/>
          <p:nvPr/>
        </p:nvPicPr>
        <p:blipFill>
          <a:blip r:embed="rId10">
            <a:alphaModFix/>
          </a:blip>
          <a:stretch>
            <a:fillRect/>
          </a:stretch>
        </p:blipFill>
        <p:spPr>
          <a:xfrm>
            <a:off x="2682452" y="1288745"/>
            <a:ext cx="1451942" cy="423974"/>
          </a:xfrm>
          <a:prstGeom prst="rect">
            <a:avLst/>
          </a:prstGeom>
          <a:noFill/>
          <a:ln>
            <a:noFill/>
          </a:ln>
        </p:spPr>
      </p:pic>
      <p:pic>
        <p:nvPicPr>
          <p:cNvPr id="1514" name="Google Shape;1514;p125"/>
          <p:cNvPicPr preferRelativeResize="0"/>
          <p:nvPr/>
        </p:nvPicPr>
        <p:blipFill>
          <a:blip r:embed="rId11">
            <a:alphaModFix/>
          </a:blip>
          <a:stretch>
            <a:fillRect/>
          </a:stretch>
        </p:blipFill>
        <p:spPr>
          <a:xfrm>
            <a:off x="2470450" y="1698013"/>
            <a:ext cx="1779690" cy="558318"/>
          </a:xfrm>
          <a:prstGeom prst="rect">
            <a:avLst/>
          </a:prstGeom>
          <a:noFill/>
          <a:ln>
            <a:noFill/>
          </a:ln>
        </p:spPr>
      </p:pic>
      <p:pic>
        <p:nvPicPr>
          <p:cNvPr id="1515" name="Google Shape;1515;p125"/>
          <p:cNvPicPr preferRelativeResize="0"/>
          <p:nvPr/>
        </p:nvPicPr>
        <p:blipFill>
          <a:blip r:embed="rId12">
            <a:alphaModFix/>
          </a:blip>
          <a:stretch>
            <a:fillRect/>
          </a:stretch>
        </p:blipFill>
        <p:spPr>
          <a:xfrm>
            <a:off x="2682452" y="2280583"/>
            <a:ext cx="1309887" cy="131717"/>
          </a:xfrm>
          <a:prstGeom prst="rect">
            <a:avLst/>
          </a:prstGeom>
          <a:noFill/>
          <a:ln>
            <a:noFill/>
          </a:ln>
        </p:spPr>
      </p:pic>
      <p:sp>
        <p:nvSpPr>
          <p:cNvPr id="1516" name="Google Shape;1516;p125"/>
          <p:cNvSpPr txBox="1"/>
          <p:nvPr/>
        </p:nvSpPr>
        <p:spPr>
          <a:xfrm>
            <a:off x="2818311" y="966500"/>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Quit or Continue</a:t>
            </a:r>
            <a:endParaRPr sz="934">
              <a:solidFill>
                <a:schemeClr val="dk2"/>
              </a:solidFill>
              <a:latin typeface="Consolas"/>
              <a:ea typeface="Consolas"/>
              <a:cs typeface="Consolas"/>
              <a:sym typeface="Consolas"/>
            </a:endParaRPr>
          </a:p>
        </p:txBody>
      </p:sp>
      <p:pic>
        <p:nvPicPr>
          <p:cNvPr id="1517" name="Google Shape;1517;p125"/>
          <p:cNvPicPr preferRelativeResize="0"/>
          <p:nvPr/>
        </p:nvPicPr>
        <p:blipFill>
          <a:blip r:embed="rId13">
            <a:alphaModFix/>
          </a:blip>
          <a:stretch>
            <a:fillRect/>
          </a:stretch>
        </p:blipFill>
        <p:spPr>
          <a:xfrm>
            <a:off x="7025575" y="2909921"/>
            <a:ext cx="1902249" cy="464854"/>
          </a:xfrm>
          <a:prstGeom prst="rect">
            <a:avLst/>
          </a:prstGeom>
          <a:noFill/>
          <a:ln>
            <a:noFill/>
          </a:ln>
        </p:spPr>
      </p:pic>
      <p:sp>
        <p:nvSpPr>
          <p:cNvPr id="1518" name="Google Shape;1518;p125"/>
          <p:cNvSpPr txBox="1"/>
          <p:nvPr/>
        </p:nvSpPr>
        <p:spPr>
          <a:xfrm>
            <a:off x="7025613" y="2522825"/>
            <a:ext cx="1902000" cy="320400"/>
          </a:xfrm>
          <a:prstGeom prst="rect">
            <a:avLst/>
          </a:prstGeom>
          <a:noFill/>
          <a:ln>
            <a:noFill/>
          </a:ln>
        </p:spPr>
        <p:txBody>
          <a:bodyPr anchorCtr="0" anchor="t" bIns="76100" lIns="76100" spcFirstLastPara="1" rIns="76100" wrap="square" tIns="76100">
            <a:spAutoFit/>
          </a:bodyPr>
          <a:lstStyle/>
          <a:p>
            <a:pPr indent="0" lvl="0" marL="0" rtl="0" algn="l">
              <a:spcBef>
                <a:spcPts val="0"/>
              </a:spcBef>
              <a:spcAft>
                <a:spcPts val="0"/>
              </a:spcAft>
              <a:buNone/>
            </a:pPr>
            <a:r>
              <a:rPr lang="en" sz="1082">
                <a:solidFill>
                  <a:schemeClr val="dk2"/>
                </a:solidFill>
                <a:latin typeface="Consolas"/>
                <a:ea typeface="Consolas"/>
                <a:cs typeface="Consolas"/>
                <a:sym typeface="Consolas"/>
              </a:rPr>
              <a:t>Calculate Total Profits</a:t>
            </a:r>
            <a:endParaRPr sz="1082">
              <a:solidFill>
                <a:schemeClr val="dk2"/>
              </a:solidFill>
              <a:latin typeface="Consolas"/>
              <a:ea typeface="Consolas"/>
              <a:cs typeface="Consolas"/>
              <a:sym typeface="Consolas"/>
            </a:endParaRPr>
          </a:p>
        </p:txBody>
      </p:sp>
      <p:cxnSp>
        <p:nvCxnSpPr>
          <p:cNvPr id="1519" name="Google Shape;1519;p125"/>
          <p:cNvCxnSpPr/>
          <p:nvPr/>
        </p:nvCxnSpPr>
        <p:spPr>
          <a:xfrm>
            <a:off x="1764800" y="2688450"/>
            <a:ext cx="915600" cy="971100"/>
          </a:xfrm>
          <a:prstGeom prst="straightConnector1">
            <a:avLst/>
          </a:prstGeom>
          <a:noFill/>
          <a:ln cap="flat" cmpd="sng" w="28575">
            <a:solidFill>
              <a:srgbClr val="FF0000"/>
            </a:solidFill>
            <a:prstDash val="solid"/>
            <a:round/>
            <a:headEnd len="med" w="med" type="none"/>
            <a:tailEnd len="med" w="med" type="triangle"/>
          </a:ln>
        </p:spPr>
      </p:cxnSp>
      <p:cxnSp>
        <p:nvCxnSpPr>
          <p:cNvPr id="1520" name="Google Shape;1520;p125"/>
          <p:cNvCxnSpPr>
            <a:stCxn id="1503" idx="3"/>
          </p:cNvCxnSpPr>
          <p:nvPr/>
        </p:nvCxnSpPr>
        <p:spPr>
          <a:xfrm flipH="1" rot="10800000">
            <a:off x="4212061" y="3374775"/>
            <a:ext cx="334800" cy="361200"/>
          </a:xfrm>
          <a:prstGeom prst="straightConnector1">
            <a:avLst/>
          </a:prstGeom>
          <a:noFill/>
          <a:ln cap="flat" cmpd="sng" w="28575">
            <a:solidFill>
              <a:srgbClr val="FF0000"/>
            </a:solidFill>
            <a:prstDash val="solid"/>
            <a:round/>
            <a:headEnd len="med" w="med" type="none"/>
            <a:tailEnd len="med" w="med" type="triangle"/>
          </a:ln>
        </p:spPr>
      </p:cxnSp>
      <p:cxnSp>
        <p:nvCxnSpPr>
          <p:cNvPr id="1521" name="Google Shape;1521;p125"/>
          <p:cNvCxnSpPr/>
          <p:nvPr/>
        </p:nvCxnSpPr>
        <p:spPr>
          <a:xfrm rot="10800000">
            <a:off x="4424386" y="2014325"/>
            <a:ext cx="466800" cy="323400"/>
          </a:xfrm>
          <a:prstGeom prst="straightConnector1">
            <a:avLst/>
          </a:prstGeom>
          <a:noFill/>
          <a:ln cap="flat" cmpd="sng" w="28575">
            <a:solidFill>
              <a:srgbClr val="FF0000"/>
            </a:solidFill>
            <a:prstDash val="solid"/>
            <a:round/>
            <a:headEnd len="med" w="med" type="none"/>
            <a:tailEnd len="med" w="med" type="triangle"/>
          </a:ln>
        </p:spPr>
      </p:cxnSp>
      <p:cxnSp>
        <p:nvCxnSpPr>
          <p:cNvPr id="1522" name="Google Shape;1522;p125"/>
          <p:cNvCxnSpPr/>
          <p:nvPr/>
        </p:nvCxnSpPr>
        <p:spPr>
          <a:xfrm>
            <a:off x="3345138" y="2546588"/>
            <a:ext cx="0" cy="760800"/>
          </a:xfrm>
          <a:prstGeom prst="straightConnector1">
            <a:avLst/>
          </a:prstGeom>
          <a:noFill/>
          <a:ln cap="flat" cmpd="sng" w="28575">
            <a:solidFill>
              <a:srgbClr val="FF0000"/>
            </a:solidFill>
            <a:prstDash val="solid"/>
            <a:round/>
            <a:headEnd len="med" w="med" type="none"/>
            <a:tailEnd len="med" w="med" type="triangle"/>
          </a:ln>
        </p:spPr>
      </p:cxnSp>
      <p:cxnSp>
        <p:nvCxnSpPr>
          <p:cNvPr id="1523" name="Google Shape;1523;p125"/>
          <p:cNvCxnSpPr/>
          <p:nvPr/>
        </p:nvCxnSpPr>
        <p:spPr>
          <a:xfrm>
            <a:off x="6343375" y="2933752"/>
            <a:ext cx="682200" cy="16500"/>
          </a:xfrm>
          <a:prstGeom prst="straightConnector1">
            <a:avLst/>
          </a:prstGeom>
          <a:noFill/>
          <a:ln cap="flat" cmpd="sng" w="38325">
            <a:solidFill>
              <a:srgbClr val="FF0000"/>
            </a:solidFill>
            <a:prstDash val="solid"/>
            <a:round/>
            <a:headEnd len="med" w="med" type="none"/>
            <a:tailEnd len="med" w="med" type="triangle"/>
          </a:ln>
        </p:spPr>
      </p:cxnSp>
      <p:pic>
        <p:nvPicPr>
          <p:cNvPr id="1524" name="Google Shape;1524;p125"/>
          <p:cNvPicPr preferRelativeResize="0"/>
          <p:nvPr/>
        </p:nvPicPr>
        <p:blipFill>
          <a:blip r:embed="rId14">
            <a:alphaModFix/>
          </a:blip>
          <a:stretch>
            <a:fillRect/>
          </a:stretch>
        </p:blipFill>
        <p:spPr>
          <a:xfrm>
            <a:off x="166950" y="2206322"/>
            <a:ext cx="1779707" cy="172477"/>
          </a:xfrm>
          <a:prstGeom prst="rect">
            <a:avLst/>
          </a:prstGeom>
          <a:noFill/>
          <a:ln>
            <a:noFill/>
          </a:ln>
        </p:spPr>
      </p:pic>
      <p:pic>
        <p:nvPicPr>
          <p:cNvPr id="1525" name="Google Shape;1525;p125"/>
          <p:cNvPicPr preferRelativeResize="0"/>
          <p:nvPr/>
        </p:nvPicPr>
        <p:blipFill>
          <a:blip r:embed="rId15">
            <a:alphaModFix/>
          </a:blip>
          <a:stretch>
            <a:fillRect/>
          </a:stretch>
        </p:blipFill>
        <p:spPr>
          <a:xfrm>
            <a:off x="662210" y="2388133"/>
            <a:ext cx="910003" cy="269678"/>
          </a:xfrm>
          <a:prstGeom prst="rect">
            <a:avLst/>
          </a:prstGeom>
          <a:noFill/>
          <a:ln>
            <a:noFill/>
          </a:ln>
        </p:spPr>
      </p:pic>
      <p:pic>
        <p:nvPicPr>
          <p:cNvPr id="1526" name="Google Shape;1526;p125"/>
          <p:cNvPicPr preferRelativeResize="0"/>
          <p:nvPr/>
        </p:nvPicPr>
        <p:blipFill>
          <a:blip r:embed="rId16">
            <a:alphaModFix/>
          </a:blip>
          <a:stretch>
            <a:fillRect/>
          </a:stretch>
        </p:blipFill>
        <p:spPr>
          <a:xfrm>
            <a:off x="354579" y="2667125"/>
            <a:ext cx="1525247" cy="376200"/>
          </a:xfrm>
          <a:prstGeom prst="rect">
            <a:avLst/>
          </a:prstGeom>
          <a:noFill/>
          <a:ln>
            <a:noFill/>
          </a:ln>
        </p:spPr>
      </p:pic>
      <p:sp>
        <p:nvSpPr>
          <p:cNvPr id="1527" name="Google Shape;1527;p12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1528" name="Google Shape;1528;p125"/>
          <p:cNvPicPr preferRelativeResize="0"/>
          <p:nvPr/>
        </p:nvPicPr>
        <p:blipFill>
          <a:blip r:embed="rId17">
            <a:alphaModFix/>
          </a:blip>
          <a:stretch>
            <a:fillRect/>
          </a:stretch>
        </p:blipFill>
        <p:spPr>
          <a:xfrm>
            <a:off x="3157762" y="4305763"/>
            <a:ext cx="557158" cy="187300"/>
          </a:xfrm>
          <a:prstGeom prst="rect">
            <a:avLst/>
          </a:prstGeom>
          <a:noFill/>
          <a:ln>
            <a:noFill/>
          </a:ln>
        </p:spPr>
      </p:pic>
      <p:sp>
        <p:nvSpPr>
          <p:cNvPr id="1529" name="Google Shape;1529;p12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3" name="Shape 1533"/>
        <p:cNvGrpSpPr/>
        <p:nvPr/>
      </p:nvGrpSpPr>
      <p:grpSpPr>
        <a:xfrm>
          <a:off x="0" y="0"/>
          <a:ext cx="0" cy="0"/>
          <a:chOff x="0" y="0"/>
          <a:chExt cx="0" cy="0"/>
        </a:xfrm>
      </p:grpSpPr>
      <p:pic>
        <p:nvPicPr>
          <p:cNvPr id="1534" name="Google Shape;1534;p126"/>
          <p:cNvPicPr preferRelativeResize="0"/>
          <p:nvPr/>
        </p:nvPicPr>
        <p:blipFill rotWithShape="1">
          <a:blip r:embed="rId3">
            <a:alphaModFix/>
          </a:blip>
          <a:srcRect b="100" l="0" r="0" t="100"/>
          <a:stretch/>
        </p:blipFill>
        <p:spPr>
          <a:xfrm>
            <a:off x="225225" y="937675"/>
            <a:ext cx="3950400" cy="2958300"/>
          </a:xfrm>
          <a:prstGeom prst="rect">
            <a:avLst/>
          </a:prstGeom>
          <a:noFill/>
          <a:ln>
            <a:noFill/>
          </a:ln>
        </p:spPr>
      </p:pic>
      <p:sp>
        <p:nvSpPr>
          <p:cNvPr id="1535" name="Google Shape;1535;p126"/>
          <p:cNvSpPr txBox="1"/>
          <p:nvPr>
            <p:ph type="title"/>
          </p:nvPr>
        </p:nvSpPr>
        <p:spPr>
          <a:xfrm>
            <a:off x="311700" y="12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Psychological Factors in Financial Decision Making</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36" name="Google Shape;1536;p12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46" name="Google Shape;146;p28"/>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900">
              <a:solidFill>
                <a:schemeClr val="dk1"/>
              </a:solidFill>
              <a:latin typeface="Consolas"/>
              <a:ea typeface="Consolas"/>
              <a:cs typeface="Consolas"/>
              <a:sym typeface="Consolas"/>
            </a:endParaRPr>
          </a:p>
        </p:txBody>
      </p:sp>
      <p:sp>
        <p:nvSpPr>
          <p:cNvPr id="147" name="Google Shape;147;p28"/>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0" name="Shape 1540"/>
        <p:cNvGrpSpPr/>
        <p:nvPr/>
      </p:nvGrpSpPr>
      <p:grpSpPr>
        <a:xfrm>
          <a:off x="0" y="0"/>
          <a:ext cx="0" cy="0"/>
          <a:chOff x="0" y="0"/>
          <a:chExt cx="0" cy="0"/>
        </a:xfrm>
      </p:grpSpPr>
      <p:pic>
        <p:nvPicPr>
          <p:cNvPr id="1541" name="Google Shape;1541;p127"/>
          <p:cNvPicPr preferRelativeResize="0"/>
          <p:nvPr/>
        </p:nvPicPr>
        <p:blipFill rotWithShape="1">
          <a:blip r:embed="rId3">
            <a:alphaModFix/>
          </a:blip>
          <a:srcRect b="100" l="0" r="0" t="100"/>
          <a:stretch/>
        </p:blipFill>
        <p:spPr>
          <a:xfrm>
            <a:off x="225225" y="937675"/>
            <a:ext cx="3950400" cy="2958300"/>
          </a:xfrm>
          <a:prstGeom prst="rect">
            <a:avLst/>
          </a:prstGeom>
          <a:noFill/>
          <a:ln>
            <a:noFill/>
          </a:ln>
        </p:spPr>
      </p:pic>
      <p:sp>
        <p:nvSpPr>
          <p:cNvPr id="1542" name="Google Shape;1542;p127"/>
          <p:cNvSpPr txBox="1"/>
          <p:nvPr/>
        </p:nvSpPr>
        <p:spPr>
          <a:xfrm>
            <a:off x="190500" y="3972600"/>
            <a:ext cx="4286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Consolas"/>
                <a:ea typeface="Consolas"/>
                <a:cs typeface="Consolas"/>
                <a:sym typeface="Consolas"/>
              </a:rPr>
              <a:t>Youth Correlates with Financial Losses.</a:t>
            </a:r>
            <a:endParaRPr sz="1000">
              <a:solidFill>
                <a:schemeClr val="dk1"/>
              </a:solidFill>
              <a:latin typeface="Consolas"/>
              <a:ea typeface="Consolas"/>
              <a:cs typeface="Consolas"/>
              <a:sym typeface="Consolas"/>
            </a:endParaRPr>
          </a:p>
          <a:p>
            <a:pPr indent="0" lvl="0" marL="0" rtl="0" algn="l">
              <a:spcBef>
                <a:spcPts val="0"/>
              </a:spcBef>
              <a:spcAft>
                <a:spcPts val="0"/>
              </a:spcAft>
              <a:buNone/>
            </a:pPr>
            <a:r>
              <a:t/>
            </a:r>
            <a:endParaRPr b="1" sz="1000">
              <a:solidFill>
                <a:schemeClr val="dk1"/>
              </a:solidFill>
              <a:latin typeface="Consolas"/>
              <a:ea typeface="Consolas"/>
              <a:cs typeface="Consolas"/>
              <a:sym typeface="Consolas"/>
            </a:endParaRPr>
          </a:p>
        </p:txBody>
      </p:sp>
      <p:sp>
        <p:nvSpPr>
          <p:cNvPr id="1543" name="Google Shape;1543;p127"/>
          <p:cNvSpPr txBox="1"/>
          <p:nvPr>
            <p:ph type="title"/>
          </p:nvPr>
        </p:nvSpPr>
        <p:spPr>
          <a:xfrm>
            <a:off x="311700" y="12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Psychological Factors in Financial Decision Making</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44" name="Google Shape;1544;p12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8" name="Shape 1548"/>
        <p:cNvGrpSpPr/>
        <p:nvPr/>
      </p:nvGrpSpPr>
      <p:grpSpPr>
        <a:xfrm>
          <a:off x="0" y="0"/>
          <a:ext cx="0" cy="0"/>
          <a:chOff x="0" y="0"/>
          <a:chExt cx="0" cy="0"/>
        </a:xfrm>
      </p:grpSpPr>
      <p:pic>
        <p:nvPicPr>
          <p:cNvPr id="1549" name="Google Shape;1549;p128"/>
          <p:cNvPicPr preferRelativeResize="0"/>
          <p:nvPr/>
        </p:nvPicPr>
        <p:blipFill rotWithShape="1">
          <a:blip r:embed="rId3">
            <a:alphaModFix/>
          </a:blip>
          <a:srcRect b="100" l="0" r="0" t="100"/>
          <a:stretch/>
        </p:blipFill>
        <p:spPr>
          <a:xfrm>
            <a:off x="225225" y="937675"/>
            <a:ext cx="3950400" cy="2958300"/>
          </a:xfrm>
          <a:prstGeom prst="rect">
            <a:avLst/>
          </a:prstGeom>
          <a:noFill/>
          <a:ln>
            <a:noFill/>
          </a:ln>
        </p:spPr>
      </p:pic>
      <p:sp>
        <p:nvSpPr>
          <p:cNvPr id="1550" name="Google Shape;1550;p128"/>
          <p:cNvSpPr txBox="1"/>
          <p:nvPr/>
        </p:nvSpPr>
        <p:spPr>
          <a:xfrm>
            <a:off x="190500" y="3972600"/>
            <a:ext cx="4286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dk1"/>
                </a:solidFill>
                <a:latin typeface="Consolas"/>
                <a:ea typeface="Consolas"/>
                <a:cs typeface="Consolas"/>
                <a:sym typeface="Consolas"/>
              </a:rPr>
              <a:t>Youth Correlates with Financial Losses.</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b="1"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b="1" lang="en" sz="1000">
                <a:solidFill>
                  <a:schemeClr val="dk1"/>
                </a:solidFill>
                <a:latin typeface="Consolas"/>
                <a:ea typeface="Consolas"/>
                <a:cs typeface="Consolas"/>
                <a:sym typeface="Consolas"/>
              </a:rPr>
              <a:t>Extreme Risk Appetite in Younger Males:</a:t>
            </a:r>
            <a:r>
              <a:rPr lang="en" sz="1000">
                <a:solidFill>
                  <a:schemeClr val="dk1"/>
                </a:solidFill>
                <a:latin typeface="Consolas"/>
                <a:ea typeface="Consolas"/>
                <a:cs typeface="Consolas"/>
                <a:sym typeface="Consolas"/>
              </a:rPr>
              <a:t> </a:t>
            </a:r>
            <a:r>
              <a:rPr lang="en" sz="1000">
                <a:solidFill>
                  <a:schemeClr val="dk1"/>
                </a:solidFill>
                <a:latin typeface="Consolas"/>
                <a:ea typeface="Consolas"/>
                <a:cs typeface="Consolas"/>
                <a:sym typeface="Consolas"/>
              </a:rPr>
              <a:t>These steep early losses are driven by disproportionate risk-taking. </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1000">
              <a:solidFill>
                <a:schemeClr val="dk1"/>
              </a:solidFill>
              <a:latin typeface="Consolas"/>
              <a:ea typeface="Consolas"/>
              <a:cs typeface="Consolas"/>
              <a:sym typeface="Consolas"/>
            </a:endParaRPr>
          </a:p>
          <a:p>
            <a:pPr indent="0" lvl="0" marL="0" rtl="0" algn="l">
              <a:spcBef>
                <a:spcPts val="0"/>
              </a:spcBef>
              <a:spcAft>
                <a:spcPts val="0"/>
              </a:spcAft>
              <a:buNone/>
            </a:pPr>
            <a:r>
              <a:t/>
            </a:r>
            <a:endParaRPr b="1" sz="1000">
              <a:solidFill>
                <a:srgbClr val="1E293B"/>
              </a:solidFill>
              <a:latin typeface="Consolas"/>
              <a:ea typeface="Consolas"/>
              <a:cs typeface="Consolas"/>
              <a:sym typeface="Consolas"/>
            </a:endParaRPr>
          </a:p>
          <a:p>
            <a:pPr indent="0" lvl="0" marL="0" rtl="0" algn="l">
              <a:spcBef>
                <a:spcPts val="300"/>
              </a:spcBef>
              <a:spcAft>
                <a:spcPts val="0"/>
              </a:spcAft>
              <a:buNone/>
            </a:pPr>
            <a:r>
              <a:t/>
            </a:r>
            <a:endParaRPr sz="1000">
              <a:solidFill>
                <a:srgbClr val="334155"/>
              </a:solidFill>
              <a:latin typeface="Consolas"/>
              <a:ea typeface="Consolas"/>
              <a:cs typeface="Consolas"/>
              <a:sym typeface="Consolas"/>
            </a:endParaRPr>
          </a:p>
        </p:txBody>
      </p:sp>
      <p:sp>
        <p:nvSpPr>
          <p:cNvPr id="1551" name="Google Shape;1551;p128"/>
          <p:cNvSpPr txBox="1"/>
          <p:nvPr>
            <p:ph type="title"/>
          </p:nvPr>
        </p:nvSpPr>
        <p:spPr>
          <a:xfrm>
            <a:off x="311700" y="12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Psychological Factors in Financial Decision Making</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52" name="Google Shape;1552;p12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6" name="Shape 1556"/>
        <p:cNvGrpSpPr/>
        <p:nvPr/>
      </p:nvGrpSpPr>
      <p:grpSpPr>
        <a:xfrm>
          <a:off x="0" y="0"/>
          <a:ext cx="0" cy="0"/>
          <a:chOff x="0" y="0"/>
          <a:chExt cx="0" cy="0"/>
        </a:xfrm>
      </p:grpSpPr>
      <p:sp>
        <p:nvSpPr>
          <p:cNvPr id="1557" name="Google Shape;1557;p129"/>
          <p:cNvSpPr txBox="1"/>
          <p:nvPr/>
        </p:nvSpPr>
        <p:spPr>
          <a:xfrm>
            <a:off x="4842075" y="3074200"/>
            <a:ext cx="3182400" cy="13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2"/>
              </a:solidFill>
            </a:endParaRPr>
          </a:p>
        </p:txBody>
      </p:sp>
      <p:pic>
        <p:nvPicPr>
          <p:cNvPr id="1558" name="Google Shape;1558;p129"/>
          <p:cNvPicPr preferRelativeResize="0"/>
          <p:nvPr/>
        </p:nvPicPr>
        <p:blipFill rotWithShape="1">
          <a:blip r:embed="rId3">
            <a:alphaModFix/>
          </a:blip>
          <a:srcRect b="100" l="0" r="0" t="100"/>
          <a:stretch/>
        </p:blipFill>
        <p:spPr>
          <a:xfrm>
            <a:off x="225225" y="937675"/>
            <a:ext cx="3950400" cy="2958300"/>
          </a:xfrm>
          <a:prstGeom prst="rect">
            <a:avLst/>
          </a:prstGeom>
          <a:noFill/>
          <a:ln>
            <a:noFill/>
          </a:ln>
        </p:spPr>
      </p:pic>
      <p:sp>
        <p:nvSpPr>
          <p:cNvPr id="1559" name="Google Shape;1559;p129"/>
          <p:cNvSpPr txBox="1"/>
          <p:nvPr/>
        </p:nvSpPr>
        <p:spPr>
          <a:xfrm>
            <a:off x="190500" y="3972600"/>
            <a:ext cx="4286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Consolas"/>
                <a:ea typeface="Consolas"/>
                <a:cs typeface="Consolas"/>
                <a:sym typeface="Consolas"/>
              </a:rPr>
              <a:t>Youth Correlates with Financial Losses.</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b="1"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onsolas"/>
                <a:ea typeface="Consolas"/>
                <a:cs typeface="Consolas"/>
                <a:sym typeface="Consolas"/>
              </a:rPr>
              <a:t>Extreme Risk Appetite in Younger Males:</a:t>
            </a:r>
            <a:r>
              <a:rPr lang="en" sz="1000">
                <a:solidFill>
                  <a:schemeClr val="dk1"/>
                </a:solidFill>
                <a:latin typeface="Consolas"/>
                <a:ea typeface="Consolas"/>
                <a:cs typeface="Consolas"/>
                <a:sym typeface="Consolas"/>
              </a:rPr>
              <a:t> These steep early losses are driven by disproportionate risk-taking. </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b="1" sz="1000">
              <a:solidFill>
                <a:srgbClr val="1E293B"/>
              </a:solidFill>
              <a:latin typeface="Consolas"/>
              <a:ea typeface="Consolas"/>
              <a:cs typeface="Consolas"/>
              <a:sym typeface="Consolas"/>
            </a:endParaRPr>
          </a:p>
          <a:p>
            <a:pPr indent="0" lvl="0" marL="0" rtl="0" algn="l">
              <a:spcBef>
                <a:spcPts val="300"/>
              </a:spcBef>
              <a:spcAft>
                <a:spcPts val="0"/>
              </a:spcAft>
              <a:buClr>
                <a:schemeClr val="dk1"/>
              </a:buClr>
              <a:buSzPts val="1100"/>
              <a:buFont typeface="Arial"/>
              <a:buNone/>
            </a:pPr>
            <a:r>
              <a:t/>
            </a:r>
            <a:endParaRPr sz="1000">
              <a:solidFill>
                <a:srgbClr val="334155"/>
              </a:solidFill>
              <a:latin typeface="Consolas"/>
              <a:ea typeface="Consolas"/>
              <a:cs typeface="Consolas"/>
              <a:sym typeface="Consolas"/>
            </a:endParaRPr>
          </a:p>
          <a:p>
            <a:pPr indent="0" lvl="0" marL="0" rtl="0" algn="l">
              <a:spcBef>
                <a:spcPts val="300"/>
              </a:spcBef>
              <a:spcAft>
                <a:spcPts val="0"/>
              </a:spcAft>
              <a:buNone/>
            </a:pPr>
            <a:r>
              <a:t/>
            </a:r>
            <a:endParaRPr b="1" sz="1000">
              <a:solidFill>
                <a:schemeClr val="dk1"/>
              </a:solidFill>
              <a:latin typeface="Consolas"/>
              <a:ea typeface="Consolas"/>
              <a:cs typeface="Consolas"/>
              <a:sym typeface="Consolas"/>
            </a:endParaRPr>
          </a:p>
        </p:txBody>
      </p:sp>
      <p:sp>
        <p:nvSpPr>
          <p:cNvPr id="1560" name="Google Shape;1560;p129"/>
          <p:cNvSpPr txBox="1"/>
          <p:nvPr>
            <p:ph type="title"/>
          </p:nvPr>
        </p:nvSpPr>
        <p:spPr>
          <a:xfrm>
            <a:off x="311700" y="12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Psychological Factors in Financial Decision Making</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1561" name="Google Shape;1561;p129"/>
          <p:cNvPicPr preferRelativeResize="0"/>
          <p:nvPr/>
        </p:nvPicPr>
        <p:blipFill rotWithShape="1">
          <a:blip r:embed="rId4">
            <a:alphaModFix/>
          </a:blip>
          <a:srcRect b="0" l="0" r="0" t="0"/>
          <a:stretch/>
        </p:blipFill>
        <p:spPr>
          <a:xfrm>
            <a:off x="4476900" y="1005000"/>
            <a:ext cx="4286400" cy="2143200"/>
          </a:xfrm>
          <a:prstGeom prst="rect">
            <a:avLst/>
          </a:prstGeom>
          <a:noFill/>
          <a:ln>
            <a:noFill/>
          </a:ln>
        </p:spPr>
      </p:pic>
      <p:sp>
        <p:nvSpPr>
          <p:cNvPr id="1562" name="Google Shape;1562;p12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6" name="Shape 1566"/>
        <p:cNvGrpSpPr/>
        <p:nvPr/>
      </p:nvGrpSpPr>
      <p:grpSpPr>
        <a:xfrm>
          <a:off x="0" y="0"/>
          <a:ext cx="0" cy="0"/>
          <a:chOff x="0" y="0"/>
          <a:chExt cx="0" cy="0"/>
        </a:xfrm>
      </p:grpSpPr>
      <p:pic>
        <p:nvPicPr>
          <p:cNvPr id="1567" name="Google Shape;1567;p130"/>
          <p:cNvPicPr preferRelativeResize="0"/>
          <p:nvPr/>
        </p:nvPicPr>
        <p:blipFill rotWithShape="1">
          <a:blip r:embed="rId3">
            <a:alphaModFix/>
          </a:blip>
          <a:srcRect b="100" l="0" r="0" t="100"/>
          <a:stretch/>
        </p:blipFill>
        <p:spPr>
          <a:xfrm>
            <a:off x="225225" y="937675"/>
            <a:ext cx="3950400" cy="2958300"/>
          </a:xfrm>
          <a:prstGeom prst="rect">
            <a:avLst/>
          </a:prstGeom>
          <a:noFill/>
          <a:ln>
            <a:noFill/>
          </a:ln>
        </p:spPr>
      </p:pic>
      <p:pic>
        <p:nvPicPr>
          <p:cNvPr id="1568" name="Google Shape;1568;p130"/>
          <p:cNvPicPr preferRelativeResize="0"/>
          <p:nvPr/>
        </p:nvPicPr>
        <p:blipFill rotWithShape="1">
          <a:blip r:embed="rId4">
            <a:alphaModFix/>
          </a:blip>
          <a:srcRect b="0" l="0" r="0" t="0"/>
          <a:stretch/>
        </p:blipFill>
        <p:spPr>
          <a:xfrm>
            <a:off x="4476900" y="1005000"/>
            <a:ext cx="4286400" cy="2143200"/>
          </a:xfrm>
          <a:prstGeom prst="rect">
            <a:avLst/>
          </a:prstGeom>
          <a:noFill/>
          <a:ln>
            <a:noFill/>
          </a:ln>
        </p:spPr>
      </p:pic>
      <p:sp>
        <p:nvSpPr>
          <p:cNvPr id="1569" name="Google Shape;1569;p130"/>
          <p:cNvSpPr txBox="1"/>
          <p:nvPr/>
        </p:nvSpPr>
        <p:spPr>
          <a:xfrm>
            <a:off x="190500" y="3972600"/>
            <a:ext cx="4286400" cy="57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Consolas"/>
                <a:ea typeface="Consolas"/>
                <a:cs typeface="Consolas"/>
                <a:sym typeface="Consolas"/>
              </a:rPr>
              <a:t>Youth Correlates with Financial Losses.</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b="1"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Consolas"/>
                <a:ea typeface="Consolas"/>
                <a:cs typeface="Consolas"/>
                <a:sym typeface="Consolas"/>
              </a:rPr>
              <a:t>Extreme Risk Appetite in Younger Males:</a:t>
            </a:r>
            <a:r>
              <a:rPr lang="en" sz="1000">
                <a:solidFill>
                  <a:schemeClr val="dk1"/>
                </a:solidFill>
                <a:latin typeface="Consolas"/>
                <a:ea typeface="Consolas"/>
                <a:cs typeface="Consolas"/>
                <a:sym typeface="Consolas"/>
              </a:rPr>
              <a:t> These steep early losses are driven by disproportionate risk-taking. </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b="1" sz="1000">
              <a:solidFill>
                <a:srgbClr val="1E293B"/>
              </a:solidFill>
              <a:latin typeface="Consolas"/>
              <a:ea typeface="Consolas"/>
              <a:cs typeface="Consolas"/>
              <a:sym typeface="Consolas"/>
            </a:endParaRPr>
          </a:p>
          <a:p>
            <a:pPr indent="0" lvl="0" marL="0" rtl="0" algn="l">
              <a:spcBef>
                <a:spcPts val="300"/>
              </a:spcBef>
              <a:spcAft>
                <a:spcPts val="0"/>
              </a:spcAft>
              <a:buClr>
                <a:schemeClr val="dk1"/>
              </a:buClr>
              <a:buSzPts val="1100"/>
              <a:buFont typeface="Arial"/>
              <a:buNone/>
            </a:pPr>
            <a:r>
              <a:t/>
            </a:r>
            <a:endParaRPr sz="1000">
              <a:solidFill>
                <a:srgbClr val="334155"/>
              </a:solidFill>
              <a:latin typeface="Consolas"/>
              <a:ea typeface="Consolas"/>
              <a:cs typeface="Consolas"/>
              <a:sym typeface="Consolas"/>
            </a:endParaRPr>
          </a:p>
          <a:p>
            <a:pPr indent="0" lvl="0" marL="0" rtl="0" algn="l">
              <a:spcBef>
                <a:spcPts val="300"/>
              </a:spcBef>
              <a:spcAft>
                <a:spcPts val="0"/>
              </a:spcAft>
              <a:buNone/>
            </a:pPr>
            <a:r>
              <a:t/>
            </a:r>
            <a:endParaRPr b="1" sz="1000">
              <a:solidFill>
                <a:schemeClr val="dk1"/>
              </a:solidFill>
              <a:latin typeface="Consolas"/>
              <a:ea typeface="Consolas"/>
              <a:cs typeface="Consolas"/>
              <a:sym typeface="Consolas"/>
            </a:endParaRPr>
          </a:p>
        </p:txBody>
      </p:sp>
      <p:sp>
        <p:nvSpPr>
          <p:cNvPr id="1570" name="Google Shape;1570;p130"/>
          <p:cNvSpPr txBox="1"/>
          <p:nvPr/>
        </p:nvSpPr>
        <p:spPr>
          <a:xfrm>
            <a:off x="5028900" y="3188700"/>
            <a:ext cx="3182400" cy="13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dk1"/>
                </a:solidFill>
                <a:latin typeface="Consolas"/>
                <a:ea typeface="Consolas"/>
                <a:cs typeface="Consolas"/>
                <a:sym typeface="Consolas"/>
              </a:rPr>
              <a:t>Impact of "Chasing Losses":</a:t>
            </a:r>
            <a:r>
              <a:rPr lang="en" sz="1000">
                <a:solidFill>
                  <a:schemeClr val="dk1"/>
                </a:solidFill>
                <a:latin typeface="Consolas"/>
                <a:ea typeface="Consolas"/>
                <a:cs typeface="Consolas"/>
                <a:sym typeface="Consolas"/>
              </a:rPr>
              <a:t> Falling into "tilted" behavior drastically accelerates financial ruin. </a:t>
            </a:r>
            <a:endParaRPr sz="1800">
              <a:solidFill>
                <a:schemeClr val="dk2"/>
              </a:solidFill>
              <a:latin typeface="Consolas"/>
              <a:ea typeface="Consolas"/>
              <a:cs typeface="Consolas"/>
              <a:sym typeface="Consolas"/>
            </a:endParaRPr>
          </a:p>
        </p:txBody>
      </p:sp>
      <p:sp>
        <p:nvSpPr>
          <p:cNvPr id="1571" name="Google Shape;1571;p130"/>
          <p:cNvSpPr txBox="1"/>
          <p:nvPr>
            <p:ph type="title"/>
          </p:nvPr>
        </p:nvSpPr>
        <p:spPr>
          <a:xfrm>
            <a:off x="311700" y="12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Psychological Factors in Financial Decision Making</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72" name="Google Shape;1572;p13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6" name="Shape 1576"/>
        <p:cNvGrpSpPr/>
        <p:nvPr/>
      </p:nvGrpSpPr>
      <p:grpSpPr>
        <a:xfrm>
          <a:off x="0" y="0"/>
          <a:ext cx="0" cy="0"/>
          <a:chOff x="0" y="0"/>
          <a:chExt cx="0" cy="0"/>
        </a:xfrm>
      </p:grpSpPr>
      <p:pic>
        <p:nvPicPr>
          <p:cNvPr id="1577" name="Google Shape;1577;p131"/>
          <p:cNvPicPr preferRelativeResize="0"/>
          <p:nvPr/>
        </p:nvPicPr>
        <p:blipFill rotWithShape="1">
          <a:blip r:embed="rId3">
            <a:alphaModFix/>
          </a:blip>
          <a:srcRect b="0" l="0" r="0" t="0"/>
          <a:stretch/>
        </p:blipFill>
        <p:spPr>
          <a:xfrm>
            <a:off x="20850" y="1113069"/>
            <a:ext cx="4551000" cy="2275200"/>
          </a:xfrm>
          <a:prstGeom prst="rect">
            <a:avLst/>
          </a:prstGeom>
          <a:noFill/>
          <a:ln>
            <a:noFill/>
          </a:ln>
        </p:spPr>
      </p:pic>
      <p:sp>
        <p:nvSpPr>
          <p:cNvPr id="1578" name="Google Shape;1578;p131"/>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79" name="Google Shape;1579;p131"/>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80" name="Google Shape;1580;p13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4" name="Shape 1584"/>
        <p:cNvGrpSpPr/>
        <p:nvPr/>
      </p:nvGrpSpPr>
      <p:grpSpPr>
        <a:xfrm>
          <a:off x="0" y="0"/>
          <a:ext cx="0" cy="0"/>
          <a:chOff x="0" y="0"/>
          <a:chExt cx="0" cy="0"/>
        </a:xfrm>
      </p:grpSpPr>
      <p:pic>
        <p:nvPicPr>
          <p:cNvPr id="1585" name="Google Shape;1585;p132"/>
          <p:cNvPicPr preferRelativeResize="0"/>
          <p:nvPr/>
        </p:nvPicPr>
        <p:blipFill rotWithShape="1">
          <a:blip r:embed="rId3">
            <a:alphaModFix/>
          </a:blip>
          <a:srcRect b="0" l="0" r="0" t="0"/>
          <a:stretch/>
        </p:blipFill>
        <p:spPr>
          <a:xfrm>
            <a:off x="20850" y="1113069"/>
            <a:ext cx="4551000" cy="2275200"/>
          </a:xfrm>
          <a:prstGeom prst="rect">
            <a:avLst/>
          </a:prstGeom>
          <a:noFill/>
          <a:ln>
            <a:noFill/>
          </a:ln>
        </p:spPr>
      </p:pic>
      <p:grpSp>
        <p:nvGrpSpPr>
          <p:cNvPr id="1586" name="Google Shape;1586;p132"/>
          <p:cNvGrpSpPr/>
          <p:nvPr/>
        </p:nvGrpSpPr>
        <p:grpSpPr>
          <a:xfrm>
            <a:off x="304800" y="3500275"/>
            <a:ext cx="4172100" cy="1700750"/>
            <a:chOff x="304800" y="3500275"/>
            <a:chExt cx="4172100" cy="1700750"/>
          </a:xfrm>
        </p:grpSpPr>
        <p:sp>
          <p:nvSpPr>
            <p:cNvPr id="1587" name="Google Shape;1587;p132"/>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Consolas"/>
                <a:ea typeface="Consolas"/>
                <a:cs typeface="Consolas"/>
                <a:sym typeface="Consolas"/>
              </a:endParaRPr>
            </a:p>
          </p:txBody>
        </p:sp>
        <p:sp>
          <p:nvSpPr>
            <p:cNvPr id="1588" name="Google Shape;1588;p132"/>
            <p:cNvSpPr txBox="1"/>
            <p:nvPr/>
          </p:nvSpPr>
          <p:spPr>
            <a:xfrm>
              <a:off x="304800" y="3677025"/>
              <a:ext cx="4172100" cy="152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Strict Limits Prevent Extreme Ruin.</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None/>
              </a:pPr>
              <a:r>
                <a:t/>
              </a:r>
              <a:endParaRPr b="1" sz="900">
                <a:solidFill>
                  <a:srgbClr val="1E293B"/>
                </a:solidFill>
                <a:latin typeface="Consolas"/>
                <a:ea typeface="Consolas"/>
                <a:cs typeface="Consolas"/>
                <a:sym typeface="Consolas"/>
              </a:endParaRPr>
            </a:p>
          </p:txBody>
        </p:sp>
      </p:grpSp>
      <p:sp>
        <p:nvSpPr>
          <p:cNvPr id="1589" name="Google Shape;1589;p132"/>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590" name="Google Shape;1590;p13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4" name="Shape 1594"/>
        <p:cNvGrpSpPr/>
        <p:nvPr/>
      </p:nvGrpSpPr>
      <p:grpSpPr>
        <a:xfrm>
          <a:off x="0" y="0"/>
          <a:ext cx="0" cy="0"/>
          <a:chOff x="0" y="0"/>
          <a:chExt cx="0" cy="0"/>
        </a:xfrm>
      </p:grpSpPr>
      <p:pic>
        <p:nvPicPr>
          <p:cNvPr id="1595" name="Google Shape;1595;p133"/>
          <p:cNvPicPr preferRelativeResize="0"/>
          <p:nvPr/>
        </p:nvPicPr>
        <p:blipFill rotWithShape="1">
          <a:blip r:embed="rId3">
            <a:alphaModFix/>
          </a:blip>
          <a:srcRect b="0" l="0" r="0" t="0"/>
          <a:stretch/>
        </p:blipFill>
        <p:spPr>
          <a:xfrm>
            <a:off x="20850" y="1113069"/>
            <a:ext cx="4551000" cy="2275200"/>
          </a:xfrm>
          <a:prstGeom prst="rect">
            <a:avLst/>
          </a:prstGeom>
          <a:noFill/>
          <a:ln>
            <a:noFill/>
          </a:ln>
        </p:spPr>
      </p:pic>
      <p:grpSp>
        <p:nvGrpSpPr>
          <p:cNvPr id="1596" name="Google Shape;1596;p133"/>
          <p:cNvGrpSpPr/>
          <p:nvPr/>
        </p:nvGrpSpPr>
        <p:grpSpPr>
          <a:xfrm>
            <a:off x="304800" y="3500275"/>
            <a:ext cx="4172100" cy="1700750"/>
            <a:chOff x="304800" y="3500275"/>
            <a:chExt cx="4172100" cy="1700750"/>
          </a:xfrm>
        </p:grpSpPr>
        <p:sp>
          <p:nvSpPr>
            <p:cNvPr id="1597" name="Google Shape;1597;p133"/>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Consolas"/>
                <a:ea typeface="Consolas"/>
                <a:cs typeface="Consolas"/>
                <a:sym typeface="Consolas"/>
              </a:endParaRPr>
            </a:p>
          </p:txBody>
        </p:sp>
        <p:sp>
          <p:nvSpPr>
            <p:cNvPr id="1598" name="Google Shape;1598;p133"/>
            <p:cNvSpPr txBox="1"/>
            <p:nvPr/>
          </p:nvSpPr>
          <p:spPr>
            <a:xfrm>
              <a:off x="304800" y="3677025"/>
              <a:ext cx="4172100" cy="152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Strict Limits Prevent Extreme Ruin.</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Relying on informal "monthly mental accounting" is highly ineffective.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None/>
              </a:pPr>
              <a:r>
                <a:t/>
              </a:r>
              <a:endParaRPr b="1" sz="900">
                <a:solidFill>
                  <a:srgbClr val="1E293B"/>
                </a:solidFill>
                <a:latin typeface="Consolas"/>
                <a:ea typeface="Consolas"/>
                <a:cs typeface="Consolas"/>
                <a:sym typeface="Consolas"/>
              </a:endParaRPr>
            </a:p>
          </p:txBody>
        </p:sp>
      </p:grpSp>
      <p:sp>
        <p:nvSpPr>
          <p:cNvPr id="1599" name="Google Shape;1599;p133"/>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600" name="Google Shape;1600;p13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4" name="Shape 1604"/>
        <p:cNvGrpSpPr/>
        <p:nvPr/>
      </p:nvGrpSpPr>
      <p:grpSpPr>
        <a:xfrm>
          <a:off x="0" y="0"/>
          <a:ext cx="0" cy="0"/>
          <a:chOff x="0" y="0"/>
          <a:chExt cx="0" cy="0"/>
        </a:xfrm>
      </p:grpSpPr>
      <p:pic>
        <p:nvPicPr>
          <p:cNvPr id="1605" name="Google Shape;1605;p134"/>
          <p:cNvPicPr preferRelativeResize="0"/>
          <p:nvPr/>
        </p:nvPicPr>
        <p:blipFill rotWithShape="1">
          <a:blip r:embed="rId3">
            <a:alphaModFix/>
          </a:blip>
          <a:srcRect b="0" l="0" r="0" t="0"/>
          <a:stretch/>
        </p:blipFill>
        <p:spPr>
          <a:xfrm>
            <a:off x="20850" y="1113069"/>
            <a:ext cx="4551000" cy="2275200"/>
          </a:xfrm>
          <a:prstGeom prst="rect">
            <a:avLst/>
          </a:prstGeom>
          <a:noFill/>
          <a:ln>
            <a:noFill/>
          </a:ln>
        </p:spPr>
      </p:pic>
      <p:grpSp>
        <p:nvGrpSpPr>
          <p:cNvPr id="1606" name="Google Shape;1606;p134"/>
          <p:cNvGrpSpPr/>
          <p:nvPr/>
        </p:nvGrpSpPr>
        <p:grpSpPr>
          <a:xfrm>
            <a:off x="304800" y="3500275"/>
            <a:ext cx="4172100" cy="1700750"/>
            <a:chOff x="304800" y="3500275"/>
            <a:chExt cx="4172100" cy="1700750"/>
          </a:xfrm>
        </p:grpSpPr>
        <p:sp>
          <p:nvSpPr>
            <p:cNvPr id="1607" name="Google Shape;1607;p134"/>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Consolas"/>
                <a:ea typeface="Consolas"/>
                <a:cs typeface="Consolas"/>
                <a:sym typeface="Consolas"/>
              </a:endParaRPr>
            </a:p>
          </p:txBody>
        </p:sp>
        <p:sp>
          <p:nvSpPr>
            <p:cNvPr id="1608" name="Google Shape;1608;p134"/>
            <p:cNvSpPr txBox="1"/>
            <p:nvPr/>
          </p:nvSpPr>
          <p:spPr>
            <a:xfrm>
              <a:off x="304800" y="3677025"/>
              <a:ext cx="4172100" cy="152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Strict Limits Prevent Extreme Ruin.</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Relying on informal "monthly mental accounting" is highly ineffective.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rgbClr val="1E293B"/>
                </a:solidFill>
                <a:latin typeface="Consolas"/>
                <a:ea typeface="Consolas"/>
                <a:cs typeface="Consolas"/>
                <a:sym typeface="Consolas"/>
              </a:endParaRPr>
            </a:p>
            <a:p>
              <a:pPr indent="0" lvl="0" marL="0" rtl="0" algn="l">
                <a:spcBef>
                  <a:spcPts val="600"/>
                </a:spcBef>
                <a:spcAft>
                  <a:spcPts val="0"/>
                </a:spcAft>
                <a:buNone/>
              </a:pPr>
              <a:r>
                <a:t/>
              </a:r>
              <a:endParaRPr b="1" sz="900">
                <a:solidFill>
                  <a:schemeClr val="dk1"/>
                </a:solidFill>
                <a:latin typeface="Consolas"/>
                <a:ea typeface="Consolas"/>
                <a:cs typeface="Consolas"/>
                <a:sym typeface="Consolas"/>
              </a:endParaRPr>
            </a:p>
          </p:txBody>
        </p:sp>
      </p:grpSp>
      <p:sp>
        <p:nvSpPr>
          <p:cNvPr id="1609" name="Google Shape;1609;p134"/>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1610" name="Google Shape;1610;p134"/>
          <p:cNvPicPr preferRelativeResize="0"/>
          <p:nvPr/>
        </p:nvPicPr>
        <p:blipFill rotWithShape="1">
          <a:blip r:embed="rId4">
            <a:alphaModFix/>
          </a:blip>
          <a:srcRect b="0" l="0" r="0" t="0"/>
          <a:stretch/>
        </p:blipFill>
        <p:spPr>
          <a:xfrm>
            <a:off x="4667250" y="1207725"/>
            <a:ext cx="4172100" cy="2085900"/>
          </a:xfrm>
          <a:prstGeom prst="rect">
            <a:avLst/>
          </a:prstGeom>
          <a:noFill/>
          <a:ln>
            <a:noFill/>
          </a:ln>
        </p:spPr>
      </p:pic>
      <p:sp>
        <p:nvSpPr>
          <p:cNvPr id="1611" name="Google Shape;1611;p13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5" name="Shape 1615"/>
        <p:cNvGrpSpPr/>
        <p:nvPr/>
      </p:nvGrpSpPr>
      <p:grpSpPr>
        <a:xfrm>
          <a:off x="0" y="0"/>
          <a:ext cx="0" cy="0"/>
          <a:chOff x="0" y="0"/>
          <a:chExt cx="0" cy="0"/>
        </a:xfrm>
      </p:grpSpPr>
      <p:pic>
        <p:nvPicPr>
          <p:cNvPr id="1616" name="Google Shape;1616;p135"/>
          <p:cNvPicPr preferRelativeResize="0"/>
          <p:nvPr/>
        </p:nvPicPr>
        <p:blipFill rotWithShape="1">
          <a:blip r:embed="rId3">
            <a:alphaModFix/>
          </a:blip>
          <a:srcRect b="0" l="0" r="0" t="0"/>
          <a:stretch/>
        </p:blipFill>
        <p:spPr>
          <a:xfrm>
            <a:off x="20850" y="1113069"/>
            <a:ext cx="4551000" cy="2275200"/>
          </a:xfrm>
          <a:prstGeom prst="rect">
            <a:avLst/>
          </a:prstGeom>
          <a:noFill/>
          <a:ln>
            <a:noFill/>
          </a:ln>
        </p:spPr>
      </p:pic>
      <p:pic>
        <p:nvPicPr>
          <p:cNvPr id="1617" name="Google Shape;1617;p135"/>
          <p:cNvPicPr preferRelativeResize="0"/>
          <p:nvPr/>
        </p:nvPicPr>
        <p:blipFill rotWithShape="1">
          <a:blip r:embed="rId4">
            <a:alphaModFix/>
          </a:blip>
          <a:srcRect b="0" l="0" r="0" t="0"/>
          <a:stretch/>
        </p:blipFill>
        <p:spPr>
          <a:xfrm>
            <a:off x="4667250" y="1207725"/>
            <a:ext cx="4172100" cy="2085900"/>
          </a:xfrm>
          <a:prstGeom prst="rect">
            <a:avLst/>
          </a:prstGeom>
          <a:noFill/>
          <a:ln>
            <a:noFill/>
          </a:ln>
        </p:spPr>
      </p:pic>
      <p:grpSp>
        <p:nvGrpSpPr>
          <p:cNvPr id="1618" name="Google Shape;1618;p135"/>
          <p:cNvGrpSpPr/>
          <p:nvPr/>
        </p:nvGrpSpPr>
        <p:grpSpPr>
          <a:xfrm>
            <a:off x="304800" y="3500275"/>
            <a:ext cx="4172100" cy="1700750"/>
            <a:chOff x="304800" y="3500275"/>
            <a:chExt cx="4172100" cy="1700750"/>
          </a:xfrm>
        </p:grpSpPr>
        <p:sp>
          <p:nvSpPr>
            <p:cNvPr id="1619" name="Google Shape;1619;p135"/>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Consolas"/>
                <a:ea typeface="Consolas"/>
                <a:cs typeface="Consolas"/>
                <a:sym typeface="Consolas"/>
              </a:endParaRPr>
            </a:p>
          </p:txBody>
        </p:sp>
        <p:sp>
          <p:nvSpPr>
            <p:cNvPr id="1620" name="Google Shape;1620;p135"/>
            <p:cNvSpPr txBox="1"/>
            <p:nvPr/>
          </p:nvSpPr>
          <p:spPr>
            <a:xfrm>
              <a:off x="304800" y="3677025"/>
              <a:ext cx="4172100" cy="152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Strict Limits Prevent Extreme Ruin.</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Relying on informal "monthly mental accounting" is highly ineffective.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rgbClr val="1E293B"/>
                </a:solidFill>
                <a:latin typeface="Consolas"/>
                <a:ea typeface="Consolas"/>
                <a:cs typeface="Consolas"/>
                <a:sym typeface="Consolas"/>
              </a:endParaRPr>
            </a:p>
            <a:p>
              <a:pPr indent="0" lvl="0" marL="0" rtl="0" algn="l">
                <a:spcBef>
                  <a:spcPts val="600"/>
                </a:spcBef>
                <a:spcAft>
                  <a:spcPts val="0"/>
                </a:spcAft>
                <a:buNone/>
              </a:pPr>
              <a:r>
                <a:t/>
              </a:r>
              <a:endParaRPr b="1" sz="900">
                <a:solidFill>
                  <a:schemeClr val="dk1"/>
                </a:solidFill>
                <a:latin typeface="Consolas"/>
                <a:ea typeface="Consolas"/>
                <a:cs typeface="Consolas"/>
                <a:sym typeface="Consolas"/>
              </a:endParaRPr>
            </a:p>
          </p:txBody>
        </p:sp>
      </p:grpSp>
      <p:sp>
        <p:nvSpPr>
          <p:cNvPr id="1621" name="Google Shape;1621;p135"/>
          <p:cNvSpPr/>
          <p:nvPr/>
        </p:nvSpPr>
        <p:spPr>
          <a:xfrm>
            <a:off x="4667250" y="333972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Absolute Losses Sc</a:t>
            </a:r>
            <a:r>
              <a:rPr b="1" lang="en" sz="900">
                <a:solidFill>
                  <a:schemeClr val="dk1"/>
                </a:solidFill>
                <a:latin typeface="Consolas"/>
                <a:ea typeface="Consolas"/>
                <a:cs typeface="Consolas"/>
                <a:sym typeface="Consolas"/>
              </a:rPr>
              <a:t>a</a:t>
            </a:r>
            <a:r>
              <a:rPr b="1" lang="en" sz="900">
                <a:solidFill>
                  <a:schemeClr val="dk1"/>
                </a:solidFill>
                <a:latin typeface="Consolas"/>
                <a:ea typeface="Consolas"/>
                <a:cs typeface="Consolas"/>
                <a:sym typeface="Consolas"/>
              </a:rPr>
              <a:t>le with Wealth.</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lang="en" sz="900">
                <a:solidFill>
                  <a:schemeClr val="dk1"/>
                </a:solidFill>
                <a:latin typeface="Consolas"/>
                <a:ea typeface="Consolas"/>
                <a:cs typeface="Consolas"/>
                <a:sym typeface="Consolas"/>
              </a:rPr>
              <a:t>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a:latin typeface="Consolas"/>
              <a:ea typeface="Consolas"/>
              <a:cs typeface="Consolas"/>
              <a:sym typeface="Consolas"/>
            </a:endParaRPr>
          </a:p>
        </p:txBody>
      </p:sp>
      <p:sp>
        <p:nvSpPr>
          <p:cNvPr id="1622" name="Google Shape;1622;p135"/>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1623" name="Google Shape;1623;p13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7" name="Shape 1627"/>
        <p:cNvGrpSpPr/>
        <p:nvPr/>
      </p:nvGrpSpPr>
      <p:grpSpPr>
        <a:xfrm>
          <a:off x="0" y="0"/>
          <a:ext cx="0" cy="0"/>
          <a:chOff x="0" y="0"/>
          <a:chExt cx="0" cy="0"/>
        </a:xfrm>
      </p:grpSpPr>
      <p:pic>
        <p:nvPicPr>
          <p:cNvPr id="1628" name="Google Shape;1628;p136"/>
          <p:cNvPicPr preferRelativeResize="0"/>
          <p:nvPr/>
        </p:nvPicPr>
        <p:blipFill rotWithShape="1">
          <a:blip r:embed="rId3">
            <a:alphaModFix/>
          </a:blip>
          <a:srcRect b="0" l="0" r="0" t="0"/>
          <a:stretch/>
        </p:blipFill>
        <p:spPr>
          <a:xfrm>
            <a:off x="4667250" y="1207725"/>
            <a:ext cx="4172100" cy="2085900"/>
          </a:xfrm>
          <a:prstGeom prst="rect">
            <a:avLst/>
          </a:prstGeom>
          <a:noFill/>
          <a:ln>
            <a:noFill/>
          </a:ln>
        </p:spPr>
      </p:pic>
      <p:grpSp>
        <p:nvGrpSpPr>
          <p:cNvPr id="1629" name="Google Shape;1629;p136"/>
          <p:cNvGrpSpPr/>
          <p:nvPr/>
        </p:nvGrpSpPr>
        <p:grpSpPr>
          <a:xfrm>
            <a:off x="304800" y="3500275"/>
            <a:ext cx="4172100" cy="1700750"/>
            <a:chOff x="304800" y="3500275"/>
            <a:chExt cx="4172100" cy="1700750"/>
          </a:xfrm>
        </p:grpSpPr>
        <p:sp>
          <p:nvSpPr>
            <p:cNvPr id="1630" name="Google Shape;1630;p136"/>
            <p:cNvSpPr/>
            <p:nvPr/>
          </p:nvSpPr>
          <p:spPr>
            <a:xfrm>
              <a:off x="304800" y="35002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latin typeface="Consolas"/>
                <a:ea typeface="Consolas"/>
                <a:cs typeface="Consolas"/>
                <a:sym typeface="Consolas"/>
              </a:endParaRPr>
            </a:p>
          </p:txBody>
        </p:sp>
        <p:sp>
          <p:nvSpPr>
            <p:cNvPr id="1631" name="Google Shape;1631;p136"/>
            <p:cNvSpPr txBox="1"/>
            <p:nvPr/>
          </p:nvSpPr>
          <p:spPr>
            <a:xfrm>
              <a:off x="304800" y="3677025"/>
              <a:ext cx="4172100" cy="152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Strict Limits Prevent Extreme Ruin.</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Relying on informal "monthly mental accounting" is highly ineffective.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rgbClr val="1E293B"/>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chemeClr val="dk1"/>
                </a:solidFill>
                <a:latin typeface="Consolas"/>
                <a:ea typeface="Consolas"/>
                <a:cs typeface="Consolas"/>
                <a:sym typeface="Consolas"/>
              </a:endParaRPr>
            </a:p>
            <a:p>
              <a:pPr indent="0" lvl="0" marL="0" rtl="0" algn="l">
                <a:spcBef>
                  <a:spcPts val="600"/>
                </a:spcBef>
                <a:spcAft>
                  <a:spcPts val="0"/>
                </a:spcAft>
                <a:buNone/>
              </a:pPr>
              <a:r>
                <a:t/>
              </a:r>
              <a:endParaRPr b="1" sz="900">
                <a:solidFill>
                  <a:schemeClr val="dk1"/>
                </a:solidFill>
                <a:latin typeface="Consolas"/>
                <a:ea typeface="Consolas"/>
                <a:cs typeface="Consolas"/>
                <a:sym typeface="Consolas"/>
              </a:endParaRPr>
            </a:p>
          </p:txBody>
        </p:sp>
      </p:grpSp>
      <p:sp>
        <p:nvSpPr>
          <p:cNvPr id="1632" name="Google Shape;1632;p136"/>
          <p:cNvSpPr/>
          <p:nvPr/>
        </p:nvSpPr>
        <p:spPr>
          <a:xfrm>
            <a:off x="4667250" y="3199175"/>
            <a:ext cx="4172100" cy="1524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Abso</a:t>
            </a:r>
            <a:r>
              <a:rPr b="1" lang="en" sz="900">
                <a:solidFill>
                  <a:schemeClr val="dk1"/>
                </a:solidFill>
                <a:latin typeface="Consolas"/>
                <a:ea typeface="Consolas"/>
                <a:cs typeface="Consolas"/>
                <a:sym typeface="Consolas"/>
              </a:rPr>
              <a:t>l</a:t>
            </a:r>
            <a:r>
              <a:rPr b="1" lang="en" sz="900">
                <a:solidFill>
                  <a:schemeClr val="dk1"/>
                </a:solidFill>
                <a:latin typeface="Consolas"/>
                <a:ea typeface="Consolas"/>
                <a:cs typeface="Consolas"/>
                <a:sym typeface="Consolas"/>
              </a:rPr>
              <a:t>ute Losses Scale with Wealth.</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b="1"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The "Flat Tax" Proportionality:</a:t>
            </a:r>
            <a:r>
              <a:rPr lang="en" sz="900">
                <a:solidFill>
                  <a:schemeClr val="dk1"/>
                </a:solidFill>
                <a:latin typeface="Consolas"/>
                <a:ea typeface="Consolas"/>
                <a:cs typeface="Consolas"/>
                <a:sym typeface="Consolas"/>
              </a:rPr>
              <a:t> Despite higher earners losing more total dollars, the relative financial damage is uniform. </a:t>
            </a:r>
            <a:endParaRPr>
              <a:latin typeface="Consolas"/>
              <a:ea typeface="Consolas"/>
              <a:cs typeface="Consolas"/>
              <a:sym typeface="Consolas"/>
            </a:endParaRPr>
          </a:p>
        </p:txBody>
      </p:sp>
      <p:sp>
        <p:nvSpPr>
          <p:cNvPr id="1633" name="Google Shape;1633;p136"/>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Financial Distribution &amp; Income Impact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1634" name="Google Shape;1634;p136"/>
          <p:cNvPicPr preferRelativeResize="0"/>
          <p:nvPr/>
        </p:nvPicPr>
        <p:blipFill rotWithShape="1">
          <a:blip r:embed="rId4">
            <a:alphaModFix/>
          </a:blip>
          <a:srcRect b="0" l="0" r="0" t="0"/>
          <a:stretch/>
        </p:blipFill>
        <p:spPr>
          <a:xfrm>
            <a:off x="20850" y="1113069"/>
            <a:ext cx="4551000" cy="2275200"/>
          </a:xfrm>
          <a:prstGeom prst="rect">
            <a:avLst/>
          </a:prstGeom>
          <a:noFill/>
          <a:ln>
            <a:noFill/>
          </a:ln>
        </p:spPr>
      </p:pic>
      <p:sp>
        <p:nvSpPr>
          <p:cNvPr id="1635" name="Google Shape;1635;p13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53" name="Google Shape;153;p29"/>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identifies vulnerability before gambling begins</a:t>
            </a:r>
            <a:endParaRPr sz="1900">
              <a:solidFill>
                <a:schemeClr val="dk1"/>
              </a:solidFill>
              <a:latin typeface="Consolas"/>
              <a:ea typeface="Consolas"/>
              <a:cs typeface="Consolas"/>
              <a:sym typeface="Consolas"/>
            </a:endParaRPr>
          </a:p>
        </p:txBody>
      </p:sp>
      <p:sp>
        <p:nvSpPr>
          <p:cNvPr id="154" name="Google Shape;154;p29"/>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137"/>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41" name="Google Shape;1641;p13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p138"/>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1647" name="Google Shape;1647;p138"/>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48" name="Google Shape;1648;p13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139"/>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54" name="Google Shape;1654;p139"/>
          <p:cNvSpPr txBox="1"/>
          <p:nvPr/>
        </p:nvSpPr>
        <p:spPr>
          <a:xfrm>
            <a:off x="5497825" y="1331625"/>
            <a:ext cx="3334500" cy="3071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Testing across typical gambler demographics confirms that our simulation</a:t>
            </a:r>
            <a:r>
              <a:rPr lang="en" sz="1100">
                <a:solidFill>
                  <a:schemeClr val="dk1"/>
                </a:solidFill>
                <a:latin typeface="Consolas"/>
                <a:ea typeface="Consolas"/>
                <a:cs typeface="Consolas"/>
                <a:sym typeface="Consolas"/>
              </a:rPr>
              <a:t>...</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scales smoothly</a:t>
            </a:r>
            <a:endParaRPr sz="1100">
              <a:solidFill>
                <a:schemeClr val="dk1"/>
              </a:solidFill>
              <a:latin typeface="Consolas"/>
              <a:ea typeface="Consolas"/>
              <a:cs typeface="Consolas"/>
              <a:sym typeface="Consolas"/>
            </a:endParaRPr>
          </a:p>
          <a:p>
            <a:pPr indent="0" lvl="0" marL="1828800" rtl="0" algn="l">
              <a:spcBef>
                <a:spcPts val="0"/>
              </a:spcBef>
              <a:spcAft>
                <a:spcPts val="0"/>
              </a:spcAft>
              <a:buNone/>
            </a:pPr>
            <a:r>
              <a:t/>
            </a:r>
            <a:endParaRPr sz="1100">
              <a:solidFill>
                <a:schemeClr val="dk1"/>
              </a:solidFill>
              <a:latin typeface="Consolas"/>
              <a:ea typeface="Consolas"/>
              <a:cs typeface="Consolas"/>
              <a:sym typeface="Consolas"/>
            </a:endParaRPr>
          </a:p>
        </p:txBody>
      </p:sp>
      <p:pic>
        <p:nvPicPr>
          <p:cNvPr id="1655" name="Google Shape;1655;p139"/>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56" name="Google Shape;1656;p13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p140"/>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62" name="Google Shape;1662;p140"/>
          <p:cNvSpPr txBox="1"/>
          <p:nvPr/>
        </p:nvSpPr>
        <p:spPr>
          <a:xfrm>
            <a:off x="5497825" y="1331625"/>
            <a:ext cx="3334500" cy="3071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Testing across typical gambler demographics confirms that our simulation</a:t>
            </a:r>
            <a:r>
              <a:rPr lang="en" sz="1100">
                <a:solidFill>
                  <a:schemeClr val="dk1"/>
                </a:solidFill>
                <a:latin typeface="Consolas"/>
                <a:ea typeface="Consolas"/>
                <a:cs typeface="Consolas"/>
                <a:sym typeface="Consolas"/>
              </a:rPr>
              <a:t>...</a:t>
            </a:r>
            <a:endParaRPr sz="1100">
              <a:solidFill>
                <a:schemeClr val="dk1"/>
              </a:solidFill>
              <a:latin typeface="Consolas"/>
              <a:ea typeface="Consolas"/>
              <a:cs typeface="Consolas"/>
              <a:sym typeface="Consolas"/>
            </a:endParaRPr>
          </a:p>
          <a:p>
            <a:pPr indent="0" lvl="0" marL="1828800" rtl="0" algn="l">
              <a:spcBef>
                <a:spcPts val="0"/>
              </a:spcBef>
              <a:spcAft>
                <a:spcPts val="0"/>
              </a:spcAft>
              <a:buNone/>
            </a:pPr>
            <a:r>
              <a:t/>
            </a:r>
            <a:endParaRPr sz="1100">
              <a:solidFill>
                <a:schemeClr val="dk1"/>
              </a:solidFill>
              <a:latin typeface="Consolas"/>
              <a:ea typeface="Consolas"/>
              <a:cs typeface="Consolas"/>
              <a:sym typeface="Consolas"/>
            </a:endParaRPr>
          </a:p>
        </p:txBody>
      </p:sp>
      <p:pic>
        <p:nvPicPr>
          <p:cNvPr id="1663" name="Google Shape;1663;p140"/>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64" name="Google Shape;1664;p14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141"/>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70" name="Google Shape;1670;p141"/>
          <p:cNvSpPr txBox="1"/>
          <p:nvPr/>
        </p:nvSpPr>
        <p:spPr>
          <a:xfrm>
            <a:off x="5497825" y="1331625"/>
            <a:ext cx="3334500" cy="3071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Testing across typical gambler demographics confirms that our simulation</a:t>
            </a:r>
            <a:r>
              <a:rPr lang="en" sz="1100">
                <a:solidFill>
                  <a:schemeClr val="dk1"/>
                </a:solidFill>
                <a:latin typeface="Consolas"/>
                <a:ea typeface="Consolas"/>
                <a:cs typeface="Consolas"/>
                <a:sym typeface="Consolas"/>
              </a:rPr>
              <a:t>...</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scales smoothly</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remains strictly bounded</a:t>
            </a:r>
            <a:endParaRPr sz="1100">
              <a:solidFill>
                <a:schemeClr val="dk1"/>
              </a:solidFill>
              <a:latin typeface="Consolas"/>
              <a:ea typeface="Consolas"/>
              <a:cs typeface="Consolas"/>
              <a:sym typeface="Consolas"/>
            </a:endParaRPr>
          </a:p>
          <a:p>
            <a:pPr indent="0" lvl="0" marL="1828800" rtl="0" algn="l">
              <a:lnSpc>
                <a:spcPct val="115000"/>
              </a:lnSpc>
              <a:spcBef>
                <a:spcPts val="0"/>
              </a:spcBef>
              <a:spcAft>
                <a:spcPts val="0"/>
              </a:spcAft>
              <a:buNone/>
            </a:pPr>
            <a:r>
              <a:t/>
            </a:r>
            <a:endParaRPr sz="1100">
              <a:solidFill>
                <a:schemeClr val="dk1"/>
              </a:solidFill>
              <a:latin typeface="Consolas"/>
              <a:ea typeface="Consolas"/>
              <a:cs typeface="Consolas"/>
              <a:sym typeface="Consolas"/>
            </a:endParaRPr>
          </a:p>
          <a:p>
            <a:pPr indent="0" lvl="0" marL="1828800" rtl="0" algn="l">
              <a:spcBef>
                <a:spcPts val="0"/>
              </a:spcBef>
              <a:spcAft>
                <a:spcPts val="0"/>
              </a:spcAft>
              <a:buNone/>
            </a:pPr>
            <a:r>
              <a:t/>
            </a:r>
            <a:endParaRPr sz="1100">
              <a:solidFill>
                <a:schemeClr val="dk1"/>
              </a:solidFill>
              <a:latin typeface="Consolas"/>
              <a:ea typeface="Consolas"/>
              <a:cs typeface="Consolas"/>
              <a:sym typeface="Consolas"/>
            </a:endParaRPr>
          </a:p>
        </p:txBody>
      </p:sp>
      <p:pic>
        <p:nvPicPr>
          <p:cNvPr id="1671" name="Google Shape;1671;p141"/>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72" name="Google Shape;1672;p14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p142"/>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78" name="Google Shape;1678;p142"/>
          <p:cNvSpPr txBox="1"/>
          <p:nvPr/>
        </p:nvSpPr>
        <p:spPr>
          <a:xfrm>
            <a:off x="5497825" y="1331625"/>
            <a:ext cx="3334500" cy="3071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Testing across typical gambler demographics confirms that our simulation</a:t>
            </a:r>
            <a:r>
              <a:rPr lang="en" sz="1100">
                <a:solidFill>
                  <a:schemeClr val="dk1"/>
                </a:solidFill>
                <a:latin typeface="Consolas"/>
                <a:ea typeface="Consolas"/>
                <a:cs typeface="Consolas"/>
                <a:sym typeface="Consolas"/>
              </a:rPr>
              <a:t>...</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scales smoothly</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remains strictly bounded</a:t>
            </a:r>
            <a:endParaRPr sz="1100">
              <a:solidFill>
                <a:schemeClr val="dk1"/>
              </a:solidFill>
              <a:latin typeface="Consolas"/>
              <a:ea typeface="Consolas"/>
              <a:cs typeface="Consolas"/>
              <a:sym typeface="Consolas"/>
            </a:endParaRPr>
          </a:p>
          <a:p>
            <a:pPr indent="0" lvl="0" marL="1828800" rtl="0" algn="l">
              <a:lnSpc>
                <a:spcPct val="115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We applied a Behavioral Stress Test to the Chasing Coefficient</a:t>
            </a:r>
            <a:endParaRPr sz="1100">
              <a:solidFill>
                <a:schemeClr val="dk1"/>
              </a:solidFill>
              <a:latin typeface="Consolas"/>
              <a:ea typeface="Consolas"/>
              <a:cs typeface="Consolas"/>
              <a:sym typeface="Consolas"/>
            </a:endParaRPr>
          </a:p>
          <a:p>
            <a:pPr indent="0" lvl="0" marL="1828800" rtl="0" algn="l">
              <a:spcBef>
                <a:spcPts val="0"/>
              </a:spcBef>
              <a:spcAft>
                <a:spcPts val="0"/>
              </a:spcAft>
              <a:buNone/>
            </a:pPr>
            <a:r>
              <a:t/>
            </a:r>
            <a:endParaRPr sz="1100">
              <a:solidFill>
                <a:schemeClr val="dk1"/>
              </a:solidFill>
              <a:latin typeface="Consolas"/>
              <a:ea typeface="Consolas"/>
              <a:cs typeface="Consolas"/>
              <a:sym typeface="Consolas"/>
            </a:endParaRPr>
          </a:p>
        </p:txBody>
      </p:sp>
      <p:pic>
        <p:nvPicPr>
          <p:cNvPr id="1679" name="Google Shape;1679;p142"/>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80" name="Google Shape;1680;p14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sp>
        <p:nvSpPr>
          <p:cNvPr id="1685" name="Google Shape;1685;p143"/>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And Scenario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686" name="Google Shape;1686;p143"/>
          <p:cNvSpPr txBox="1"/>
          <p:nvPr/>
        </p:nvSpPr>
        <p:spPr>
          <a:xfrm>
            <a:off x="5497825" y="1331625"/>
            <a:ext cx="3334500" cy="30714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Testing across typical gambler demographics confirms that our simulation</a:t>
            </a:r>
            <a:r>
              <a:rPr lang="en" sz="1100">
                <a:solidFill>
                  <a:schemeClr val="dk1"/>
                </a:solidFill>
                <a:latin typeface="Consolas"/>
                <a:ea typeface="Consolas"/>
                <a:cs typeface="Consolas"/>
                <a:sym typeface="Consolas"/>
              </a:rPr>
              <a:t>...</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scales smoothly</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remains strictly bounded</a:t>
            </a:r>
            <a:endParaRPr sz="1100">
              <a:solidFill>
                <a:schemeClr val="dk1"/>
              </a:solidFill>
              <a:latin typeface="Consolas"/>
              <a:ea typeface="Consolas"/>
              <a:cs typeface="Consolas"/>
              <a:sym typeface="Consolas"/>
            </a:endParaRPr>
          </a:p>
          <a:p>
            <a:pPr indent="0" lvl="0" marL="1828800" rtl="0" algn="l">
              <a:lnSpc>
                <a:spcPct val="115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We applied a Behavioral Stress Test to the Chasing Coefficient</a:t>
            </a:r>
            <a:endParaRPr sz="1100">
              <a:solidFill>
                <a:schemeClr val="dk1"/>
              </a:solidFill>
              <a:latin typeface="Consolas"/>
              <a:ea typeface="Consolas"/>
              <a:cs typeface="Consolas"/>
              <a:sym typeface="Consolas"/>
            </a:endParaRPr>
          </a:p>
          <a:p>
            <a:pPr indent="-298450" lvl="1" marL="742950" rtl="0" algn="l">
              <a:lnSpc>
                <a:spcPct val="115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flipping the psychology from 'loss-chasing' (1.3) to 'loss-averse' (0.9)</a:t>
            </a:r>
            <a:endParaRPr sz="1100">
              <a:solidFill>
                <a:schemeClr val="dk1"/>
              </a:solidFill>
              <a:latin typeface="Consolas"/>
              <a:ea typeface="Consolas"/>
              <a:cs typeface="Consolas"/>
              <a:sym typeface="Consolas"/>
            </a:endParaRPr>
          </a:p>
          <a:p>
            <a:pPr indent="0" lvl="0" marL="1828800" rtl="0" algn="l">
              <a:spcBef>
                <a:spcPts val="0"/>
              </a:spcBef>
              <a:spcAft>
                <a:spcPts val="0"/>
              </a:spcAft>
              <a:buNone/>
            </a:pPr>
            <a:r>
              <a:t/>
            </a:r>
            <a:endParaRPr sz="1100">
              <a:solidFill>
                <a:schemeClr val="dk1"/>
              </a:solidFill>
              <a:latin typeface="Consolas"/>
              <a:ea typeface="Consolas"/>
              <a:cs typeface="Consolas"/>
              <a:sym typeface="Consolas"/>
            </a:endParaRPr>
          </a:p>
        </p:txBody>
      </p:sp>
      <p:pic>
        <p:nvPicPr>
          <p:cNvPr id="1687" name="Google Shape;1687;p143"/>
          <p:cNvPicPr preferRelativeResize="0"/>
          <p:nvPr/>
        </p:nvPicPr>
        <p:blipFill>
          <a:blip r:embed="rId3">
            <a:alphaModFix/>
          </a:blip>
          <a:stretch>
            <a:fillRect/>
          </a:stretch>
        </p:blipFill>
        <p:spPr>
          <a:xfrm>
            <a:off x="368621" y="1249227"/>
            <a:ext cx="5129204" cy="3236175"/>
          </a:xfrm>
          <a:prstGeom prst="rect">
            <a:avLst/>
          </a:prstGeom>
          <a:noFill/>
          <a:ln>
            <a:noFill/>
          </a:ln>
        </p:spPr>
      </p:pic>
      <p:sp>
        <p:nvSpPr>
          <p:cNvPr id="1688" name="Google Shape;1688;p14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sp>
        <p:nvSpPr>
          <p:cNvPr id="1693" name="Google Shape;1693;p144"/>
          <p:cNvSpPr txBox="1"/>
          <p:nvPr>
            <p:ph type="title"/>
          </p:nvPr>
        </p:nvSpPr>
        <p:spPr>
          <a:xfrm>
            <a:off x="311700" y="2000500"/>
            <a:ext cx="8520600" cy="13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0B5394"/>
                </a:solidFill>
                <a:latin typeface="Consolas"/>
                <a:ea typeface="Consolas"/>
                <a:cs typeface="Consolas"/>
                <a:sym typeface="Consolas"/>
              </a:rPr>
              <a:t>Don’t break the bank</a:t>
            </a:r>
            <a:endParaRPr sz="40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4020">
              <a:solidFill>
                <a:srgbClr val="0B5394"/>
              </a:solidFill>
              <a:latin typeface="Consolas"/>
              <a:ea typeface="Consolas"/>
              <a:cs typeface="Consolas"/>
              <a:sym typeface="Consolas"/>
            </a:endParaRPr>
          </a:p>
        </p:txBody>
      </p:sp>
      <p:sp>
        <p:nvSpPr>
          <p:cNvPr id="1694" name="Google Shape;1694;p14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145"/>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00" name="Google Shape;1700;p14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4" name="Shape 1704"/>
        <p:cNvGrpSpPr/>
        <p:nvPr/>
      </p:nvGrpSpPr>
      <p:grpSpPr>
        <a:xfrm>
          <a:off x="0" y="0"/>
          <a:ext cx="0" cy="0"/>
          <a:chOff x="0" y="0"/>
          <a:chExt cx="0" cy="0"/>
        </a:xfrm>
      </p:grpSpPr>
      <p:sp>
        <p:nvSpPr>
          <p:cNvPr id="1705" name="Google Shape;1705;p146"/>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06" name="Google Shape;1706;p146"/>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0" lvl="0" marL="914400" rtl="0" algn="l">
              <a:lnSpc>
                <a:spcPct val="190000"/>
              </a:lnSpc>
              <a:spcBef>
                <a:spcPts val="1200"/>
              </a:spcBef>
              <a:spcAft>
                <a:spcPts val="1200"/>
              </a:spcAft>
              <a:buNone/>
            </a:pPr>
            <a:r>
              <a:t/>
            </a:r>
            <a:endParaRPr sz="1473">
              <a:solidFill>
                <a:schemeClr val="dk1"/>
              </a:solidFill>
              <a:latin typeface="Consolas"/>
              <a:ea typeface="Consolas"/>
              <a:cs typeface="Consolas"/>
              <a:sym typeface="Consolas"/>
            </a:endParaRPr>
          </a:p>
        </p:txBody>
      </p:sp>
      <p:sp>
        <p:nvSpPr>
          <p:cNvPr id="1707" name="Google Shape;1707;p14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60" name="Google Shape;160;p30"/>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identifies vulnerability before gambling begins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2</a:t>
            </a:r>
            <a:endParaRPr sz="1900">
              <a:solidFill>
                <a:schemeClr val="dk1"/>
              </a:solidFill>
              <a:latin typeface="Consolas"/>
              <a:ea typeface="Consolas"/>
              <a:cs typeface="Consolas"/>
              <a:sym typeface="Consolas"/>
            </a:endParaRPr>
          </a:p>
        </p:txBody>
      </p:sp>
      <p:sp>
        <p:nvSpPr>
          <p:cNvPr id="161" name="Google Shape;161;p30"/>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147"/>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13" name="Google Shape;1713;p147"/>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0" lvl="0" marL="0" rtl="0" algn="l">
              <a:lnSpc>
                <a:spcPct val="190000"/>
              </a:lnSpc>
              <a:spcBef>
                <a:spcPts val="1200"/>
              </a:spcBef>
              <a:spcAft>
                <a:spcPts val="1200"/>
              </a:spcAft>
              <a:buNone/>
            </a:pPr>
            <a:r>
              <a:t/>
            </a:r>
            <a:endParaRPr sz="1473">
              <a:solidFill>
                <a:schemeClr val="dk1"/>
              </a:solidFill>
              <a:latin typeface="Consolas"/>
              <a:ea typeface="Consolas"/>
              <a:cs typeface="Consolas"/>
              <a:sym typeface="Consolas"/>
            </a:endParaRPr>
          </a:p>
        </p:txBody>
      </p:sp>
      <p:sp>
        <p:nvSpPr>
          <p:cNvPr id="1714" name="Google Shape;1714;p14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148"/>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20" name="Google Shape;1720;p148"/>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Measure how many months of ordinary saving are needed to repair the harm</a:t>
            </a:r>
            <a:endParaRPr sz="1473">
              <a:solidFill>
                <a:schemeClr val="dk1"/>
              </a:solidFill>
              <a:latin typeface="Consolas"/>
              <a:ea typeface="Consolas"/>
              <a:cs typeface="Consolas"/>
              <a:sym typeface="Consolas"/>
            </a:endParaRPr>
          </a:p>
        </p:txBody>
      </p:sp>
      <p:sp>
        <p:nvSpPr>
          <p:cNvPr id="1721" name="Google Shape;1721;p14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149"/>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27" name="Google Shape;1727;p149"/>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Measure how many months of ordinary saving are needed to repair the harm</a:t>
            </a:r>
            <a:endParaRPr sz="1473">
              <a:solidFill>
                <a:schemeClr val="dk1"/>
              </a:solidFill>
              <a:latin typeface="Consolas"/>
              <a:ea typeface="Consolas"/>
              <a:cs typeface="Consolas"/>
              <a:sym typeface="Consolas"/>
            </a:endParaRPr>
          </a:p>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We built a 3-compartment recovery model:</a:t>
            </a:r>
            <a:endParaRPr sz="1473">
              <a:solidFill>
                <a:schemeClr val="dk1"/>
              </a:solidFill>
              <a:latin typeface="Consolas"/>
              <a:ea typeface="Consolas"/>
              <a:cs typeface="Consolas"/>
              <a:sym typeface="Consolas"/>
            </a:endParaRPr>
          </a:p>
        </p:txBody>
      </p:sp>
      <p:sp>
        <p:nvSpPr>
          <p:cNvPr id="1728" name="Google Shape;1728;p14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sp>
        <p:nvSpPr>
          <p:cNvPr id="1733" name="Google Shape;1733;p150"/>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34" name="Google Shape;1734;p150"/>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Measure how many months of ordinary saving are needed to repair the harm</a:t>
            </a:r>
            <a:endParaRPr sz="1473">
              <a:solidFill>
                <a:schemeClr val="dk1"/>
              </a:solidFill>
              <a:latin typeface="Consolas"/>
              <a:ea typeface="Consolas"/>
              <a:cs typeface="Consolas"/>
              <a:sym typeface="Consolas"/>
            </a:endParaRPr>
          </a:p>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We built a 3-compartment recovery model:</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depleted savings</a:t>
            </a:r>
            <a:endParaRPr sz="1473">
              <a:solidFill>
                <a:schemeClr val="dk1"/>
              </a:solidFill>
              <a:latin typeface="Consolas"/>
              <a:ea typeface="Consolas"/>
              <a:cs typeface="Consolas"/>
              <a:sym typeface="Consolas"/>
            </a:endParaRPr>
          </a:p>
        </p:txBody>
      </p:sp>
      <p:sp>
        <p:nvSpPr>
          <p:cNvPr id="1735" name="Google Shape;1735;p15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151"/>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41" name="Google Shape;1741;p151"/>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Measure how many months of ordinary saving are needed to repair the harm</a:t>
            </a:r>
            <a:endParaRPr sz="1473">
              <a:solidFill>
                <a:schemeClr val="dk1"/>
              </a:solidFill>
              <a:latin typeface="Consolas"/>
              <a:ea typeface="Consolas"/>
              <a:cs typeface="Consolas"/>
              <a:sym typeface="Consolas"/>
            </a:endParaRPr>
          </a:p>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We built a 3-compartment recovery model:</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depleted savings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missed investment growth</a:t>
            </a:r>
            <a:endParaRPr sz="1473">
              <a:solidFill>
                <a:schemeClr val="dk1"/>
              </a:solidFill>
              <a:latin typeface="Consolas"/>
              <a:ea typeface="Consolas"/>
              <a:cs typeface="Consolas"/>
              <a:sym typeface="Consolas"/>
            </a:endParaRPr>
          </a:p>
        </p:txBody>
      </p:sp>
      <p:sp>
        <p:nvSpPr>
          <p:cNvPr id="1742" name="Google Shape;1742;p15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sp>
        <p:nvSpPr>
          <p:cNvPr id="1747" name="Google Shape;1747;p152"/>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Q3 - an introduction</a:t>
            </a:r>
            <a:endParaRPr>
              <a:solidFill>
                <a:srgbClr val="0B5394"/>
              </a:solidFill>
              <a:latin typeface="Consolas"/>
              <a:ea typeface="Consolas"/>
              <a:cs typeface="Consolas"/>
              <a:sym typeface="Consolas"/>
            </a:endParaRPr>
          </a:p>
        </p:txBody>
      </p:sp>
      <p:sp>
        <p:nvSpPr>
          <p:cNvPr id="1748" name="Google Shape;1748;p152"/>
          <p:cNvSpPr txBox="1"/>
          <p:nvPr>
            <p:ph idx="1" type="body"/>
          </p:nvPr>
        </p:nvSpPr>
        <p:spPr>
          <a:xfrm>
            <a:off x="311700" y="1027300"/>
            <a:ext cx="8520600" cy="3731400"/>
          </a:xfrm>
          <a:prstGeom prst="rect">
            <a:avLst/>
          </a:prstGeom>
        </p:spPr>
        <p:txBody>
          <a:bodyPr anchorCtr="0" anchor="t" bIns="91425" lIns="91425" spcFirstLastPara="1" rIns="91425" wrap="square" tIns="91425">
            <a:normAutofit/>
          </a:bodyPr>
          <a:lstStyle/>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Model the long-run financial damage caused by gambling losses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Convert that damage into Recovery Burden Months (RBM)</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Measure how many months of ordinary saving are needed to repair the harm</a:t>
            </a:r>
            <a:endParaRPr sz="1473">
              <a:solidFill>
                <a:schemeClr val="dk1"/>
              </a:solidFill>
              <a:latin typeface="Consolas"/>
              <a:ea typeface="Consolas"/>
              <a:cs typeface="Consolas"/>
              <a:sym typeface="Consolas"/>
            </a:endParaRPr>
          </a:p>
          <a:p>
            <a:pPr indent="-327978" lvl="0" marL="457200" rtl="0" algn="l">
              <a:lnSpc>
                <a:spcPct val="190000"/>
              </a:lnSpc>
              <a:spcBef>
                <a:spcPts val="0"/>
              </a:spcBef>
              <a:spcAft>
                <a:spcPts val="0"/>
              </a:spcAft>
              <a:buClr>
                <a:schemeClr val="dk1"/>
              </a:buClr>
              <a:buSzPts val="1565"/>
              <a:buFont typeface="Consolas"/>
              <a:buChar char="❏"/>
            </a:pPr>
            <a:r>
              <a:rPr lang="en" sz="1473">
                <a:solidFill>
                  <a:schemeClr val="dk1"/>
                </a:solidFill>
                <a:latin typeface="Consolas"/>
                <a:ea typeface="Consolas"/>
                <a:cs typeface="Consolas"/>
                <a:sym typeface="Consolas"/>
              </a:rPr>
              <a:t>We built a 3-compartment recovery model:</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depleted savings</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missed investment growth</a:t>
            </a:r>
            <a:endParaRPr sz="1473">
              <a:solidFill>
                <a:schemeClr val="dk1"/>
              </a:solidFill>
              <a:latin typeface="Consolas"/>
              <a:ea typeface="Consolas"/>
              <a:cs typeface="Consolas"/>
              <a:sym typeface="Consolas"/>
            </a:endParaRPr>
          </a:p>
          <a:p>
            <a:pPr indent="-304482" lvl="1" marL="914400" rtl="0" algn="l">
              <a:lnSpc>
                <a:spcPct val="190000"/>
              </a:lnSpc>
              <a:spcBef>
                <a:spcPts val="0"/>
              </a:spcBef>
              <a:spcAft>
                <a:spcPts val="0"/>
              </a:spcAft>
              <a:buClr>
                <a:schemeClr val="dk1"/>
              </a:buClr>
              <a:buSzPts val="1195"/>
              <a:buFont typeface="Consolas"/>
              <a:buChar char="❏"/>
            </a:pPr>
            <a:r>
              <a:rPr lang="en" sz="1473">
                <a:solidFill>
                  <a:schemeClr val="dk1"/>
                </a:solidFill>
                <a:latin typeface="Consolas"/>
                <a:ea typeface="Consolas"/>
                <a:cs typeface="Consolas"/>
                <a:sym typeface="Consolas"/>
              </a:rPr>
              <a:t>debt accumulation</a:t>
            </a:r>
            <a:endParaRPr sz="1473">
              <a:solidFill>
                <a:schemeClr val="dk1"/>
              </a:solidFill>
              <a:latin typeface="Consolas"/>
              <a:ea typeface="Consolas"/>
              <a:cs typeface="Consolas"/>
              <a:sym typeface="Consolas"/>
            </a:endParaRPr>
          </a:p>
        </p:txBody>
      </p:sp>
      <p:sp>
        <p:nvSpPr>
          <p:cNvPr id="1749" name="Google Shape;1749;p15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153"/>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55" name="Google Shape;1755;p15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154"/>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61" name="Google Shape;1761;p1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300">
              <a:solidFill>
                <a:schemeClr val="dk1"/>
              </a:solidFill>
              <a:latin typeface="Consolas"/>
              <a:ea typeface="Consolas"/>
              <a:cs typeface="Consolas"/>
              <a:sym typeface="Consolas"/>
            </a:endParaRPr>
          </a:p>
        </p:txBody>
      </p:sp>
      <p:sp>
        <p:nvSpPr>
          <p:cNvPr id="1762" name="Google Shape;1762;p15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155"/>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68" name="Google Shape;1768;p1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p:txBody>
      </p:sp>
      <p:sp>
        <p:nvSpPr>
          <p:cNvPr id="1769" name="Google Shape;1769;p15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156"/>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75" name="Google Shape;1775;p1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Research journals on average gambling loss ($200pm)</a:t>
            </a:r>
            <a:endParaRPr sz="1300">
              <a:solidFill>
                <a:schemeClr val="dk1"/>
              </a:solidFill>
              <a:latin typeface="Consolas"/>
              <a:ea typeface="Consolas"/>
              <a:cs typeface="Consolas"/>
              <a:sym typeface="Consolas"/>
            </a:endParaRPr>
          </a:p>
        </p:txBody>
      </p:sp>
      <p:sp>
        <p:nvSpPr>
          <p:cNvPr id="1776" name="Google Shape;1776;p15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67" name="Google Shape;167;p31"/>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identifies vulnerability before gambling begins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2</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models how behaviour converts vulnerability into losses</a:t>
            </a:r>
            <a:endParaRPr sz="1900">
              <a:solidFill>
                <a:schemeClr val="dk1"/>
              </a:solidFill>
              <a:latin typeface="Consolas"/>
              <a:ea typeface="Consolas"/>
              <a:cs typeface="Consolas"/>
              <a:sym typeface="Consolas"/>
            </a:endParaRPr>
          </a:p>
        </p:txBody>
      </p:sp>
      <p:sp>
        <p:nvSpPr>
          <p:cNvPr id="168" name="Google Shape;168;p31"/>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sp>
        <p:nvSpPr>
          <p:cNvPr id="1781" name="Google Shape;1781;p157"/>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82" name="Google Shape;1782;p1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Research journals on average gambling loss ($200pm)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From Normative Feedback intervention by gambling operator can decrease average wages per day.</a:t>
            </a:r>
            <a:endParaRPr sz="1300">
              <a:solidFill>
                <a:schemeClr val="dk1"/>
              </a:solidFill>
              <a:latin typeface="Consolas"/>
              <a:ea typeface="Consolas"/>
              <a:cs typeface="Consolas"/>
              <a:sym typeface="Consolas"/>
            </a:endParaRPr>
          </a:p>
        </p:txBody>
      </p:sp>
      <p:sp>
        <p:nvSpPr>
          <p:cNvPr id="1783" name="Google Shape;1783;p15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158"/>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89" name="Google Shape;1789;p1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Research journals on average gambling loss ($200pm)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From Normative Feedback intervention by gambling operator can decrease average wages per day.</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Impulse/confort spending ($50pm)</a:t>
            </a:r>
            <a:endParaRPr sz="1300">
              <a:solidFill>
                <a:schemeClr val="dk1"/>
              </a:solidFill>
              <a:latin typeface="Consolas"/>
              <a:ea typeface="Consolas"/>
              <a:cs typeface="Consolas"/>
              <a:sym typeface="Consolas"/>
            </a:endParaRPr>
          </a:p>
        </p:txBody>
      </p:sp>
      <p:sp>
        <p:nvSpPr>
          <p:cNvPr id="1790" name="Google Shape;1790;p15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4" name="Shape 1794"/>
        <p:cNvGrpSpPr/>
        <p:nvPr/>
      </p:nvGrpSpPr>
      <p:grpSpPr>
        <a:xfrm>
          <a:off x="0" y="0"/>
          <a:ext cx="0" cy="0"/>
          <a:chOff x="0" y="0"/>
          <a:chExt cx="0" cy="0"/>
        </a:xfrm>
      </p:grpSpPr>
      <p:sp>
        <p:nvSpPr>
          <p:cNvPr id="1795" name="Google Shape;1795;p1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Research journals on average gambling loss ($200pm)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From Normative Feedback intervention by gambling operator can decrease average wages per day.</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Impulse/confort spending ($50pm)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Report by Self Financial on Americans' Mental Health and Personal Spending.</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Monthly saving ($500pm)</a:t>
            </a:r>
            <a:endParaRPr sz="1300">
              <a:solidFill>
                <a:schemeClr val="dk1"/>
              </a:solidFill>
              <a:latin typeface="Consolas"/>
              <a:ea typeface="Consolas"/>
              <a:cs typeface="Consolas"/>
              <a:sym typeface="Consolas"/>
            </a:endParaRPr>
          </a:p>
        </p:txBody>
      </p:sp>
      <p:sp>
        <p:nvSpPr>
          <p:cNvPr id="1796" name="Google Shape;1796;p159"/>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797" name="Google Shape;1797;p15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1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Typical low-risk fund returns (7%)</a:t>
            </a:r>
            <a:endParaRPr sz="14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Average credit card APR (22%)</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Research journals on average gambling loss ($200pm)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From Normative Feedback intervention by gambling operator can decrease average wages per day.</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Impulse/confort spending ($50pm)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Report by Self Financial on Americans' Mental Health and Personal Spending.</a:t>
            </a:r>
            <a:endParaRPr sz="1300">
              <a:solidFill>
                <a:schemeClr val="dk1"/>
              </a:solidFill>
              <a:latin typeface="Consolas"/>
              <a:ea typeface="Consolas"/>
              <a:cs typeface="Consolas"/>
              <a:sym typeface="Consolas"/>
            </a:endParaRPr>
          </a:p>
          <a:p>
            <a:pPr indent="-317500" lvl="0" marL="457200" rtl="0" algn="l">
              <a:lnSpc>
                <a:spcPct val="200000"/>
              </a:lnSpc>
              <a:spcBef>
                <a:spcPts val="0"/>
              </a:spcBef>
              <a:spcAft>
                <a:spcPts val="0"/>
              </a:spcAft>
              <a:buClr>
                <a:schemeClr val="dk1"/>
              </a:buClr>
              <a:buSzPts val="1400"/>
              <a:buFont typeface="Consolas"/>
              <a:buChar char="❏"/>
            </a:pPr>
            <a:r>
              <a:rPr lang="en" sz="1400">
                <a:solidFill>
                  <a:schemeClr val="dk1"/>
                </a:solidFill>
                <a:latin typeface="Consolas"/>
                <a:ea typeface="Consolas"/>
                <a:cs typeface="Consolas"/>
                <a:sym typeface="Consolas"/>
              </a:rPr>
              <a:t>Monthly saving ($500pm)</a:t>
            </a:r>
            <a:endParaRPr sz="1400">
              <a:solidFill>
                <a:schemeClr val="dk1"/>
              </a:solidFill>
              <a:latin typeface="Consolas"/>
              <a:ea typeface="Consolas"/>
              <a:cs typeface="Consolas"/>
              <a:sym typeface="Consolas"/>
            </a:endParaRPr>
          </a:p>
          <a:p>
            <a:pPr indent="-298450" lvl="1" marL="914400" rtl="0" algn="l">
              <a:lnSpc>
                <a:spcPct val="20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NatWest Saving Index</a:t>
            </a:r>
            <a:endParaRPr sz="1300">
              <a:solidFill>
                <a:schemeClr val="dk1"/>
              </a:solidFill>
              <a:latin typeface="Consolas"/>
              <a:ea typeface="Consolas"/>
              <a:cs typeface="Consolas"/>
              <a:sym typeface="Consolas"/>
            </a:endParaRPr>
          </a:p>
        </p:txBody>
      </p:sp>
      <p:sp>
        <p:nvSpPr>
          <p:cNvPr id="1803" name="Google Shape;1803;p160"/>
          <p:cNvSpPr txBox="1"/>
          <p:nvPr>
            <p:ph type="title"/>
          </p:nvPr>
        </p:nvSpPr>
        <p:spPr>
          <a:xfrm>
            <a:off x="311700" y="29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04" name="Google Shape;1804;p16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8" name="Shape 1808"/>
        <p:cNvGrpSpPr/>
        <p:nvPr/>
      </p:nvGrpSpPr>
      <p:grpSpPr>
        <a:xfrm>
          <a:off x="0" y="0"/>
          <a:ext cx="0" cy="0"/>
          <a:chOff x="0" y="0"/>
          <a:chExt cx="0" cy="0"/>
        </a:xfrm>
      </p:grpSpPr>
      <p:sp>
        <p:nvSpPr>
          <p:cNvPr id="1809" name="Google Shape;1809;p161"/>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10" name="Google Shape;1810;p16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162"/>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16" name="Google Shape;1816;p162"/>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1200"/>
              </a:spcAft>
              <a:buClr>
                <a:schemeClr val="dk1"/>
              </a:buClr>
              <a:buSzPts val="1800"/>
              <a:buFont typeface="Consolas"/>
              <a:buChar char="❏"/>
            </a:pPr>
            <a:r>
              <a:rPr lang="en" sz="1700">
                <a:solidFill>
                  <a:schemeClr val="dk1"/>
                </a:solidFill>
                <a:latin typeface="Consolas"/>
                <a:ea typeface="Consolas"/>
                <a:cs typeface="Consolas"/>
                <a:sym typeface="Consolas"/>
              </a:rPr>
              <a:t>Step 1: compute the harmful shortfall</a:t>
            </a:r>
            <a:endParaRPr sz="1700">
              <a:solidFill>
                <a:schemeClr val="dk1"/>
              </a:solidFill>
              <a:latin typeface="Consolas"/>
              <a:ea typeface="Consolas"/>
              <a:cs typeface="Consolas"/>
              <a:sym typeface="Consolas"/>
            </a:endParaRPr>
          </a:p>
        </p:txBody>
      </p:sp>
      <p:sp>
        <p:nvSpPr>
          <p:cNvPr id="1817" name="Google Shape;1817;p162"/>
          <p:cNvSpPr txBox="1"/>
          <p:nvPr/>
        </p:nvSpPr>
        <p:spPr>
          <a:xfrm>
            <a:off x="8153125" y="12046"/>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163"/>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23" name="Google Shape;1823;p163"/>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sz="1700">
                <a:solidFill>
                  <a:schemeClr val="dk1"/>
                </a:solidFill>
                <a:latin typeface="Consolas"/>
                <a:ea typeface="Consolas"/>
                <a:cs typeface="Consolas"/>
                <a:sym typeface="Consolas"/>
              </a:rPr>
              <a:t>Step 1: compute the harmful shortfall</a:t>
            </a:r>
            <a:endParaRPr sz="1700">
              <a:solidFill>
                <a:schemeClr val="dk1"/>
              </a:solidFill>
              <a:latin typeface="Consolas"/>
              <a:ea typeface="Consolas"/>
              <a:cs typeface="Consolas"/>
              <a:sym typeface="Consolas"/>
            </a:endParaRPr>
          </a:p>
          <a:p>
            <a:pPr indent="-336550" lvl="1" marL="914400" rtl="0" algn="l">
              <a:lnSpc>
                <a:spcPct val="200000"/>
              </a:lnSpc>
              <a:spcBef>
                <a:spcPts val="1200"/>
              </a:spcBef>
              <a:spcAft>
                <a:spcPts val="1200"/>
              </a:spcAft>
              <a:buClr>
                <a:schemeClr val="dk1"/>
              </a:buClr>
              <a:buSzPts val="1700"/>
              <a:buFont typeface="Consolas"/>
              <a:buChar char="❏"/>
            </a:pPr>
            <a:r>
              <a:rPr lang="en" sz="1700">
                <a:solidFill>
                  <a:schemeClr val="dk1"/>
                </a:solidFill>
                <a:latin typeface="Consolas"/>
                <a:ea typeface="Consolas"/>
                <a:cs typeface="Consolas"/>
                <a:sym typeface="Consolas"/>
              </a:rPr>
              <a:t> </a:t>
            </a:r>
            <a:endParaRPr sz="1700">
              <a:solidFill>
                <a:schemeClr val="dk1"/>
              </a:solidFill>
              <a:latin typeface="Consolas"/>
              <a:ea typeface="Consolas"/>
              <a:cs typeface="Consolas"/>
              <a:sym typeface="Consolas"/>
            </a:endParaRPr>
          </a:p>
        </p:txBody>
      </p:sp>
      <p:pic>
        <p:nvPicPr>
          <p:cNvPr id="1824" name="Google Shape;1824;p163"/>
          <p:cNvPicPr preferRelativeResize="0"/>
          <p:nvPr/>
        </p:nvPicPr>
        <p:blipFill>
          <a:blip r:embed="rId3">
            <a:alphaModFix/>
          </a:blip>
          <a:stretch>
            <a:fillRect/>
          </a:stretch>
        </p:blipFill>
        <p:spPr>
          <a:xfrm>
            <a:off x="1255275" y="1789274"/>
            <a:ext cx="4293750" cy="445250"/>
          </a:xfrm>
          <a:prstGeom prst="rect">
            <a:avLst/>
          </a:prstGeom>
          <a:noFill/>
          <a:ln>
            <a:noFill/>
          </a:ln>
        </p:spPr>
      </p:pic>
      <p:sp>
        <p:nvSpPr>
          <p:cNvPr id="1825" name="Google Shape;1825;p16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64"/>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31" name="Google Shape;1831;p164"/>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sz="1700">
                <a:solidFill>
                  <a:schemeClr val="dk1"/>
                </a:solidFill>
                <a:latin typeface="Consolas"/>
                <a:ea typeface="Consolas"/>
                <a:cs typeface="Consolas"/>
                <a:sym typeface="Consolas"/>
              </a:rPr>
              <a:t>Step 1: compute the harmful shortfall</a:t>
            </a:r>
            <a:endParaRPr sz="1700">
              <a:solidFill>
                <a:schemeClr val="dk1"/>
              </a:solidFill>
              <a:latin typeface="Consolas"/>
              <a:ea typeface="Consolas"/>
              <a:cs typeface="Consolas"/>
              <a:sym typeface="Consolas"/>
            </a:endParaRPr>
          </a:p>
          <a:p>
            <a:pPr indent="-336550" lvl="1" marL="9144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 </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1200"/>
              </a:spcAft>
              <a:buClr>
                <a:schemeClr val="dk1"/>
              </a:buClr>
              <a:buSzPts val="1700"/>
              <a:buFont typeface="Consolas"/>
              <a:buChar char="❏"/>
            </a:pPr>
            <a:r>
              <a:rPr lang="en" sz="1700">
                <a:solidFill>
                  <a:schemeClr val="dk1"/>
                </a:solidFill>
                <a:latin typeface="Consolas"/>
                <a:ea typeface="Consolas"/>
                <a:cs typeface="Consolas"/>
                <a:sym typeface="Consolas"/>
              </a:rPr>
              <a:t>Step 2: convert annual rates to monthly rates</a:t>
            </a:r>
            <a:endParaRPr sz="1700">
              <a:solidFill>
                <a:schemeClr val="dk1"/>
              </a:solidFill>
              <a:latin typeface="Consolas"/>
              <a:ea typeface="Consolas"/>
              <a:cs typeface="Consolas"/>
              <a:sym typeface="Consolas"/>
            </a:endParaRPr>
          </a:p>
        </p:txBody>
      </p:sp>
      <p:pic>
        <p:nvPicPr>
          <p:cNvPr id="1832" name="Google Shape;1832;p164"/>
          <p:cNvPicPr preferRelativeResize="0"/>
          <p:nvPr/>
        </p:nvPicPr>
        <p:blipFill>
          <a:blip r:embed="rId3">
            <a:alphaModFix/>
          </a:blip>
          <a:stretch>
            <a:fillRect/>
          </a:stretch>
        </p:blipFill>
        <p:spPr>
          <a:xfrm>
            <a:off x="1255275" y="1789274"/>
            <a:ext cx="4293750" cy="445250"/>
          </a:xfrm>
          <a:prstGeom prst="rect">
            <a:avLst/>
          </a:prstGeom>
          <a:noFill/>
          <a:ln>
            <a:noFill/>
          </a:ln>
        </p:spPr>
      </p:pic>
      <p:sp>
        <p:nvSpPr>
          <p:cNvPr id="1833" name="Google Shape;1833;p16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7" name="Shape 1837"/>
        <p:cNvGrpSpPr/>
        <p:nvPr/>
      </p:nvGrpSpPr>
      <p:grpSpPr>
        <a:xfrm>
          <a:off x="0" y="0"/>
          <a:ext cx="0" cy="0"/>
          <a:chOff x="0" y="0"/>
          <a:chExt cx="0" cy="0"/>
        </a:xfrm>
      </p:grpSpPr>
      <p:sp>
        <p:nvSpPr>
          <p:cNvPr id="1838" name="Google Shape;1838;p165"/>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39" name="Google Shape;1839;p165"/>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sz="1700">
                <a:solidFill>
                  <a:schemeClr val="dk1"/>
                </a:solidFill>
                <a:latin typeface="Consolas"/>
                <a:ea typeface="Consolas"/>
                <a:cs typeface="Consolas"/>
                <a:sym typeface="Consolas"/>
              </a:rPr>
              <a:t>Step 1: compute the harmful shortfall</a:t>
            </a:r>
            <a:endParaRPr sz="1700">
              <a:solidFill>
                <a:schemeClr val="dk1"/>
              </a:solidFill>
              <a:latin typeface="Consolas"/>
              <a:ea typeface="Consolas"/>
              <a:cs typeface="Consolas"/>
              <a:sym typeface="Consolas"/>
            </a:endParaRPr>
          </a:p>
          <a:p>
            <a:pPr indent="-336550" lvl="1" marL="9144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 </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Step 2: convert annual rates to monthly rates</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1200"/>
              </a:spcAft>
              <a:buClr>
                <a:schemeClr val="dk1"/>
              </a:buClr>
              <a:buSzPts val="1700"/>
              <a:buFont typeface="Consolas"/>
              <a:buChar char="❏"/>
            </a:pPr>
            <a:r>
              <a:rPr lang="en" sz="1700">
                <a:solidFill>
                  <a:schemeClr val="dk1"/>
                </a:solidFill>
                <a:latin typeface="Consolas"/>
                <a:ea typeface="Consolas"/>
                <a:cs typeface="Consolas"/>
                <a:sym typeface="Consolas"/>
              </a:rPr>
              <a:t>Step 3: solve the 3-gap ODE system with MATLAB ode45</a:t>
            </a:r>
            <a:endParaRPr sz="1700">
              <a:solidFill>
                <a:schemeClr val="dk1"/>
              </a:solidFill>
              <a:latin typeface="Consolas"/>
              <a:ea typeface="Consolas"/>
              <a:cs typeface="Consolas"/>
              <a:sym typeface="Consolas"/>
            </a:endParaRPr>
          </a:p>
        </p:txBody>
      </p:sp>
      <p:pic>
        <p:nvPicPr>
          <p:cNvPr id="1840" name="Google Shape;1840;p165"/>
          <p:cNvPicPr preferRelativeResize="0"/>
          <p:nvPr/>
        </p:nvPicPr>
        <p:blipFill>
          <a:blip r:embed="rId3">
            <a:alphaModFix/>
          </a:blip>
          <a:stretch>
            <a:fillRect/>
          </a:stretch>
        </p:blipFill>
        <p:spPr>
          <a:xfrm>
            <a:off x="1255275" y="1789274"/>
            <a:ext cx="4293750" cy="445250"/>
          </a:xfrm>
          <a:prstGeom prst="rect">
            <a:avLst/>
          </a:prstGeom>
          <a:noFill/>
          <a:ln>
            <a:noFill/>
          </a:ln>
        </p:spPr>
      </p:pic>
      <p:sp>
        <p:nvSpPr>
          <p:cNvPr id="1841" name="Google Shape;1841;p16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166"/>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1847" name="Google Shape;1847;p166"/>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sz="1700">
                <a:solidFill>
                  <a:schemeClr val="dk1"/>
                </a:solidFill>
                <a:latin typeface="Consolas"/>
                <a:ea typeface="Consolas"/>
                <a:cs typeface="Consolas"/>
                <a:sym typeface="Consolas"/>
              </a:rPr>
              <a:t>Step 1: compute the harmful shortfall</a:t>
            </a:r>
            <a:endParaRPr sz="1700">
              <a:solidFill>
                <a:schemeClr val="dk1"/>
              </a:solidFill>
              <a:latin typeface="Consolas"/>
              <a:ea typeface="Consolas"/>
              <a:cs typeface="Consolas"/>
              <a:sym typeface="Consolas"/>
            </a:endParaRPr>
          </a:p>
          <a:p>
            <a:pPr indent="-336550" lvl="1" marL="9144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 </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Step 2: convert annual rates to monthly rates</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Step 3: solve the 3-gap ODE system with MATLAB ode45</a:t>
            </a:r>
            <a:endParaRPr sz="1700">
              <a:solidFill>
                <a:schemeClr val="dk1"/>
              </a:solidFill>
              <a:latin typeface="Consolas"/>
              <a:ea typeface="Consolas"/>
              <a:cs typeface="Consolas"/>
              <a:sym typeface="Consolas"/>
            </a:endParaRPr>
          </a:p>
          <a:p>
            <a:pPr indent="-336550" lvl="0" marL="457200" rtl="0" algn="l">
              <a:lnSpc>
                <a:spcPct val="200000"/>
              </a:lnSpc>
              <a:spcBef>
                <a:spcPts val="1200"/>
              </a:spcBef>
              <a:spcAft>
                <a:spcPts val="1200"/>
              </a:spcAft>
              <a:buClr>
                <a:schemeClr val="dk1"/>
              </a:buClr>
              <a:buSzPts val="1700"/>
              <a:buFont typeface="Consolas"/>
              <a:buChar char="❏"/>
            </a:pPr>
            <a:r>
              <a:rPr lang="en" sz="1700">
                <a:solidFill>
                  <a:schemeClr val="dk1"/>
                </a:solidFill>
                <a:latin typeface="Consolas"/>
                <a:ea typeface="Consolas"/>
                <a:cs typeface="Consolas"/>
                <a:sym typeface="Consolas"/>
              </a:rPr>
              <a:t>Step 4: extract final gaps and convert them into RBM</a:t>
            </a:r>
            <a:endParaRPr sz="1700">
              <a:solidFill>
                <a:schemeClr val="dk1"/>
              </a:solidFill>
              <a:latin typeface="Consolas"/>
              <a:ea typeface="Consolas"/>
              <a:cs typeface="Consolas"/>
              <a:sym typeface="Consolas"/>
            </a:endParaRPr>
          </a:p>
        </p:txBody>
      </p:sp>
      <p:pic>
        <p:nvPicPr>
          <p:cNvPr id="1848" name="Google Shape;1848;p166"/>
          <p:cNvPicPr preferRelativeResize="0"/>
          <p:nvPr/>
        </p:nvPicPr>
        <p:blipFill>
          <a:blip r:embed="rId3">
            <a:alphaModFix/>
          </a:blip>
          <a:stretch>
            <a:fillRect/>
          </a:stretch>
        </p:blipFill>
        <p:spPr>
          <a:xfrm>
            <a:off x="1255275" y="1789274"/>
            <a:ext cx="4293750" cy="445250"/>
          </a:xfrm>
          <a:prstGeom prst="rect">
            <a:avLst/>
          </a:prstGeom>
          <a:noFill/>
          <a:ln>
            <a:noFill/>
          </a:ln>
        </p:spPr>
      </p:pic>
      <p:sp>
        <p:nvSpPr>
          <p:cNvPr id="1849" name="Google Shape;1849;p16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74" name="Google Shape;174;p32"/>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identifies vulnerability before gambling begins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2</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models how behaviour converts vulnerability into losses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3</a:t>
            </a:r>
            <a:endParaRPr sz="1900">
              <a:solidFill>
                <a:schemeClr val="dk1"/>
              </a:solidFill>
              <a:latin typeface="Consolas"/>
              <a:ea typeface="Consolas"/>
              <a:cs typeface="Consolas"/>
              <a:sym typeface="Consolas"/>
            </a:endParaRPr>
          </a:p>
        </p:txBody>
      </p:sp>
      <p:sp>
        <p:nvSpPr>
          <p:cNvPr id="175" name="Google Shape;175;p32"/>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p167"/>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55" name="Google Shape;1855;p16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pic>
        <p:nvPicPr>
          <p:cNvPr id="1860" name="Google Shape;1860;p168"/>
          <p:cNvPicPr preferRelativeResize="0"/>
          <p:nvPr/>
        </p:nvPicPr>
        <p:blipFill>
          <a:blip r:embed="rId3">
            <a:alphaModFix/>
          </a:blip>
          <a:stretch>
            <a:fillRect/>
          </a:stretch>
        </p:blipFill>
        <p:spPr>
          <a:xfrm>
            <a:off x="311701" y="986925"/>
            <a:ext cx="4316802" cy="762100"/>
          </a:xfrm>
          <a:prstGeom prst="rect">
            <a:avLst/>
          </a:prstGeom>
          <a:noFill/>
          <a:ln>
            <a:noFill/>
          </a:ln>
        </p:spPr>
      </p:pic>
      <p:sp>
        <p:nvSpPr>
          <p:cNvPr id="1861" name="Google Shape;1861;p168"/>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62" name="Google Shape;1862;p16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pic>
        <p:nvPicPr>
          <p:cNvPr id="1867" name="Google Shape;1867;p169"/>
          <p:cNvPicPr preferRelativeResize="0"/>
          <p:nvPr/>
        </p:nvPicPr>
        <p:blipFill>
          <a:blip r:embed="rId3">
            <a:alphaModFix/>
          </a:blip>
          <a:stretch>
            <a:fillRect/>
          </a:stretch>
        </p:blipFill>
        <p:spPr>
          <a:xfrm>
            <a:off x="311701" y="986925"/>
            <a:ext cx="4316802" cy="762100"/>
          </a:xfrm>
          <a:prstGeom prst="rect">
            <a:avLst/>
          </a:prstGeom>
          <a:noFill/>
          <a:ln>
            <a:noFill/>
          </a:ln>
        </p:spPr>
      </p:pic>
      <p:sp>
        <p:nvSpPr>
          <p:cNvPr id="1868" name="Google Shape;1868;p169"/>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869" name="Google Shape;1869;p169"/>
          <p:cNvCxnSpPr>
            <a:stCxn id="1868"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870" name="Google Shape;1870;p169"/>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71" name="Google Shape;1871;p16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pic>
        <p:nvPicPr>
          <p:cNvPr id="1876" name="Google Shape;1876;p170"/>
          <p:cNvPicPr preferRelativeResize="0"/>
          <p:nvPr/>
        </p:nvPicPr>
        <p:blipFill>
          <a:blip r:embed="rId3">
            <a:alphaModFix/>
          </a:blip>
          <a:stretch>
            <a:fillRect/>
          </a:stretch>
        </p:blipFill>
        <p:spPr>
          <a:xfrm>
            <a:off x="311701" y="986925"/>
            <a:ext cx="4316802" cy="762100"/>
          </a:xfrm>
          <a:prstGeom prst="rect">
            <a:avLst/>
          </a:prstGeom>
          <a:noFill/>
          <a:ln>
            <a:noFill/>
          </a:ln>
        </p:spPr>
      </p:pic>
      <p:cxnSp>
        <p:nvCxnSpPr>
          <p:cNvPr id="1877" name="Google Shape;1877;p170"/>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sp>
        <p:nvSpPr>
          <p:cNvPr id="1878" name="Google Shape;1878;p170"/>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879" name="Google Shape;1879;p170"/>
          <p:cNvCxnSpPr>
            <a:stCxn id="1878"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880" name="Google Shape;1880;p170"/>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81" name="Google Shape;1881;p170"/>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882" name="Google Shape;1882;p17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pic>
        <p:nvPicPr>
          <p:cNvPr id="1887" name="Google Shape;1887;p171"/>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888" name="Google Shape;1888;p171"/>
          <p:cNvPicPr preferRelativeResize="0"/>
          <p:nvPr/>
        </p:nvPicPr>
        <p:blipFill>
          <a:blip r:embed="rId4">
            <a:alphaModFix/>
          </a:blip>
          <a:stretch>
            <a:fillRect/>
          </a:stretch>
        </p:blipFill>
        <p:spPr>
          <a:xfrm>
            <a:off x="311700" y="2126900"/>
            <a:ext cx="4316799" cy="318456"/>
          </a:xfrm>
          <a:prstGeom prst="rect">
            <a:avLst/>
          </a:prstGeom>
          <a:noFill/>
          <a:ln>
            <a:noFill/>
          </a:ln>
        </p:spPr>
      </p:pic>
      <p:cxnSp>
        <p:nvCxnSpPr>
          <p:cNvPr id="1889" name="Google Shape;1889;p171"/>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sp>
        <p:nvSpPr>
          <p:cNvPr id="1890" name="Google Shape;1890;p171"/>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891" name="Google Shape;1891;p171"/>
          <p:cNvCxnSpPr>
            <a:stCxn id="1890"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892" name="Google Shape;1892;p171"/>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893" name="Google Shape;1893;p171"/>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894" name="Google Shape;1894;p17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pic>
        <p:nvPicPr>
          <p:cNvPr id="1899" name="Google Shape;1899;p172"/>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00" name="Google Shape;1900;p172"/>
          <p:cNvPicPr preferRelativeResize="0"/>
          <p:nvPr/>
        </p:nvPicPr>
        <p:blipFill>
          <a:blip r:embed="rId4">
            <a:alphaModFix/>
          </a:blip>
          <a:stretch>
            <a:fillRect/>
          </a:stretch>
        </p:blipFill>
        <p:spPr>
          <a:xfrm>
            <a:off x="311700" y="2126900"/>
            <a:ext cx="4316799" cy="318456"/>
          </a:xfrm>
          <a:prstGeom prst="rect">
            <a:avLst/>
          </a:prstGeom>
          <a:noFill/>
          <a:ln>
            <a:noFill/>
          </a:ln>
        </p:spPr>
      </p:pic>
      <p:cxnSp>
        <p:nvCxnSpPr>
          <p:cNvPr id="1901" name="Google Shape;1901;p172"/>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02" name="Google Shape;1902;p172"/>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sp>
        <p:nvSpPr>
          <p:cNvPr id="1903" name="Google Shape;1903;p172"/>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04" name="Google Shape;1904;p172"/>
          <p:cNvCxnSpPr>
            <a:stCxn id="1903"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05" name="Google Shape;1905;p172"/>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sp>
        <p:nvSpPr>
          <p:cNvPr id="1906" name="Google Shape;1906;p172"/>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907" name="Google Shape;1907;p172"/>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908" name="Google Shape;1908;p17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pic>
        <p:nvPicPr>
          <p:cNvPr id="1913" name="Google Shape;1913;p173"/>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14" name="Google Shape;1914;p173"/>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1915" name="Google Shape;1915;p173"/>
          <p:cNvPicPr preferRelativeResize="0"/>
          <p:nvPr/>
        </p:nvPicPr>
        <p:blipFill>
          <a:blip r:embed="rId5">
            <a:alphaModFix/>
          </a:blip>
          <a:stretch>
            <a:fillRect/>
          </a:stretch>
        </p:blipFill>
        <p:spPr>
          <a:xfrm>
            <a:off x="311699" y="2947975"/>
            <a:ext cx="5662276" cy="640050"/>
          </a:xfrm>
          <a:prstGeom prst="rect">
            <a:avLst/>
          </a:prstGeom>
          <a:noFill/>
          <a:ln>
            <a:noFill/>
          </a:ln>
        </p:spPr>
      </p:pic>
      <p:cxnSp>
        <p:nvCxnSpPr>
          <p:cNvPr id="1916" name="Google Shape;1916;p173"/>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17" name="Google Shape;1917;p173"/>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sp>
        <p:nvSpPr>
          <p:cNvPr id="1918" name="Google Shape;1918;p173"/>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19" name="Google Shape;1919;p173"/>
          <p:cNvCxnSpPr>
            <a:stCxn id="1918"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20" name="Google Shape;1920;p173"/>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sp>
        <p:nvSpPr>
          <p:cNvPr id="1921" name="Google Shape;1921;p173"/>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922" name="Google Shape;1922;p173"/>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923" name="Google Shape;1923;p17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pic>
        <p:nvPicPr>
          <p:cNvPr id="1928" name="Google Shape;1928;p174"/>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29" name="Google Shape;1929;p174"/>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1930" name="Google Shape;1930;p174"/>
          <p:cNvPicPr preferRelativeResize="0"/>
          <p:nvPr/>
        </p:nvPicPr>
        <p:blipFill>
          <a:blip r:embed="rId5">
            <a:alphaModFix/>
          </a:blip>
          <a:stretch>
            <a:fillRect/>
          </a:stretch>
        </p:blipFill>
        <p:spPr>
          <a:xfrm>
            <a:off x="311699" y="2947975"/>
            <a:ext cx="5662276" cy="640050"/>
          </a:xfrm>
          <a:prstGeom prst="rect">
            <a:avLst/>
          </a:prstGeom>
          <a:noFill/>
          <a:ln>
            <a:noFill/>
          </a:ln>
        </p:spPr>
      </p:pic>
      <p:cxnSp>
        <p:nvCxnSpPr>
          <p:cNvPr id="1931" name="Google Shape;1931;p174"/>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32" name="Google Shape;1932;p174"/>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sp>
        <p:nvSpPr>
          <p:cNvPr id="1933" name="Google Shape;1933;p174"/>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34" name="Google Shape;1934;p174"/>
          <p:cNvCxnSpPr>
            <a:stCxn id="1933"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35" name="Google Shape;1935;p174"/>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cxnSp>
        <p:nvCxnSpPr>
          <p:cNvPr id="1936" name="Google Shape;1936;p174"/>
          <p:cNvCxnSpPr/>
          <p:nvPr/>
        </p:nvCxnSpPr>
        <p:spPr>
          <a:xfrm flipH="1">
            <a:off x="929600" y="2986100"/>
            <a:ext cx="251400" cy="210600"/>
          </a:xfrm>
          <a:prstGeom prst="straightConnector1">
            <a:avLst/>
          </a:prstGeom>
          <a:noFill/>
          <a:ln cap="flat" cmpd="sng" w="9525">
            <a:solidFill>
              <a:schemeClr val="dk1"/>
            </a:solidFill>
            <a:prstDash val="solid"/>
            <a:round/>
            <a:headEnd len="med" w="med" type="none"/>
            <a:tailEnd len="med" w="med" type="oval"/>
          </a:ln>
        </p:spPr>
      </p:cxnSp>
      <p:sp>
        <p:nvSpPr>
          <p:cNvPr id="1937" name="Google Shape;1937;p174"/>
          <p:cNvSpPr txBox="1"/>
          <p:nvPr/>
        </p:nvSpPr>
        <p:spPr>
          <a:xfrm>
            <a:off x="1013375" y="2616800"/>
            <a:ext cx="158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Depleted savings </a:t>
            </a:r>
            <a:endParaRPr sz="1200">
              <a:solidFill>
                <a:schemeClr val="dk1"/>
              </a:solidFill>
              <a:latin typeface="Consolas"/>
              <a:ea typeface="Consolas"/>
              <a:cs typeface="Consolas"/>
              <a:sym typeface="Consolas"/>
            </a:endParaRPr>
          </a:p>
        </p:txBody>
      </p:sp>
      <p:sp>
        <p:nvSpPr>
          <p:cNvPr id="1938" name="Google Shape;1938;p174"/>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939" name="Google Shape;1939;p174"/>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940" name="Google Shape;1940;p17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pic>
        <p:nvPicPr>
          <p:cNvPr id="1945" name="Google Shape;1945;p175"/>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46" name="Google Shape;1946;p175"/>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1947" name="Google Shape;1947;p175"/>
          <p:cNvPicPr preferRelativeResize="0"/>
          <p:nvPr/>
        </p:nvPicPr>
        <p:blipFill>
          <a:blip r:embed="rId5">
            <a:alphaModFix/>
          </a:blip>
          <a:stretch>
            <a:fillRect/>
          </a:stretch>
        </p:blipFill>
        <p:spPr>
          <a:xfrm>
            <a:off x="311699" y="2947975"/>
            <a:ext cx="5662276" cy="640050"/>
          </a:xfrm>
          <a:prstGeom prst="rect">
            <a:avLst/>
          </a:prstGeom>
          <a:noFill/>
          <a:ln>
            <a:noFill/>
          </a:ln>
        </p:spPr>
      </p:pic>
      <p:cxnSp>
        <p:nvCxnSpPr>
          <p:cNvPr id="1948" name="Google Shape;1948;p175"/>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49" name="Google Shape;1949;p175"/>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sp>
        <p:nvSpPr>
          <p:cNvPr id="1950" name="Google Shape;1950;p175"/>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51" name="Google Shape;1951;p175"/>
          <p:cNvCxnSpPr>
            <a:stCxn id="1950"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52" name="Google Shape;1952;p175"/>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cxnSp>
        <p:nvCxnSpPr>
          <p:cNvPr id="1953" name="Google Shape;1953;p175"/>
          <p:cNvCxnSpPr/>
          <p:nvPr/>
        </p:nvCxnSpPr>
        <p:spPr>
          <a:xfrm flipH="1">
            <a:off x="929600" y="2986100"/>
            <a:ext cx="251400" cy="210600"/>
          </a:xfrm>
          <a:prstGeom prst="straightConnector1">
            <a:avLst/>
          </a:prstGeom>
          <a:noFill/>
          <a:ln cap="flat" cmpd="sng" w="9525">
            <a:solidFill>
              <a:schemeClr val="dk1"/>
            </a:solidFill>
            <a:prstDash val="solid"/>
            <a:round/>
            <a:headEnd len="med" w="med" type="none"/>
            <a:tailEnd len="med" w="med" type="oval"/>
          </a:ln>
        </p:spPr>
      </p:cxnSp>
      <p:sp>
        <p:nvSpPr>
          <p:cNvPr id="1954" name="Google Shape;1954;p175"/>
          <p:cNvSpPr txBox="1"/>
          <p:nvPr/>
        </p:nvSpPr>
        <p:spPr>
          <a:xfrm>
            <a:off x="1013375" y="2616800"/>
            <a:ext cx="158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Depleted savings </a:t>
            </a:r>
            <a:endParaRPr sz="1200">
              <a:solidFill>
                <a:schemeClr val="dk1"/>
              </a:solidFill>
              <a:latin typeface="Consolas"/>
              <a:ea typeface="Consolas"/>
              <a:cs typeface="Consolas"/>
              <a:sym typeface="Consolas"/>
            </a:endParaRPr>
          </a:p>
        </p:txBody>
      </p:sp>
      <p:sp>
        <p:nvSpPr>
          <p:cNvPr id="1955" name="Google Shape;1955;p175"/>
          <p:cNvSpPr txBox="1"/>
          <p:nvPr/>
        </p:nvSpPr>
        <p:spPr>
          <a:xfrm>
            <a:off x="2933600" y="25670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Missed investment growth</a:t>
            </a:r>
            <a:endParaRPr sz="1200">
              <a:solidFill>
                <a:schemeClr val="dk1"/>
              </a:solidFill>
              <a:latin typeface="Consolas"/>
              <a:ea typeface="Consolas"/>
              <a:cs typeface="Consolas"/>
              <a:sym typeface="Consolas"/>
            </a:endParaRPr>
          </a:p>
        </p:txBody>
      </p:sp>
      <p:cxnSp>
        <p:nvCxnSpPr>
          <p:cNvPr id="1956" name="Google Shape;1956;p175"/>
          <p:cNvCxnSpPr/>
          <p:nvPr/>
        </p:nvCxnSpPr>
        <p:spPr>
          <a:xfrm flipH="1">
            <a:off x="3299350" y="2902300"/>
            <a:ext cx="152400" cy="266700"/>
          </a:xfrm>
          <a:prstGeom prst="straightConnector1">
            <a:avLst/>
          </a:prstGeom>
          <a:noFill/>
          <a:ln cap="flat" cmpd="sng" w="9525">
            <a:solidFill>
              <a:schemeClr val="dk1"/>
            </a:solidFill>
            <a:prstDash val="solid"/>
            <a:round/>
            <a:headEnd len="med" w="med" type="none"/>
            <a:tailEnd len="med" w="med" type="oval"/>
          </a:ln>
        </p:spPr>
      </p:cxnSp>
      <p:sp>
        <p:nvSpPr>
          <p:cNvPr id="1957" name="Google Shape;1957;p175"/>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958" name="Google Shape;1958;p175"/>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959" name="Google Shape;1959;p17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pic>
        <p:nvPicPr>
          <p:cNvPr id="1964" name="Google Shape;1964;p176"/>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65" name="Google Shape;1965;p176"/>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1966" name="Google Shape;1966;p176"/>
          <p:cNvPicPr preferRelativeResize="0"/>
          <p:nvPr/>
        </p:nvPicPr>
        <p:blipFill>
          <a:blip r:embed="rId5">
            <a:alphaModFix/>
          </a:blip>
          <a:stretch>
            <a:fillRect/>
          </a:stretch>
        </p:blipFill>
        <p:spPr>
          <a:xfrm>
            <a:off x="311699" y="2947975"/>
            <a:ext cx="5662276" cy="640050"/>
          </a:xfrm>
          <a:prstGeom prst="rect">
            <a:avLst/>
          </a:prstGeom>
          <a:noFill/>
          <a:ln>
            <a:noFill/>
          </a:ln>
        </p:spPr>
      </p:pic>
      <p:cxnSp>
        <p:nvCxnSpPr>
          <p:cNvPr id="1967" name="Google Shape;1967;p176"/>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68" name="Google Shape;1968;p176"/>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cxnSp>
        <p:nvCxnSpPr>
          <p:cNvPr id="1969" name="Google Shape;1969;p176"/>
          <p:cNvCxnSpPr/>
          <p:nvPr/>
        </p:nvCxnSpPr>
        <p:spPr>
          <a:xfrm flipH="1">
            <a:off x="5973975" y="2947975"/>
            <a:ext cx="956700" cy="324900"/>
          </a:xfrm>
          <a:prstGeom prst="straightConnector1">
            <a:avLst/>
          </a:prstGeom>
          <a:noFill/>
          <a:ln cap="flat" cmpd="sng" w="9525">
            <a:solidFill>
              <a:schemeClr val="dk1"/>
            </a:solidFill>
            <a:prstDash val="solid"/>
            <a:round/>
            <a:headEnd len="med" w="med" type="none"/>
            <a:tailEnd len="med" w="med" type="oval"/>
          </a:ln>
        </p:spPr>
      </p:cxnSp>
      <p:sp>
        <p:nvSpPr>
          <p:cNvPr id="1970" name="Google Shape;1970;p176"/>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71" name="Google Shape;1971;p176"/>
          <p:cNvCxnSpPr>
            <a:stCxn id="1970"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72" name="Google Shape;1972;p176"/>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cxnSp>
        <p:nvCxnSpPr>
          <p:cNvPr id="1973" name="Google Shape;1973;p176"/>
          <p:cNvCxnSpPr/>
          <p:nvPr/>
        </p:nvCxnSpPr>
        <p:spPr>
          <a:xfrm flipH="1">
            <a:off x="929600" y="2986100"/>
            <a:ext cx="251400" cy="210600"/>
          </a:xfrm>
          <a:prstGeom prst="straightConnector1">
            <a:avLst/>
          </a:prstGeom>
          <a:noFill/>
          <a:ln cap="flat" cmpd="sng" w="9525">
            <a:solidFill>
              <a:schemeClr val="dk1"/>
            </a:solidFill>
            <a:prstDash val="solid"/>
            <a:round/>
            <a:headEnd len="med" w="med" type="none"/>
            <a:tailEnd len="med" w="med" type="oval"/>
          </a:ln>
        </p:spPr>
      </p:cxnSp>
      <p:sp>
        <p:nvSpPr>
          <p:cNvPr id="1974" name="Google Shape;1974;p176"/>
          <p:cNvSpPr txBox="1"/>
          <p:nvPr/>
        </p:nvSpPr>
        <p:spPr>
          <a:xfrm>
            <a:off x="1013375" y="2616800"/>
            <a:ext cx="158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Depleted savings </a:t>
            </a:r>
            <a:endParaRPr sz="1200">
              <a:solidFill>
                <a:schemeClr val="dk1"/>
              </a:solidFill>
              <a:latin typeface="Consolas"/>
              <a:ea typeface="Consolas"/>
              <a:cs typeface="Consolas"/>
              <a:sym typeface="Consolas"/>
            </a:endParaRPr>
          </a:p>
        </p:txBody>
      </p:sp>
      <p:sp>
        <p:nvSpPr>
          <p:cNvPr id="1975" name="Google Shape;1975;p176"/>
          <p:cNvSpPr txBox="1"/>
          <p:nvPr/>
        </p:nvSpPr>
        <p:spPr>
          <a:xfrm>
            <a:off x="2933600" y="25670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Missed investment growth</a:t>
            </a:r>
            <a:endParaRPr sz="1200">
              <a:solidFill>
                <a:schemeClr val="dk1"/>
              </a:solidFill>
              <a:latin typeface="Consolas"/>
              <a:ea typeface="Consolas"/>
              <a:cs typeface="Consolas"/>
              <a:sym typeface="Consolas"/>
            </a:endParaRPr>
          </a:p>
        </p:txBody>
      </p:sp>
      <p:cxnSp>
        <p:nvCxnSpPr>
          <p:cNvPr id="1976" name="Google Shape;1976;p176"/>
          <p:cNvCxnSpPr/>
          <p:nvPr/>
        </p:nvCxnSpPr>
        <p:spPr>
          <a:xfrm flipH="1">
            <a:off x="3299350" y="2902300"/>
            <a:ext cx="152400" cy="266700"/>
          </a:xfrm>
          <a:prstGeom prst="straightConnector1">
            <a:avLst/>
          </a:prstGeom>
          <a:noFill/>
          <a:ln cap="flat" cmpd="sng" w="9525">
            <a:solidFill>
              <a:schemeClr val="dk1"/>
            </a:solidFill>
            <a:prstDash val="solid"/>
            <a:round/>
            <a:headEnd len="med" w="med" type="none"/>
            <a:tailEnd len="med" w="med" type="oval"/>
          </a:ln>
        </p:spPr>
      </p:cxnSp>
      <p:sp>
        <p:nvSpPr>
          <p:cNvPr id="1977" name="Google Shape;1977;p176"/>
          <p:cNvSpPr txBox="1"/>
          <p:nvPr/>
        </p:nvSpPr>
        <p:spPr>
          <a:xfrm>
            <a:off x="6930675" y="27575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Debt accumulation</a:t>
            </a:r>
            <a:endParaRPr sz="1200">
              <a:solidFill>
                <a:schemeClr val="dk1"/>
              </a:solidFill>
              <a:latin typeface="Consolas"/>
              <a:ea typeface="Consolas"/>
              <a:cs typeface="Consolas"/>
              <a:sym typeface="Consolas"/>
            </a:endParaRPr>
          </a:p>
        </p:txBody>
      </p:sp>
      <p:sp>
        <p:nvSpPr>
          <p:cNvPr id="1978" name="Google Shape;1978;p176"/>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1979" name="Google Shape;1979;p176"/>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1980" name="Google Shape;1980;p17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How the models connect</a:t>
            </a:r>
            <a:endParaRPr>
              <a:solidFill>
                <a:srgbClr val="0B5394"/>
              </a:solidFill>
              <a:latin typeface="Consolas"/>
              <a:ea typeface="Consolas"/>
              <a:cs typeface="Consolas"/>
              <a:sym typeface="Consolas"/>
            </a:endParaRPr>
          </a:p>
        </p:txBody>
      </p:sp>
      <p:sp>
        <p:nvSpPr>
          <p:cNvPr id="181" name="Google Shape;181;p33"/>
          <p:cNvSpPr txBox="1"/>
          <p:nvPr>
            <p:ph idx="4294967295" type="body"/>
          </p:nvPr>
        </p:nvSpPr>
        <p:spPr>
          <a:xfrm>
            <a:off x="311700" y="1173450"/>
            <a:ext cx="7946400" cy="3416400"/>
          </a:xfrm>
          <a:prstGeom prst="rect">
            <a:avLst/>
          </a:prstGeom>
        </p:spPr>
        <p:txBody>
          <a:bodyPr anchorCtr="0" anchor="t" bIns="91425" lIns="91425" spcFirstLastPara="1" rIns="91425" wrap="square" tIns="91425">
            <a:normAutofit/>
          </a:bodyPr>
          <a:lstStyle/>
          <a:p>
            <a:pPr indent="-336550" lvl="0" marL="457200" rtl="0" algn="l">
              <a:lnSpc>
                <a:spcPct val="200000"/>
              </a:lnSpc>
              <a:spcBef>
                <a:spcPts val="120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1 </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identifies vulnerability before gambling begins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2</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models how behaviour converts vulnerability into losses</a:t>
            </a:r>
            <a:endParaRPr sz="15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Question 3</a:t>
            </a:r>
            <a:endParaRPr sz="1700">
              <a:solidFill>
                <a:schemeClr val="dk1"/>
              </a:solidFill>
              <a:latin typeface="Consolas"/>
              <a:ea typeface="Consolas"/>
              <a:cs typeface="Consolas"/>
              <a:sym typeface="Consolas"/>
            </a:endParaRPr>
          </a:p>
          <a:p>
            <a:pPr indent="-323850" lvl="1" marL="914400" rtl="0" algn="l">
              <a:lnSpc>
                <a:spcPct val="200000"/>
              </a:lnSpc>
              <a:spcBef>
                <a:spcPts val="0"/>
              </a:spcBef>
              <a:spcAft>
                <a:spcPts val="0"/>
              </a:spcAft>
              <a:buClr>
                <a:schemeClr val="dk1"/>
              </a:buClr>
              <a:buSzPts val="1500"/>
              <a:buFont typeface="Consolas"/>
              <a:buChar char="❏"/>
            </a:pPr>
            <a:r>
              <a:rPr lang="en" sz="1500">
                <a:solidFill>
                  <a:schemeClr val="dk1"/>
                </a:solidFill>
                <a:latin typeface="Consolas"/>
                <a:ea typeface="Consolas"/>
                <a:cs typeface="Consolas"/>
                <a:sym typeface="Consolas"/>
              </a:rPr>
              <a:t>measures how long the damage lasts after the betting stops</a:t>
            </a:r>
            <a:endParaRPr sz="1900">
              <a:solidFill>
                <a:schemeClr val="dk1"/>
              </a:solidFill>
              <a:latin typeface="Consolas"/>
              <a:ea typeface="Consolas"/>
              <a:cs typeface="Consolas"/>
              <a:sym typeface="Consolas"/>
            </a:endParaRPr>
          </a:p>
        </p:txBody>
      </p:sp>
      <p:sp>
        <p:nvSpPr>
          <p:cNvPr id="182" name="Google Shape;182;p33"/>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pic>
        <p:nvPicPr>
          <p:cNvPr id="1985" name="Google Shape;1985;p177"/>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1986" name="Google Shape;1986;p177"/>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1987" name="Google Shape;1987;p177"/>
          <p:cNvPicPr preferRelativeResize="0"/>
          <p:nvPr/>
        </p:nvPicPr>
        <p:blipFill>
          <a:blip r:embed="rId5">
            <a:alphaModFix/>
          </a:blip>
          <a:stretch>
            <a:fillRect/>
          </a:stretch>
        </p:blipFill>
        <p:spPr>
          <a:xfrm>
            <a:off x="311699" y="2947975"/>
            <a:ext cx="5662276" cy="640050"/>
          </a:xfrm>
          <a:prstGeom prst="rect">
            <a:avLst/>
          </a:prstGeom>
          <a:noFill/>
          <a:ln>
            <a:noFill/>
          </a:ln>
        </p:spPr>
      </p:pic>
      <p:pic>
        <p:nvPicPr>
          <p:cNvPr id="1988" name="Google Shape;1988;p177"/>
          <p:cNvPicPr preferRelativeResize="0"/>
          <p:nvPr/>
        </p:nvPicPr>
        <p:blipFill>
          <a:blip r:embed="rId6">
            <a:alphaModFix/>
          </a:blip>
          <a:stretch>
            <a:fillRect/>
          </a:stretch>
        </p:blipFill>
        <p:spPr>
          <a:xfrm>
            <a:off x="311699" y="3961125"/>
            <a:ext cx="5883250" cy="513500"/>
          </a:xfrm>
          <a:prstGeom prst="rect">
            <a:avLst/>
          </a:prstGeom>
          <a:noFill/>
          <a:ln>
            <a:noFill/>
          </a:ln>
        </p:spPr>
      </p:pic>
      <p:cxnSp>
        <p:nvCxnSpPr>
          <p:cNvPr id="1989" name="Google Shape;1989;p177"/>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1990" name="Google Shape;1990;p177"/>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cxnSp>
        <p:nvCxnSpPr>
          <p:cNvPr id="1991" name="Google Shape;1991;p177"/>
          <p:cNvCxnSpPr/>
          <p:nvPr/>
        </p:nvCxnSpPr>
        <p:spPr>
          <a:xfrm flipH="1">
            <a:off x="5973975" y="2947975"/>
            <a:ext cx="956700" cy="324900"/>
          </a:xfrm>
          <a:prstGeom prst="straightConnector1">
            <a:avLst/>
          </a:prstGeom>
          <a:noFill/>
          <a:ln cap="flat" cmpd="sng" w="9525">
            <a:solidFill>
              <a:schemeClr val="dk1"/>
            </a:solidFill>
            <a:prstDash val="solid"/>
            <a:round/>
            <a:headEnd len="med" w="med" type="none"/>
            <a:tailEnd len="med" w="med" type="oval"/>
          </a:ln>
        </p:spPr>
      </p:cxnSp>
      <p:sp>
        <p:nvSpPr>
          <p:cNvPr id="1992" name="Google Shape;1992;p177"/>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1993" name="Google Shape;1993;p177"/>
          <p:cNvCxnSpPr>
            <a:stCxn id="1992"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1994" name="Google Shape;1994;p177"/>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cxnSp>
        <p:nvCxnSpPr>
          <p:cNvPr id="1995" name="Google Shape;1995;p177"/>
          <p:cNvCxnSpPr/>
          <p:nvPr/>
        </p:nvCxnSpPr>
        <p:spPr>
          <a:xfrm flipH="1">
            <a:off x="929600" y="2986100"/>
            <a:ext cx="251400" cy="210600"/>
          </a:xfrm>
          <a:prstGeom prst="straightConnector1">
            <a:avLst/>
          </a:prstGeom>
          <a:noFill/>
          <a:ln cap="flat" cmpd="sng" w="9525">
            <a:solidFill>
              <a:schemeClr val="dk1"/>
            </a:solidFill>
            <a:prstDash val="solid"/>
            <a:round/>
            <a:headEnd len="med" w="med" type="none"/>
            <a:tailEnd len="med" w="med" type="oval"/>
          </a:ln>
        </p:spPr>
      </p:cxnSp>
      <p:sp>
        <p:nvSpPr>
          <p:cNvPr id="1996" name="Google Shape;1996;p177"/>
          <p:cNvSpPr txBox="1"/>
          <p:nvPr/>
        </p:nvSpPr>
        <p:spPr>
          <a:xfrm>
            <a:off x="1013375" y="2616800"/>
            <a:ext cx="158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Depleted savings </a:t>
            </a:r>
            <a:endParaRPr sz="1200">
              <a:solidFill>
                <a:schemeClr val="dk1"/>
              </a:solidFill>
              <a:latin typeface="Consolas"/>
              <a:ea typeface="Consolas"/>
              <a:cs typeface="Consolas"/>
              <a:sym typeface="Consolas"/>
            </a:endParaRPr>
          </a:p>
        </p:txBody>
      </p:sp>
      <p:sp>
        <p:nvSpPr>
          <p:cNvPr id="1997" name="Google Shape;1997;p177"/>
          <p:cNvSpPr txBox="1"/>
          <p:nvPr/>
        </p:nvSpPr>
        <p:spPr>
          <a:xfrm>
            <a:off x="2933600" y="25670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Missed investment growth</a:t>
            </a:r>
            <a:endParaRPr sz="1200">
              <a:solidFill>
                <a:schemeClr val="dk1"/>
              </a:solidFill>
              <a:latin typeface="Consolas"/>
              <a:ea typeface="Consolas"/>
              <a:cs typeface="Consolas"/>
              <a:sym typeface="Consolas"/>
            </a:endParaRPr>
          </a:p>
        </p:txBody>
      </p:sp>
      <p:cxnSp>
        <p:nvCxnSpPr>
          <p:cNvPr id="1998" name="Google Shape;1998;p177"/>
          <p:cNvCxnSpPr/>
          <p:nvPr/>
        </p:nvCxnSpPr>
        <p:spPr>
          <a:xfrm flipH="1">
            <a:off x="3299350" y="2902300"/>
            <a:ext cx="152400" cy="266700"/>
          </a:xfrm>
          <a:prstGeom prst="straightConnector1">
            <a:avLst/>
          </a:prstGeom>
          <a:noFill/>
          <a:ln cap="flat" cmpd="sng" w="9525">
            <a:solidFill>
              <a:schemeClr val="dk1"/>
            </a:solidFill>
            <a:prstDash val="solid"/>
            <a:round/>
            <a:headEnd len="med" w="med" type="none"/>
            <a:tailEnd len="med" w="med" type="oval"/>
          </a:ln>
        </p:spPr>
      </p:cxnSp>
      <p:sp>
        <p:nvSpPr>
          <p:cNvPr id="1999" name="Google Shape;1999;p177"/>
          <p:cNvSpPr txBox="1"/>
          <p:nvPr/>
        </p:nvSpPr>
        <p:spPr>
          <a:xfrm>
            <a:off x="6930675" y="27575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Debt accumulation</a:t>
            </a:r>
            <a:endParaRPr sz="1200">
              <a:solidFill>
                <a:schemeClr val="dk1"/>
              </a:solidFill>
              <a:latin typeface="Consolas"/>
              <a:ea typeface="Consolas"/>
              <a:cs typeface="Consolas"/>
              <a:sym typeface="Consolas"/>
            </a:endParaRPr>
          </a:p>
        </p:txBody>
      </p:sp>
      <p:sp>
        <p:nvSpPr>
          <p:cNvPr id="2000" name="Google Shape;2000;p177"/>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2001" name="Google Shape;2001;p177"/>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2002" name="Google Shape;2002;p17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6" name="Shape 2006"/>
        <p:cNvGrpSpPr/>
        <p:nvPr/>
      </p:nvGrpSpPr>
      <p:grpSpPr>
        <a:xfrm>
          <a:off x="0" y="0"/>
          <a:ext cx="0" cy="0"/>
          <a:chOff x="0" y="0"/>
          <a:chExt cx="0" cy="0"/>
        </a:xfrm>
      </p:grpSpPr>
      <p:pic>
        <p:nvPicPr>
          <p:cNvPr id="2007" name="Google Shape;2007;p178"/>
          <p:cNvPicPr preferRelativeResize="0"/>
          <p:nvPr/>
        </p:nvPicPr>
        <p:blipFill>
          <a:blip r:embed="rId3">
            <a:alphaModFix/>
          </a:blip>
          <a:stretch>
            <a:fillRect/>
          </a:stretch>
        </p:blipFill>
        <p:spPr>
          <a:xfrm>
            <a:off x="311701" y="986925"/>
            <a:ext cx="4316802" cy="762100"/>
          </a:xfrm>
          <a:prstGeom prst="rect">
            <a:avLst/>
          </a:prstGeom>
          <a:noFill/>
          <a:ln>
            <a:noFill/>
          </a:ln>
        </p:spPr>
      </p:pic>
      <p:pic>
        <p:nvPicPr>
          <p:cNvPr id="2008" name="Google Shape;2008;p178"/>
          <p:cNvPicPr preferRelativeResize="0"/>
          <p:nvPr/>
        </p:nvPicPr>
        <p:blipFill>
          <a:blip r:embed="rId4">
            <a:alphaModFix/>
          </a:blip>
          <a:stretch>
            <a:fillRect/>
          </a:stretch>
        </p:blipFill>
        <p:spPr>
          <a:xfrm>
            <a:off x="311700" y="2126900"/>
            <a:ext cx="4316799" cy="318456"/>
          </a:xfrm>
          <a:prstGeom prst="rect">
            <a:avLst/>
          </a:prstGeom>
          <a:noFill/>
          <a:ln>
            <a:noFill/>
          </a:ln>
        </p:spPr>
      </p:pic>
      <p:pic>
        <p:nvPicPr>
          <p:cNvPr id="2009" name="Google Shape;2009;p178"/>
          <p:cNvPicPr preferRelativeResize="0"/>
          <p:nvPr/>
        </p:nvPicPr>
        <p:blipFill>
          <a:blip r:embed="rId5">
            <a:alphaModFix/>
          </a:blip>
          <a:stretch>
            <a:fillRect/>
          </a:stretch>
        </p:blipFill>
        <p:spPr>
          <a:xfrm>
            <a:off x="311699" y="2947975"/>
            <a:ext cx="5662276" cy="640050"/>
          </a:xfrm>
          <a:prstGeom prst="rect">
            <a:avLst/>
          </a:prstGeom>
          <a:noFill/>
          <a:ln>
            <a:noFill/>
          </a:ln>
        </p:spPr>
      </p:pic>
      <p:pic>
        <p:nvPicPr>
          <p:cNvPr id="2010" name="Google Shape;2010;p178"/>
          <p:cNvPicPr preferRelativeResize="0"/>
          <p:nvPr/>
        </p:nvPicPr>
        <p:blipFill>
          <a:blip r:embed="rId6">
            <a:alphaModFix/>
          </a:blip>
          <a:stretch>
            <a:fillRect/>
          </a:stretch>
        </p:blipFill>
        <p:spPr>
          <a:xfrm>
            <a:off x="311699" y="3961125"/>
            <a:ext cx="5883250" cy="513500"/>
          </a:xfrm>
          <a:prstGeom prst="rect">
            <a:avLst/>
          </a:prstGeom>
          <a:noFill/>
          <a:ln>
            <a:noFill/>
          </a:ln>
        </p:spPr>
      </p:pic>
      <p:cxnSp>
        <p:nvCxnSpPr>
          <p:cNvPr id="2011" name="Google Shape;2011;p178"/>
          <p:cNvCxnSpPr/>
          <p:nvPr/>
        </p:nvCxnSpPr>
        <p:spPr>
          <a:xfrm rot="10800000">
            <a:off x="3234250" y="1588975"/>
            <a:ext cx="560400" cy="117000"/>
          </a:xfrm>
          <a:prstGeom prst="straightConnector1">
            <a:avLst/>
          </a:prstGeom>
          <a:noFill/>
          <a:ln cap="flat" cmpd="sng" w="9525">
            <a:solidFill>
              <a:schemeClr val="dk1"/>
            </a:solidFill>
            <a:prstDash val="solid"/>
            <a:round/>
            <a:headEnd len="med" w="med" type="none"/>
            <a:tailEnd len="med" w="med" type="oval"/>
          </a:ln>
        </p:spPr>
      </p:cxnSp>
      <p:cxnSp>
        <p:nvCxnSpPr>
          <p:cNvPr id="2012" name="Google Shape;2012;p178"/>
          <p:cNvCxnSpPr/>
          <p:nvPr/>
        </p:nvCxnSpPr>
        <p:spPr>
          <a:xfrm flipH="1">
            <a:off x="4628650" y="2071700"/>
            <a:ext cx="918600" cy="218100"/>
          </a:xfrm>
          <a:prstGeom prst="straightConnector1">
            <a:avLst/>
          </a:prstGeom>
          <a:noFill/>
          <a:ln cap="flat" cmpd="sng" w="9525">
            <a:solidFill>
              <a:schemeClr val="dk1"/>
            </a:solidFill>
            <a:prstDash val="solid"/>
            <a:round/>
            <a:headEnd len="med" w="med" type="none"/>
            <a:tailEnd len="med" w="med" type="oval"/>
          </a:ln>
        </p:spPr>
      </p:cxnSp>
      <p:cxnSp>
        <p:nvCxnSpPr>
          <p:cNvPr id="2013" name="Google Shape;2013;p178"/>
          <p:cNvCxnSpPr/>
          <p:nvPr/>
        </p:nvCxnSpPr>
        <p:spPr>
          <a:xfrm flipH="1">
            <a:off x="5973975" y="2947975"/>
            <a:ext cx="956700" cy="324900"/>
          </a:xfrm>
          <a:prstGeom prst="straightConnector1">
            <a:avLst/>
          </a:prstGeom>
          <a:noFill/>
          <a:ln cap="flat" cmpd="sng" w="9525">
            <a:solidFill>
              <a:schemeClr val="dk1"/>
            </a:solidFill>
            <a:prstDash val="solid"/>
            <a:round/>
            <a:headEnd len="med" w="med" type="none"/>
            <a:tailEnd len="med" w="med" type="oval"/>
          </a:ln>
        </p:spPr>
      </p:cxnSp>
      <p:cxnSp>
        <p:nvCxnSpPr>
          <p:cNvPr id="2014" name="Google Shape;2014;p178"/>
          <p:cNvCxnSpPr/>
          <p:nvPr/>
        </p:nvCxnSpPr>
        <p:spPr>
          <a:xfrm rot="10800000">
            <a:off x="3299225" y="4415600"/>
            <a:ext cx="144900" cy="285000"/>
          </a:xfrm>
          <a:prstGeom prst="straightConnector1">
            <a:avLst/>
          </a:prstGeom>
          <a:noFill/>
          <a:ln cap="flat" cmpd="sng" w="9525">
            <a:solidFill>
              <a:schemeClr val="dk1"/>
            </a:solidFill>
            <a:prstDash val="solid"/>
            <a:round/>
            <a:headEnd len="med" w="med" type="none"/>
            <a:tailEnd len="med" w="med" type="oval"/>
          </a:ln>
        </p:spPr>
      </p:cxnSp>
      <p:sp>
        <p:nvSpPr>
          <p:cNvPr id="2015" name="Google Shape;2015;p178"/>
          <p:cNvSpPr txBox="1"/>
          <p:nvPr/>
        </p:nvSpPr>
        <p:spPr>
          <a:xfrm>
            <a:off x="3847975" y="1523775"/>
            <a:ext cx="256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saving capacity</a:t>
            </a:r>
            <a:endParaRPr sz="1200">
              <a:solidFill>
                <a:schemeClr val="dk1"/>
              </a:solidFill>
              <a:latin typeface="Consolas"/>
              <a:ea typeface="Consolas"/>
              <a:cs typeface="Consolas"/>
              <a:sym typeface="Consolas"/>
            </a:endParaRPr>
          </a:p>
        </p:txBody>
      </p:sp>
      <p:sp>
        <p:nvSpPr>
          <p:cNvPr id="2016" name="Google Shape;2016;p178"/>
          <p:cNvSpPr txBox="1"/>
          <p:nvPr/>
        </p:nvSpPr>
        <p:spPr>
          <a:xfrm>
            <a:off x="4419475" y="723700"/>
            <a:ext cx="192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Total repair deficit</a:t>
            </a:r>
            <a:endParaRPr sz="1200">
              <a:solidFill>
                <a:schemeClr val="dk1"/>
              </a:solidFill>
              <a:latin typeface="Consolas"/>
              <a:ea typeface="Consolas"/>
              <a:cs typeface="Consolas"/>
              <a:sym typeface="Consolas"/>
            </a:endParaRPr>
          </a:p>
        </p:txBody>
      </p:sp>
      <p:cxnSp>
        <p:nvCxnSpPr>
          <p:cNvPr id="2017" name="Google Shape;2017;p178"/>
          <p:cNvCxnSpPr>
            <a:stCxn id="2016" idx="1"/>
          </p:cNvCxnSpPr>
          <p:nvPr/>
        </p:nvCxnSpPr>
        <p:spPr>
          <a:xfrm flipH="1">
            <a:off x="3794575" y="908350"/>
            <a:ext cx="624900" cy="212400"/>
          </a:xfrm>
          <a:prstGeom prst="straightConnector1">
            <a:avLst/>
          </a:prstGeom>
          <a:noFill/>
          <a:ln cap="flat" cmpd="sng" w="9525">
            <a:solidFill>
              <a:schemeClr val="dk1"/>
            </a:solidFill>
            <a:prstDash val="solid"/>
            <a:round/>
            <a:headEnd len="med" w="med" type="none"/>
            <a:tailEnd len="med" w="med" type="oval"/>
          </a:ln>
        </p:spPr>
      </p:cxnSp>
      <p:sp>
        <p:nvSpPr>
          <p:cNvPr id="2018" name="Google Shape;2018;p178"/>
          <p:cNvSpPr txBox="1"/>
          <p:nvPr/>
        </p:nvSpPr>
        <p:spPr>
          <a:xfrm>
            <a:off x="5539675" y="1893075"/>
            <a:ext cx="345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Harmful shortfall beyond safe cushion</a:t>
            </a:r>
            <a:endParaRPr sz="1200">
              <a:solidFill>
                <a:schemeClr val="dk1"/>
              </a:solidFill>
              <a:latin typeface="Consolas"/>
              <a:ea typeface="Consolas"/>
              <a:cs typeface="Consolas"/>
              <a:sym typeface="Consolas"/>
            </a:endParaRPr>
          </a:p>
        </p:txBody>
      </p:sp>
      <p:cxnSp>
        <p:nvCxnSpPr>
          <p:cNvPr id="2019" name="Google Shape;2019;p178"/>
          <p:cNvCxnSpPr/>
          <p:nvPr/>
        </p:nvCxnSpPr>
        <p:spPr>
          <a:xfrm flipH="1">
            <a:off x="929600" y="2986100"/>
            <a:ext cx="251400" cy="210600"/>
          </a:xfrm>
          <a:prstGeom prst="straightConnector1">
            <a:avLst/>
          </a:prstGeom>
          <a:noFill/>
          <a:ln cap="flat" cmpd="sng" w="9525">
            <a:solidFill>
              <a:schemeClr val="dk1"/>
            </a:solidFill>
            <a:prstDash val="solid"/>
            <a:round/>
            <a:headEnd len="med" w="med" type="none"/>
            <a:tailEnd len="med" w="med" type="oval"/>
          </a:ln>
        </p:spPr>
      </p:cxnSp>
      <p:sp>
        <p:nvSpPr>
          <p:cNvPr id="2020" name="Google Shape;2020;p178"/>
          <p:cNvSpPr txBox="1"/>
          <p:nvPr/>
        </p:nvSpPr>
        <p:spPr>
          <a:xfrm>
            <a:off x="1013375" y="2616800"/>
            <a:ext cx="158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Depleted savings </a:t>
            </a:r>
            <a:endParaRPr sz="1200">
              <a:solidFill>
                <a:schemeClr val="dk1"/>
              </a:solidFill>
              <a:latin typeface="Consolas"/>
              <a:ea typeface="Consolas"/>
              <a:cs typeface="Consolas"/>
              <a:sym typeface="Consolas"/>
            </a:endParaRPr>
          </a:p>
        </p:txBody>
      </p:sp>
      <p:sp>
        <p:nvSpPr>
          <p:cNvPr id="2021" name="Google Shape;2021;p178"/>
          <p:cNvSpPr txBox="1"/>
          <p:nvPr/>
        </p:nvSpPr>
        <p:spPr>
          <a:xfrm>
            <a:off x="2933600" y="25670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Missed investment growth</a:t>
            </a:r>
            <a:endParaRPr sz="1200">
              <a:solidFill>
                <a:schemeClr val="dk1"/>
              </a:solidFill>
              <a:latin typeface="Consolas"/>
              <a:ea typeface="Consolas"/>
              <a:cs typeface="Consolas"/>
              <a:sym typeface="Consolas"/>
            </a:endParaRPr>
          </a:p>
        </p:txBody>
      </p:sp>
      <p:cxnSp>
        <p:nvCxnSpPr>
          <p:cNvPr id="2022" name="Google Shape;2022;p178"/>
          <p:cNvCxnSpPr/>
          <p:nvPr/>
        </p:nvCxnSpPr>
        <p:spPr>
          <a:xfrm flipH="1">
            <a:off x="3299350" y="2902300"/>
            <a:ext cx="152400" cy="266700"/>
          </a:xfrm>
          <a:prstGeom prst="straightConnector1">
            <a:avLst/>
          </a:prstGeom>
          <a:noFill/>
          <a:ln cap="flat" cmpd="sng" w="9525">
            <a:solidFill>
              <a:schemeClr val="dk1"/>
            </a:solidFill>
            <a:prstDash val="solid"/>
            <a:round/>
            <a:headEnd len="med" w="med" type="none"/>
            <a:tailEnd len="med" w="med" type="oval"/>
          </a:ln>
        </p:spPr>
      </p:cxnSp>
      <p:sp>
        <p:nvSpPr>
          <p:cNvPr id="2023" name="Google Shape;2023;p178"/>
          <p:cNvSpPr txBox="1"/>
          <p:nvPr/>
        </p:nvSpPr>
        <p:spPr>
          <a:xfrm>
            <a:off x="6930675" y="2757575"/>
            <a:ext cx="246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Debt accumulation</a:t>
            </a:r>
            <a:endParaRPr sz="1200">
              <a:solidFill>
                <a:schemeClr val="dk1"/>
              </a:solidFill>
              <a:latin typeface="Consolas"/>
              <a:ea typeface="Consolas"/>
              <a:cs typeface="Consolas"/>
              <a:sym typeface="Consolas"/>
            </a:endParaRPr>
          </a:p>
        </p:txBody>
      </p:sp>
      <p:sp>
        <p:nvSpPr>
          <p:cNvPr id="2024" name="Google Shape;2024;p178"/>
          <p:cNvSpPr txBox="1"/>
          <p:nvPr/>
        </p:nvSpPr>
        <p:spPr>
          <a:xfrm>
            <a:off x="2095425" y="4642925"/>
            <a:ext cx="321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onsolas"/>
                <a:ea typeface="Consolas"/>
                <a:cs typeface="Consolas"/>
                <a:sym typeface="Consolas"/>
              </a:rPr>
              <a:t>Monthly rates + initial conditions</a:t>
            </a:r>
            <a:endParaRPr sz="1200">
              <a:solidFill>
                <a:schemeClr val="dk1"/>
              </a:solidFill>
              <a:latin typeface="Consolas"/>
              <a:ea typeface="Consolas"/>
              <a:cs typeface="Consolas"/>
              <a:sym typeface="Consolas"/>
            </a:endParaRPr>
          </a:p>
        </p:txBody>
      </p:sp>
      <p:sp>
        <p:nvSpPr>
          <p:cNvPr id="2025" name="Google Shape;2025;p178"/>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Execution</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2026" name="Google Shape;2026;p17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179"/>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ode45 solver</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2032" name="Google Shape;2032;p17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6" name="Shape 2036"/>
        <p:cNvGrpSpPr/>
        <p:nvPr/>
      </p:nvGrpSpPr>
      <p:grpSpPr>
        <a:xfrm>
          <a:off x="0" y="0"/>
          <a:ext cx="0" cy="0"/>
          <a:chOff x="0" y="0"/>
          <a:chExt cx="0" cy="0"/>
        </a:xfrm>
      </p:grpSpPr>
      <p:sp>
        <p:nvSpPr>
          <p:cNvPr id="2037" name="Google Shape;2037;p180"/>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ode45 solver</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2038" name="Google Shape;2038;p180"/>
          <p:cNvPicPr preferRelativeResize="0"/>
          <p:nvPr/>
        </p:nvPicPr>
        <p:blipFill>
          <a:blip r:embed="rId3">
            <a:alphaModFix/>
          </a:blip>
          <a:stretch>
            <a:fillRect/>
          </a:stretch>
        </p:blipFill>
        <p:spPr>
          <a:xfrm>
            <a:off x="1905000" y="1086400"/>
            <a:ext cx="5334000" cy="3209925"/>
          </a:xfrm>
          <a:prstGeom prst="rect">
            <a:avLst/>
          </a:prstGeom>
          <a:noFill/>
          <a:ln>
            <a:noFill/>
          </a:ln>
        </p:spPr>
      </p:pic>
      <p:sp>
        <p:nvSpPr>
          <p:cNvPr id="2039" name="Google Shape;2039;p18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3" name="Shape 2043"/>
        <p:cNvGrpSpPr/>
        <p:nvPr/>
      </p:nvGrpSpPr>
      <p:grpSpPr>
        <a:xfrm>
          <a:off x="0" y="0"/>
          <a:ext cx="0" cy="0"/>
          <a:chOff x="0" y="0"/>
          <a:chExt cx="0" cy="0"/>
        </a:xfrm>
      </p:grpSpPr>
      <p:sp>
        <p:nvSpPr>
          <p:cNvPr id="2044" name="Google Shape;2044;p181"/>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ode45 solver</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2045" name="Google Shape;2045;p181"/>
          <p:cNvPicPr preferRelativeResize="0"/>
          <p:nvPr/>
        </p:nvPicPr>
        <p:blipFill>
          <a:blip r:embed="rId3">
            <a:alphaModFix/>
          </a:blip>
          <a:stretch>
            <a:fillRect/>
          </a:stretch>
        </p:blipFill>
        <p:spPr>
          <a:xfrm>
            <a:off x="357625" y="1053975"/>
            <a:ext cx="4087776" cy="3180050"/>
          </a:xfrm>
          <a:prstGeom prst="rect">
            <a:avLst/>
          </a:prstGeom>
          <a:noFill/>
          <a:ln>
            <a:noFill/>
          </a:ln>
        </p:spPr>
      </p:pic>
      <p:sp>
        <p:nvSpPr>
          <p:cNvPr id="2046" name="Google Shape;2046;p18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182"/>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ode45 solver</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2052" name="Google Shape;2052;p182"/>
          <p:cNvPicPr preferRelativeResize="0"/>
          <p:nvPr/>
        </p:nvPicPr>
        <p:blipFill>
          <a:blip r:embed="rId3">
            <a:alphaModFix/>
          </a:blip>
          <a:stretch>
            <a:fillRect/>
          </a:stretch>
        </p:blipFill>
        <p:spPr>
          <a:xfrm>
            <a:off x="357625" y="1053975"/>
            <a:ext cx="4087776" cy="3180050"/>
          </a:xfrm>
          <a:prstGeom prst="rect">
            <a:avLst/>
          </a:prstGeom>
          <a:noFill/>
          <a:ln>
            <a:noFill/>
          </a:ln>
        </p:spPr>
      </p:pic>
      <p:sp>
        <p:nvSpPr>
          <p:cNvPr id="2053" name="Google Shape;2053;p182"/>
          <p:cNvSpPr txBox="1"/>
          <p:nvPr/>
        </p:nvSpPr>
        <p:spPr>
          <a:xfrm>
            <a:off x="273425" y="4499475"/>
            <a:ext cx="8008200" cy="3540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ode45 computes the time path of the three financial gaps and returns their final values for RBM </a:t>
            </a:r>
            <a:endParaRPr>
              <a:solidFill>
                <a:schemeClr val="dk1"/>
              </a:solidFill>
              <a:latin typeface="Consolas"/>
              <a:ea typeface="Consolas"/>
              <a:cs typeface="Consolas"/>
              <a:sym typeface="Consolas"/>
            </a:endParaRPr>
          </a:p>
        </p:txBody>
      </p:sp>
      <p:sp>
        <p:nvSpPr>
          <p:cNvPr id="2054" name="Google Shape;2054;p18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sp>
        <p:nvSpPr>
          <p:cNvPr id="2059" name="Google Shape;2059;p183"/>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Gambling Impact &amp; Recovery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2060" name="Google Shape;2060;p18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4" name="Shape 2064"/>
        <p:cNvGrpSpPr/>
        <p:nvPr/>
      </p:nvGrpSpPr>
      <p:grpSpPr>
        <a:xfrm>
          <a:off x="0" y="0"/>
          <a:ext cx="0" cy="0"/>
          <a:chOff x="0" y="0"/>
          <a:chExt cx="0" cy="0"/>
        </a:xfrm>
      </p:grpSpPr>
      <p:sp>
        <p:nvSpPr>
          <p:cNvPr id="2065" name="Google Shape;2065;p184"/>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Gambling Impact &amp; Recovery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2066" name="Google Shape;2066;p184"/>
          <p:cNvPicPr preferRelativeResize="0"/>
          <p:nvPr/>
        </p:nvPicPr>
        <p:blipFill rotWithShape="1">
          <a:blip r:embed="rId3">
            <a:alphaModFix/>
          </a:blip>
          <a:srcRect b="30" l="0" r="0" t="40"/>
          <a:stretch/>
        </p:blipFill>
        <p:spPr>
          <a:xfrm>
            <a:off x="381000" y="990600"/>
            <a:ext cx="4000500" cy="2857500"/>
          </a:xfrm>
          <a:prstGeom prst="rect">
            <a:avLst/>
          </a:prstGeom>
          <a:noFill/>
          <a:ln>
            <a:noFill/>
          </a:ln>
        </p:spPr>
      </p:pic>
      <p:sp>
        <p:nvSpPr>
          <p:cNvPr id="2067" name="Google Shape;2067;p18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1" name="Shape 2071"/>
        <p:cNvGrpSpPr/>
        <p:nvPr/>
      </p:nvGrpSpPr>
      <p:grpSpPr>
        <a:xfrm>
          <a:off x="0" y="0"/>
          <a:ext cx="0" cy="0"/>
          <a:chOff x="0" y="0"/>
          <a:chExt cx="0" cy="0"/>
        </a:xfrm>
      </p:grpSpPr>
      <p:sp>
        <p:nvSpPr>
          <p:cNvPr id="2072" name="Google Shape;2072;p185"/>
          <p:cNvSpPr txBox="1"/>
          <p:nvPr/>
        </p:nvSpPr>
        <p:spPr>
          <a:xfrm>
            <a:off x="381000" y="3952875"/>
            <a:ext cx="4000500" cy="9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The Exponential Trap of Debt:</a:t>
            </a:r>
            <a:r>
              <a:rPr lang="en" sz="900">
                <a:solidFill>
                  <a:schemeClr val="dk1"/>
                </a:solidFill>
                <a:latin typeface="Consolas"/>
                <a:ea typeface="Consolas"/>
                <a:cs typeface="Consolas"/>
                <a:sym typeface="Consolas"/>
              </a:rPr>
              <a:t> Funding gambling with high-interest debt creates an exponential recovery timeline.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None/>
            </a:pPr>
            <a:r>
              <a:t/>
            </a:r>
            <a:endParaRPr b="1" sz="900">
              <a:solidFill>
                <a:srgbClr val="1E293B"/>
              </a:solidFill>
              <a:latin typeface="Consolas"/>
              <a:ea typeface="Consolas"/>
              <a:cs typeface="Consolas"/>
              <a:sym typeface="Consolas"/>
            </a:endParaRPr>
          </a:p>
        </p:txBody>
      </p:sp>
      <p:sp>
        <p:nvSpPr>
          <p:cNvPr id="2073" name="Google Shape;2073;p185"/>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Gambling Impact &amp; Recovery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2074" name="Google Shape;2074;p185"/>
          <p:cNvPicPr preferRelativeResize="0"/>
          <p:nvPr/>
        </p:nvPicPr>
        <p:blipFill rotWithShape="1">
          <a:blip r:embed="rId3">
            <a:alphaModFix/>
          </a:blip>
          <a:srcRect b="30" l="0" r="0" t="40"/>
          <a:stretch/>
        </p:blipFill>
        <p:spPr>
          <a:xfrm>
            <a:off x="381000" y="990600"/>
            <a:ext cx="4000500" cy="2857500"/>
          </a:xfrm>
          <a:prstGeom prst="rect">
            <a:avLst/>
          </a:prstGeom>
          <a:noFill/>
          <a:ln>
            <a:noFill/>
          </a:ln>
        </p:spPr>
      </p:pic>
      <p:sp>
        <p:nvSpPr>
          <p:cNvPr id="2075" name="Google Shape;2075;p18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9" name="Shape 2079"/>
        <p:cNvGrpSpPr/>
        <p:nvPr/>
      </p:nvGrpSpPr>
      <p:grpSpPr>
        <a:xfrm>
          <a:off x="0" y="0"/>
          <a:ext cx="0" cy="0"/>
          <a:chOff x="0" y="0"/>
          <a:chExt cx="0" cy="0"/>
        </a:xfrm>
      </p:grpSpPr>
      <p:sp>
        <p:nvSpPr>
          <p:cNvPr id="2080" name="Google Shape;2080;p186"/>
          <p:cNvSpPr txBox="1"/>
          <p:nvPr/>
        </p:nvSpPr>
        <p:spPr>
          <a:xfrm>
            <a:off x="381000" y="3952875"/>
            <a:ext cx="4000500" cy="9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The Exponential Trap of Debt:</a:t>
            </a:r>
            <a:r>
              <a:rPr lang="en" sz="900">
                <a:solidFill>
                  <a:schemeClr val="dk1"/>
                </a:solidFill>
                <a:latin typeface="Consolas"/>
                <a:ea typeface="Consolas"/>
                <a:cs typeface="Consolas"/>
                <a:sym typeface="Consolas"/>
              </a:rPr>
              <a:t> Funding gambling with high-interest debt creates an exponential recovery timeline.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rgbClr val="1E293B"/>
              </a:solidFill>
              <a:latin typeface="Consolas"/>
              <a:ea typeface="Consolas"/>
              <a:cs typeface="Consolas"/>
              <a:sym typeface="Consolas"/>
            </a:endParaRPr>
          </a:p>
          <a:p>
            <a:pPr indent="0" lvl="0" marL="0" rtl="0" algn="l">
              <a:spcBef>
                <a:spcPts val="600"/>
              </a:spcBef>
              <a:spcAft>
                <a:spcPts val="0"/>
              </a:spcAft>
              <a:buNone/>
            </a:pPr>
            <a:r>
              <a:t/>
            </a:r>
            <a:endParaRPr b="1" sz="900">
              <a:solidFill>
                <a:schemeClr val="dk1"/>
              </a:solidFill>
              <a:latin typeface="Consolas"/>
              <a:ea typeface="Consolas"/>
              <a:cs typeface="Consolas"/>
              <a:sym typeface="Consolas"/>
            </a:endParaRPr>
          </a:p>
        </p:txBody>
      </p:sp>
      <p:sp>
        <p:nvSpPr>
          <p:cNvPr id="2081" name="Google Shape;2081;p186"/>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Gambling Impact &amp; Recovery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pic>
        <p:nvPicPr>
          <p:cNvPr id="2082" name="Google Shape;2082;p186"/>
          <p:cNvPicPr preferRelativeResize="0"/>
          <p:nvPr/>
        </p:nvPicPr>
        <p:blipFill rotWithShape="1">
          <a:blip r:embed="rId3">
            <a:alphaModFix/>
          </a:blip>
          <a:srcRect b="30" l="0" r="0" t="40"/>
          <a:stretch/>
        </p:blipFill>
        <p:spPr>
          <a:xfrm>
            <a:off x="381000" y="990600"/>
            <a:ext cx="4000500" cy="2857500"/>
          </a:xfrm>
          <a:prstGeom prst="rect">
            <a:avLst/>
          </a:prstGeom>
          <a:noFill/>
          <a:ln>
            <a:noFill/>
          </a:ln>
        </p:spPr>
      </p:pic>
      <p:pic>
        <p:nvPicPr>
          <p:cNvPr id="2083" name="Google Shape;2083;p186"/>
          <p:cNvPicPr preferRelativeResize="0"/>
          <p:nvPr/>
        </p:nvPicPr>
        <p:blipFill rotWithShape="1">
          <a:blip r:embed="rId4">
            <a:alphaModFix/>
          </a:blip>
          <a:srcRect b="30" l="0" r="0" t="40"/>
          <a:stretch/>
        </p:blipFill>
        <p:spPr>
          <a:xfrm>
            <a:off x="4862700" y="990600"/>
            <a:ext cx="4000500" cy="2857500"/>
          </a:xfrm>
          <a:prstGeom prst="rect">
            <a:avLst/>
          </a:prstGeom>
          <a:noFill/>
          <a:ln>
            <a:noFill/>
          </a:ln>
        </p:spPr>
      </p:pic>
      <p:sp>
        <p:nvSpPr>
          <p:cNvPr id="2084" name="Google Shape;2084;p18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2000500"/>
            <a:ext cx="8520600" cy="13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0B5394"/>
                </a:solidFill>
                <a:latin typeface="Consolas"/>
                <a:ea typeface="Consolas"/>
                <a:cs typeface="Consolas"/>
                <a:sym typeface="Consolas"/>
              </a:rPr>
              <a:t>Playing with House Money</a:t>
            </a:r>
            <a:endParaRPr sz="40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4020">
              <a:solidFill>
                <a:srgbClr val="0B5394"/>
              </a:solidFill>
              <a:latin typeface="Consolas"/>
              <a:ea typeface="Consolas"/>
              <a:cs typeface="Consolas"/>
              <a:sym typeface="Consolas"/>
            </a:endParaRPr>
          </a:p>
        </p:txBody>
      </p:sp>
      <p:sp>
        <p:nvSpPr>
          <p:cNvPr id="188" name="Google Shape;188;p34"/>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8" name="Shape 2088"/>
        <p:cNvGrpSpPr/>
        <p:nvPr/>
      </p:nvGrpSpPr>
      <p:grpSpPr>
        <a:xfrm>
          <a:off x="0" y="0"/>
          <a:ext cx="0" cy="0"/>
          <a:chOff x="0" y="0"/>
          <a:chExt cx="0" cy="0"/>
        </a:xfrm>
      </p:grpSpPr>
      <p:pic>
        <p:nvPicPr>
          <p:cNvPr id="2089" name="Google Shape;2089;p187"/>
          <p:cNvPicPr preferRelativeResize="0"/>
          <p:nvPr/>
        </p:nvPicPr>
        <p:blipFill rotWithShape="1">
          <a:blip r:embed="rId3">
            <a:alphaModFix/>
          </a:blip>
          <a:srcRect b="30" l="0" r="0" t="40"/>
          <a:stretch/>
        </p:blipFill>
        <p:spPr>
          <a:xfrm>
            <a:off x="381000" y="990600"/>
            <a:ext cx="4000500" cy="2857500"/>
          </a:xfrm>
          <a:prstGeom prst="rect">
            <a:avLst/>
          </a:prstGeom>
          <a:noFill/>
          <a:ln>
            <a:noFill/>
          </a:ln>
        </p:spPr>
      </p:pic>
      <p:pic>
        <p:nvPicPr>
          <p:cNvPr id="2090" name="Google Shape;2090;p187"/>
          <p:cNvPicPr preferRelativeResize="0"/>
          <p:nvPr/>
        </p:nvPicPr>
        <p:blipFill rotWithShape="1">
          <a:blip r:embed="rId4">
            <a:alphaModFix/>
          </a:blip>
          <a:srcRect b="30" l="0" r="0" t="40"/>
          <a:stretch/>
        </p:blipFill>
        <p:spPr>
          <a:xfrm>
            <a:off x="4862700" y="990600"/>
            <a:ext cx="4000500" cy="2857500"/>
          </a:xfrm>
          <a:prstGeom prst="rect">
            <a:avLst/>
          </a:prstGeom>
          <a:noFill/>
          <a:ln>
            <a:noFill/>
          </a:ln>
        </p:spPr>
      </p:pic>
      <p:sp>
        <p:nvSpPr>
          <p:cNvPr id="2091" name="Google Shape;2091;p187"/>
          <p:cNvSpPr txBox="1"/>
          <p:nvPr/>
        </p:nvSpPr>
        <p:spPr>
          <a:xfrm>
            <a:off x="381000" y="3952875"/>
            <a:ext cx="4000500" cy="952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Consolas"/>
                <a:ea typeface="Consolas"/>
                <a:cs typeface="Consolas"/>
                <a:sym typeface="Consolas"/>
              </a:rPr>
              <a:t>The Exponential Trap of Debt:</a:t>
            </a:r>
            <a:r>
              <a:rPr lang="en" sz="900">
                <a:solidFill>
                  <a:schemeClr val="dk1"/>
                </a:solidFill>
                <a:latin typeface="Consolas"/>
                <a:ea typeface="Consolas"/>
                <a:cs typeface="Consolas"/>
                <a:sym typeface="Consolas"/>
              </a:rPr>
              <a:t> Funding gambling with high-interest debt creates an exponential recovery timeline. </a:t>
            </a:r>
            <a:endParaRPr sz="9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Consolas"/>
              <a:ea typeface="Consolas"/>
              <a:cs typeface="Consolas"/>
              <a:sym typeface="Consolas"/>
            </a:endParaRPr>
          </a:p>
          <a:p>
            <a:pPr indent="0" lvl="0" marL="0" rtl="0" algn="l">
              <a:spcBef>
                <a:spcPts val="600"/>
              </a:spcBef>
              <a:spcAft>
                <a:spcPts val="0"/>
              </a:spcAft>
              <a:buClr>
                <a:schemeClr val="dk1"/>
              </a:buClr>
              <a:buSzPts val="1100"/>
              <a:buFont typeface="Arial"/>
              <a:buNone/>
            </a:pPr>
            <a:r>
              <a:t/>
            </a:r>
            <a:endParaRPr b="1" sz="900">
              <a:solidFill>
                <a:srgbClr val="1E293B"/>
              </a:solidFill>
              <a:latin typeface="Consolas"/>
              <a:ea typeface="Consolas"/>
              <a:cs typeface="Consolas"/>
              <a:sym typeface="Consolas"/>
            </a:endParaRPr>
          </a:p>
          <a:p>
            <a:pPr indent="0" lvl="0" marL="0" rtl="0" algn="l">
              <a:spcBef>
                <a:spcPts val="600"/>
              </a:spcBef>
              <a:spcAft>
                <a:spcPts val="0"/>
              </a:spcAft>
              <a:buNone/>
            </a:pPr>
            <a:r>
              <a:t/>
            </a:r>
            <a:endParaRPr b="1" sz="800">
              <a:solidFill>
                <a:schemeClr val="dk1"/>
              </a:solidFill>
              <a:latin typeface="Consolas"/>
              <a:ea typeface="Consolas"/>
              <a:cs typeface="Consolas"/>
              <a:sym typeface="Consolas"/>
            </a:endParaRPr>
          </a:p>
        </p:txBody>
      </p:sp>
      <p:sp>
        <p:nvSpPr>
          <p:cNvPr id="2092" name="Google Shape;2092;p187"/>
          <p:cNvSpPr txBox="1"/>
          <p:nvPr/>
        </p:nvSpPr>
        <p:spPr>
          <a:xfrm>
            <a:off x="5156400" y="3848100"/>
            <a:ext cx="3413100" cy="95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chemeClr val="dk1"/>
                </a:solidFill>
                <a:latin typeface="Consolas"/>
                <a:ea typeface="Consolas"/>
                <a:cs typeface="Consolas"/>
                <a:sym typeface="Consolas"/>
              </a:rPr>
              <a:t>The "Safe Cushion" Illusion:</a:t>
            </a:r>
            <a:r>
              <a:rPr lang="en" sz="900">
                <a:solidFill>
                  <a:schemeClr val="dk1"/>
                </a:solidFill>
                <a:latin typeface="Consolas"/>
                <a:ea typeface="Consolas"/>
                <a:cs typeface="Consolas"/>
                <a:sym typeface="Consolas"/>
              </a:rPr>
              <a:t> Budgeting a financial buffer offers a false sense of security if limits are breached.</a:t>
            </a:r>
            <a:endParaRPr sz="900">
              <a:solidFill>
                <a:schemeClr val="dk2"/>
              </a:solidFill>
              <a:latin typeface="Consolas"/>
              <a:ea typeface="Consolas"/>
              <a:cs typeface="Consolas"/>
              <a:sym typeface="Consolas"/>
            </a:endParaRPr>
          </a:p>
        </p:txBody>
      </p:sp>
      <p:sp>
        <p:nvSpPr>
          <p:cNvPr id="2093" name="Google Shape;2093;p187"/>
          <p:cNvSpPr txBox="1"/>
          <p:nvPr>
            <p:ph type="title"/>
          </p:nvPr>
        </p:nvSpPr>
        <p:spPr>
          <a:xfrm>
            <a:off x="311700" y="10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220">
                <a:solidFill>
                  <a:srgbClr val="0B5394"/>
                </a:solidFill>
                <a:latin typeface="Consolas"/>
                <a:ea typeface="Consolas"/>
                <a:cs typeface="Consolas"/>
                <a:sym typeface="Consolas"/>
              </a:rPr>
              <a:t>Gambling Impact &amp; Recovery Analysis</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2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2520">
              <a:solidFill>
                <a:srgbClr val="0B5394"/>
              </a:solidFill>
              <a:latin typeface="Consolas"/>
              <a:ea typeface="Consolas"/>
              <a:cs typeface="Consolas"/>
              <a:sym typeface="Consolas"/>
            </a:endParaRPr>
          </a:p>
        </p:txBody>
      </p:sp>
      <p:sp>
        <p:nvSpPr>
          <p:cNvPr id="2094" name="Google Shape;2094;p18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8" name="Shape 2098"/>
        <p:cNvGrpSpPr/>
        <p:nvPr/>
      </p:nvGrpSpPr>
      <p:grpSpPr>
        <a:xfrm>
          <a:off x="0" y="0"/>
          <a:ext cx="0" cy="0"/>
          <a:chOff x="0" y="0"/>
          <a:chExt cx="0" cy="0"/>
        </a:xfrm>
      </p:grpSpPr>
      <p:sp>
        <p:nvSpPr>
          <p:cNvPr id="2099" name="Google Shape;2099;p188"/>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00" name="Google Shape;2100;p18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189"/>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pic>
        <p:nvPicPr>
          <p:cNvPr id="2106" name="Google Shape;2106;p189"/>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07" name="Google Shape;2107;p18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1" name="Shape 2111"/>
        <p:cNvGrpSpPr/>
        <p:nvPr/>
      </p:nvGrpSpPr>
      <p:grpSpPr>
        <a:xfrm>
          <a:off x="0" y="0"/>
          <a:ext cx="0" cy="0"/>
          <a:chOff x="0" y="0"/>
          <a:chExt cx="0" cy="0"/>
        </a:xfrm>
      </p:grpSpPr>
      <p:sp>
        <p:nvSpPr>
          <p:cNvPr id="2112" name="Google Shape;2112;p190"/>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13" name="Google Shape;2113;p190"/>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sz="1100">
              <a:solidFill>
                <a:schemeClr val="dk1"/>
              </a:solidFill>
              <a:latin typeface="Consolas"/>
              <a:ea typeface="Consolas"/>
              <a:cs typeface="Consolas"/>
              <a:sym typeface="Consolas"/>
            </a:endParaRPr>
          </a:p>
        </p:txBody>
      </p:sp>
      <p:pic>
        <p:nvPicPr>
          <p:cNvPr id="2114" name="Google Shape;2114;p190"/>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15" name="Google Shape;2115;p19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9" name="Shape 2119"/>
        <p:cNvGrpSpPr/>
        <p:nvPr/>
      </p:nvGrpSpPr>
      <p:grpSpPr>
        <a:xfrm>
          <a:off x="0" y="0"/>
          <a:ext cx="0" cy="0"/>
          <a:chOff x="0" y="0"/>
          <a:chExt cx="0" cy="0"/>
        </a:xfrm>
      </p:grpSpPr>
      <p:sp>
        <p:nvSpPr>
          <p:cNvPr id="2120" name="Google Shape;2120;p191"/>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21" name="Google Shape;2121;p191"/>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p:txBody>
      </p:sp>
      <p:pic>
        <p:nvPicPr>
          <p:cNvPr id="2122" name="Google Shape;2122;p191"/>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23" name="Google Shape;2123;p19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7" name="Shape 2127"/>
        <p:cNvGrpSpPr/>
        <p:nvPr/>
      </p:nvGrpSpPr>
      <p:grpSpPr>
        <a:xfrm>
          <a:off x="0" y="0"/>
          <a:ext cx="0" cy="0"/>
          <a:chOff x="0" y="0"/>
          <a:chExt cx="0" cy="0"/>
        </a:xfrm>
      </p:grpSpPr>
      <p:sp>
        <p:nvSpPr>
          <p:cNvPr id="2128" name="Google Shape;2128;p192"/>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29" name="Google Shape;2129;p192"/>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p:txBody>
      </p:sp>
      <p:pic>
        <p:nvPicPr>
          <p:cNvPr id="2130" name="Google Shape;2130;p192"/>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31" name="Google Shape;2131;p19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193"/>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37" name="Google Shape;2137;p193"/>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298450" lvl="0" marL="62865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Recovery is dictated by four direct monthly cash flows:</a:t>
            </a:r>
            <a:endParaRPr sz="1100">
              <a:solidFill>
                <a:schemeClr val="dk1"/>
              </a:solidFill>
              <a:latin typeface="Consolas"/>
              <a:ea typeface="Consolas"/>
              <a:cs typeface="Consolas"/>
              <a:sym typeface="Consolas"/>
            </a:endParaRPr>
          </a:p>
        </p:txBody>
      </p:sp>
      <p:pic>
        <p:nvPicPr>
          <p:cNvPr id="2138" name="Google Shape;2138;p193"/>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39" name="Google Shape;2139;p19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3" name="Shape 2143"/>
        <p:cNvGrpSpPr/>
        <p:nvPr/>
      </p:nvGrpSpPr>
      <p:grpSpPr>
        <a:xfrm>
          <a:off x="0" y="0"/>
          <a:ext cx="0" cy="0"/>
          <a:chOff x="0" y="0"/>
          <a:chExt cx="0" cy="0"/>
        </a:xfrm>
      </p:grpSpPr>
      <p:sp>
        <p:nvSpPr>
          <p:cNvPr id="2144" name="Google Shape;2144;p194"/>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45" name="Google Shape;2145;p194"/>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298450" lvl="0" marL="62865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Recovery is dictated by four direct monthly cash flows: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Gambling Loss</a:t>
            </a:r>
            <a:endParaRPr sz="1100">
              <a:solidFill>
                <a:schemeClr val="dk1"/>
              </a:solidFill>
              <a:latin typeface="Consolas"/>
              <a:ea typeface="Consolas"/>
              <a:cs typeface="Consolas"/>
              <a:sym typeface="Consolas"/>
            </a:endParaRPr>
          </a:p>
        </p:txBody>
      </p:sp>
      <p:pic>
        <p:nvPicPr>
          <p:cNvPr id="2146" name="Google Shape;2146;p194"/>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47" name="Google Shape;2147;p19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1" name="Shape 2151"/>
        <p:cNvGrpSpPr/>
        <p:nvPr/>
      </p:nvGrpSpPr>
      <p:grpSpPr>
        <a:xfrm>
          <a:off x="0" y="0"/>
          <a:ext cx="0" cy="0"/>
          <a:chOff x="0" y="0"/>
          <a:chExt cx="0" cy="0"/>
        </a:xfrm>
      </p:grpSpPr>
      <p:sp>
        <p:nvSpPr>
          <p:cNvPr id="2152" name="Google Shape;2152;p195"/>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53" name="Google Shape;2153;p195"/>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298450" lvl="0" marL="62865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Recovery is dictated by four direct monthly cash flows: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Gambling Loss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Saving Capacity</a:t>
            </a:r>
            <a:endParaRPr sz="1100">
              <a:solidFill>
                <a:schemeClr val="dk1"/>
              </a:solidFill>
              <a:latin typeface="Consolas"/>
              <a:ea typeface="Consolas"/>
              <a:cs typeface="Consolas"/>
              <a:sym typeface="Consolas"/>
            </a:endParaRPr>
          </a:p>
        </p:txBody>
      </p:sp>
      <p:pic>
        <p:nvPicPr>
          <p:cNvPr id="2154" name="Google Shape;2154;p195"/>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55" name="Google Shape;2155;p19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p196"/>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61" name="Google Shape;2161;p196"/>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298450" lvl="0" marL="62865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Recovery is dictated by four direct monthly cash flows: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Gambling Loss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Saving Capacity</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Safe Cushion</a:t>
            </a:r>
            <a:endParaRPr sz="1100">
              <a:solidFill>
                <a:schemeClr val="dk1"/>
              </a:solidFill>
              <a:latin typeface="Consolas"/>
              <a:ea typeface="Consolas"/>
              <a:cs typeface="Consolas"/>
              <a:sym typeface="Consolas"/>
            </a:endParaRPr>
          </a:p>
        </p:txBody>
      </p:sp>
      <p:pic>
        <p:nvPicPr>
          <p:cNvPr id="2162" name="Google Shape;2162;p196"/>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63" name="Google Shape;2163;p19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194" name="Google Shape;194;p35"/>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197"/>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p:txBody>
      </p:sp>
      <p:sp>
        <p:nvSpPr>
          <p:cNvPr id="2169" name="Google Shape;2169;p197"/>
          <p:cNvSpPr txBox="1"/>
          <p:nvPr/>
        </p:nvSpPr>
        <p:spPr>
          <a:xfrm>
            <a:off x="5693525" y="1203850"/>
            <a:ext cx="3171300" cy="31677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Insensitive to Rate Errors:</a:t>
            </a:r>
            <a:endParaRPr b="1" sz="1100">
              <a:solidFill>
                <a:schemeClr val="dk1"/>
              </a:solidFill>
              <a:latin typeface="Consolas"/>
              <a:ea typeface="Consolas"/>
              <a:cs typeface="Consolas"/>
              <a:sym typeface="Consolas"/>
            </a:endParaRPr>
          </a:p>
          <a:p>
            <a:pPr indent="-298450" lvl="1" marL="600075"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Perfect APR or macroeconomic estimates not necessary for the RBM predictions</a:t>
            </a:r>
            <a:endParaRPr sz="1100">
              <a:solidFill>
                <a:schemeClr val="dk1"/>
              </a:solidFill>
              <a:latin typeface="Consolas"/>
              <a:ea typeface="Consolas"/>
              <a:cs typeface="Consolas"/>
              <a:sym typeface="Consolas"/>
            </a:endParaRPr>
          </a:p>
          <a:p>
            <a:pPr indent="0" lvl="0" marL="914400" rtl="0" algn="l">
              <a:lnSpc>
                <a:spcPct val="150000"/>
              </a:lnSpc>
              <a:spcBef>
                <a:spcPts val="0"/>
              </a:spcBef>
              <a:spcAft>
                <a:spcPts val="0"/>
              </a:spcAft>
              <a:buNone/>
            </a:pPr>
            <a:r>
              <a:t/>
            </a:r>
            <a:endParaRPr sz="1100">
              <a:solidFill>
                <a:schemeClr val="dk1"/>
              </a:solidFill>
              <a:latin typeface="Consolas"/>
              <a:ea typeface="Consolas"/>
              <a:cs typeface="Consolas"/>
              <a:sym typeface="Consolas"/>
            </a:endParaRPr>
          </a:p>
          <a:p>
            <a:pPr indent="-298450" lvl="0" marL="457200" rtl="0" algn="l">
              <a:lnSpc>
                <a:spcPct val="150000"/>
              </a:lnSpc>
              <a:spcBef>
                <a:spcPts val="0"/>
              </a:spcBef>
              <a:spcAft>
                <a:spcPts val="0"/>
              </a:spcAft>
              <a:buClr>
                <a:schemeClr val="dk1"/>
              </a:buClr>
              <a:buSzPts val="1100"/>
              <a:buFont typeface="Consolas"/>
              <a:buChar char="❏"/>
            </a:pPr>
            <a:r>
              <a:rPr b="1" lang="en" sz="1100">
                <a:solidFill>
                  <a:schemeClr val="dk1"/>
                </a:solidFill>
                <a:latin typeface="Consolas"/>
                <a:ea typeface="Consolas"/>
                <a:cs typeface="Consolas"/>
                <a:sym typeface="Consolas"/>
              </a:rPr>
              <a:t>"Cash Flow is King":</a:t>
            </a:r>
            <a:r>
              <a:rPr lang="en" sz="1100">
                <a:solidFill>
                  <a:schemeClr val="dk1"/>
                </a:solidFill>
                <a:latin typeface="Consolas"/>
                <a:ea typeface="Consolas"/>
                <a:cs typeface="Consolas"/>
                <a:sym typeface="Consolas"/>
              </a:rPr>
              <a:t> </a:t>
            </a:r>
            <a:endParaRPr sz="1100">
              <a:solidFill>
                <a:schemeClr val="dk1"/>
              </a:solidFill>
              <a:latin typeface="Consolas"/>
              <a:ea typeface="Consolas"/>
              <a:cs typeface="Consolas"/>
              <a:sym typeface="Consolas"/>
            </a:endParaRPr>
          </a:p>
          <a:p>
            <a:pPr indent="-298450" lvl="0" marL="62865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Recovery is dictated by four direct monthly cash flows: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Gambling Loss</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Saving Capacity</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Safe Cushion</a:t>
            </a:r>
            <a:endParaRPr sz="1100">
              <a:solidFill>
                <a:schemeClr val="dk1"/>
              </a:solidFill>
              <a:latin typeface="Consolas"/>
              <a:ea typeface="Consolas"/>
              <a:cs typeface="Consolas"/>
              <a:sym typeface="Consolas"/>
            </a:endParaRPr>
          </a:p>
          <a:p>
            <a:pPr indent="-298450" lvl="1" marL="914400" rtl="0" algn="l">
              <a:lnSpc>
                <a:spcPct val="150000"/>
              </a:lnSpc>
              <a:spcBef>
                <a:spcPts val="0"/>
              </a:spcBef>
              <a:spcAft>
                <a:spcPts val="0"/>
              </a:spcAft>
              <a:buClr>
                <a:schemeClr val="dk1"/>
              </a:buClr>
              <a:buSzPts val="1100"/>
              <a:buFont typeface="Consolas"/>
              <a:buChar char="❏"/>
            </a:pPr>
            <a:r>
              <a:rPr lang="en" sz="1100">
                <a:solidFill>
                  <a:schemeClr val="dk1"/>
                </a:solidFill>
                <a:latin typeface="Consolas"/>
                <a:ea typeface="Consolas"/>
                <a:cs typeface="Consolas"/>
                <a:sym typeface="Consolas"/>
              </a:rPr>
              <a:t>Leakage</a:t>
            </a:r>
            <a:endParaRPr sz="1100">
              <a:solidFill>
                <a:schemeClr val="dk1"/>
              </a:solidFill>
              <a:latin typeface="Consolas"/>
              <a:ea typeface="Consolas"/>
              <a:cs typeface="Consolas"/>
              <a:sym typeface="Consolas"/>
            </a:endParaRPr>
          </a:p>
        </p:txBody>
      </p:sp>
      <p:pic>
        <p:nvPicPr>
          <p:cNvPr id="2170" name="Google Shape;2170;p197"/>
          <p:cNvPicPr preferRelativeResize="0"/>
          <p:nvPr/>
        </p:nvPicPr>
        <p:blipFill>
          <a:blip r:embed="rId3">
            <a:alphaModFix/>
          </a:blip>
          <a:stretch>
            <a:fillRect/>
          </a:stretch>
        </p:blipFill>
        <p:spPr>
          <a:xfrm>
            <a:off x="615698" y="1181150"/>
            <a:ext cx="4872500" cy="3213101"/>
          </a:xfrm>
          <a:prstGeom prst="rect">
            <a:avLst/>
          </a:prstGeom>
          <a:noFill/>
          <a:ln>
            <a:noFill/>
          </a:ln>
        </p:spPr>
      </p:pic>
      <p:sp>
        <p:nvSpPr>
          <p:cNvPr id="2171" name="Google Shape;2171;p19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5" name="Shape 2175"/>
        <p:cNvGrpSpPr/>
        <p:nvPr/>
      </p:nvGrpSpPr>
      <p:grpSpPr>
        <a:xfrm>
          <a:off x="0" y="0"/>
          <a:ext cx="0" cy="0"/>
          <a:chOff x="0" y="0"/>
          <a:chExt cx="0" cy="0"/>
        </a:xfrm>
      </p:grpSpPr>
      <p:sp>
        <p:nvSpPr>
          <p:cNvPr id="2176" name="Google Shape;2176;p198"/>
          <p:cNvSpPr txBox="1"/>
          <p:nvPr>
            <p:ph idx="4294967295"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Findings 					</a:t>
            </a:r>
            <a:r>
              <a:rPr lang="en" sz="1800">
                <a:solidFill>
                  <a:srgbClr val="0B5394"/>
                </a:solidFill>
                <a:latin typeface="Consolas"/>
                <a:ea typeface="Consolas"/>
                <a:cs typeface="Consolas"/>
                <a:sym typeface="Consolas"/>
              </a:rPr>
              <a:t>(backed by figures shown in the model)</a:t>
            </a:r>
            <a:endParaRPr sz="1800">
              <a:solidFill>
                <a:srgbClr val="0B5394"/>
              </a:solidFill>
              <a:latin typeface="Consolas"/>
              <a:ea typeface="Consolas"/>
              <a:cs typeface="Consolas"/>
              <a:sym typeface="Consolas"/>
            </a:endParaRPr>
          </a:p>
        </p:txBody>
      </p:sp>
      <p:sp>
        <p:nvSpPr>
          <p:cNvPr id="2177" name="Google Shape;2177;p19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1" name="Shape 2181"/>
        <p:cNvGrpSpPr/>
        <p:nvPr/>
      </p:nvGrpSpPr>
      <p:grpSpPr>
        <a:xfrm>
          <a:off x="0" y="0"/>
          <a:ext cx="0" cy="0"/>
          <a:chOff x="0" y="0"/>
          <a:chExt cx="0" cy="0"/>
        </a:xfrm>
      </p:grpSpPr>
      <p:sp>
        <p:nvSpPr>
          <p:cNvPr id="2182" name="Google Shape;2182;p199"/>
          <p:cNvSpPr txBox="1"/>
          <p:nvPr>
            <p:ph idx="4294967295"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Findings 					</a:t>
            </a:r>
            <a:r>
              <a:rPr lang="en" sz="1800">
                <a:solidFill>
                  <a:srgbClr val="0B5394"/>
                </a:solidFill>
                <a:latin typeface="Consolas"/>
                <a:ea typeface="Consolas"/>
                <a:cs typeface="Consolas"/>
                <a:sym typeface="Consolas"/>
              </a:rPr>
              <a:t>(backed by figures shown in the model)</a:t>
            </a:r>
            <a:endParaRPr sz="1800">
              <a:solidFill>
                <a:srgbClr val="0B5394"/>
              </a:solidFill>
              <a:latin typeface="Consolas"/>
              <a:ea typeface="Consolas"/>
              <a:cs typeface="Consolas"/>
              <a:sym typeface="Consolas"/>
            </a:endParaRPr>
          </a:p>
        </p:txBody>
      </p:sp>
      <p:sp>
        <p:nvSpPr>
          <p:cNvPr id="2183" name="Google Shape;2183;p199"/>
          <p:cNvSpPr txBox="1"/>
          <p:nvPr>
            <p:ph idx="4294967295"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1200"/>
              </a:spcAft>
              <a:buClr>
                <a:schemeClr val="dk1"/>
              </a:buClr>
              <a:buSzPts val="1800"/>
              <a:buFont typeface="Consolas"/>
              <a:buChar char="❏"/>
            </a:pPr>
            <a:r>
              <a:rPr lang="en">
                <a:solidFill>
                  <a:schemeClr val="dk1"/>
                </a:solidFill>
                <a:latin typeface="Consolas"/>
                <a:ea typeface="Consolas"/>
                <a:cs typeface="Consolas"/>
                <a:sym typeface="Consolas"/>
              </a:rPr>
              <a:t>Vulnerability exists before gambling begins</a:t>
            </a:r>
            <a:endParaRPr sz="1700">
              <a:solidFill>
                <a:schemeClr val="dk1"/>
              </a:solidFill>
              <a:latin typeface="Consolas"/>
              <a:ea typeface="Consolas"/>
              <a:cs typeface="Consolas"/>
              <a:sym typeface="Consolas"/>
            </a:endParaRPr>
          </a:p>
        </p:txBody>
      </p:sp>
      <p:sp>
        <p:nvSpPr>
          <p:cNvPr id="2184" name="Google Shape;2184;p19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8" name="Shape 2188"/>
        <p:cNvGrpSpPr/>
        <p:nvPr/>
      </p:nvGrpSpPr>
      <p:grpSpPr>
        <a:xfrm>
          <a:off x="0" y="0"/>
          <a:ext cx="0" cy="0"/>
          <a:chOff x="0" y="0"/>
          <a:chExt cx="0" cy="0"/>
        </a:xfrm>
      </p:grpSpPr>
      <p:sp>
        <p:nvSpPr>
          <p:cNvPr id="2189" name="Google Shape;2189;p200"/>
          <p:cNvSpPr txBox="1"/>
          <p:nvPr>
            <p:ph idx="4294967295"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Findings 					</a:t>
            </a:r>
            <a:r>
              <a:rPr lang="en" sz="1800">
                <a:solidFill>
                  <a:srgbClr val="0B5394"/>
                </a:solidFill>
                <a:latin typeface="Consolas"/>
                <a:ea typeface="Consolas"/>
                <a:cs typeface="Consolas"/>
                <a:sym typeface="Consolas"/>
              </a:rPr>
              <a:t>(backed by figures shown in the model)</a:t>
            </a:r>
            <a:endParaRPr sz="1800">
              <a:solidFill>
                <a:srgbClr val="0B5394"/>
              </a:solidFill>
              <a:latin typeface="Consolas"/>
              <a:ea typeface="Consolas"/>
              <a:cs typeface="Consolas"/>
              <a:sym typeface="Consolas"/>
            </a:endParaRPr>
          </a:p>
        </p:txBody>
      </p:sp>
      <p:sp>
        <p:nvSpPr>
          <p:cNvPr id="2190" name="Google Shape;2190;p200"/>
          <p:cNvSpPr txBox="1"/>
          <p:nvPr>
            <p:ph idx="4294967295"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Vulnerability exists before gambling begins</a:t>
            </a:r>
            <a:endParaRPr>
              <a:solidFill>
                <a:schemeClr val="dk1"/>
              </a:solidFill>
              <a:latin typeface="Consolas"/>
              <a:ea typeface="Consolas"/>
              <a:cs typeface="Consolas"/>
              <a:sym typeface="Consolas"/>
            </a:endParaRPr>
          </a:p>
          <a:p>
            <a:pPr indent="-342900" lvl="0" marL="457200" rtl="0" algn="l">
              <a:lnSpc>
                <a:spcPct val="200000"/>
              </a:lnSpc>
              <a:spcBef>
                <a:spcPts val="12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Loss-chasing and risky betting behaviour amplify harm</a:t>
            </a:r>
            <a:endParaRPr sz="1700">
              <a:solidFill>
                <a:schemeClr val="dk1"/>
              </a:solidFill>
              <a:latin typeface="Consolas"/>
              <a:ea typeface="Consolas"/>
              <a:cs typeface="Consolas"/>
              <a:sym typeface="Consolas"/>
            </a:endParaRPr>
          </a:p>
        </p:txBody>
      </p:sp>
      <p:sp>
        <p:nvSpPr>
          <p:cNvPr id="2191" name="Google Shape;2191;p20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5" name="Shape 2195"/>
        <p:cNvGrpSpPr/>
        <p:nvPr/>
      </p:nvGrpSpPr>
      <p:grpSpPr>
        <a:xfrm>
          <a:off x="0" y="0"/>
          <a:ext cx="0" cy="0"/>
          <a:chOff x="0" y="0"/>
          <a:chExt cx="0" cy="0"/>
        </a:xfrm>
      </p:grpSpPr>
      <p:sp>
        <p:nvSpPr>
          <p:cNvPr id="2196" name="Google Shape;2196;p201"/>
          <p:cNvSpPr txBox="1"/>
          <p:nvPr>
            <p:ph idx="4294967295"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Findings 					</a:t>
            </a:r>
            <a:r>
              <a:rPr lang="en" sz="1800">
                <a:solidFill>
                  <a:srgbClr val="0B5394"/>
                </a:solidFill>
                <a:latin typeface="Consolas"/>
                <a:ea typeface="Consolas"/>
                <a:cs typeface="Consolas"/>
                <a:sym typeface="Consolas"/>
              </a:rPr>
              <a:t>(backed by figures shown in the model)</a:t>
            </a:r>
            <a:endParaRPr sz="1800">
              <a:solidFill>
                <a:srgbClr val="0B5394"/>
              </a:solidFill>
              <a:latin typeface="Consolas"/>
              <a:ea typeface="Consolas"/>
              <a:cs typeface="Consolas"/>
              <a:sym typeface="Consolas"/>
            </a:endParaRPr>
          </a:p>
        </p:txBody>
      </p:sp>
      <p:sp>
        <p:nvSpPr>
          <p:cNvPr id="2197" name="Google Shape;2197;p201"/>
          <p:cNvSpPr txBox="1"/>
          <p:nvPr>
            <p:ph idx="4294967295"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Vulnerability exists before gambling begins</a:t>
            </a:r>
            <a:endParaRPr>
              <a:solidFill>
                <a:schemeClr val="dk1"/>
              </a:solidFill>
              <a:latin typeface="Consolas"/>
              <a:ea typeface="Consolas"/>
              <a:cs typeface="Consolas"/>
              <a:sym typeface="Consolas"/>
            </a:endParaRPr>
          </a:p>
          <a:p>
            <a:pPr indent="-342900" lvl="0" marL="457200" rtl="0" algn="l">
              <a:lnSpc>
                <a:spcPct val="200000"/>
              </a:lnSpc>
              <a:spcBef>
                <a:spcPts val="12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Loss-chasing and risky betting behaviour amplify harm</a:t>
            </a:r>
            <a:endParaRPr>
              <a:solidFill>
                <a:schemeClr val="dk1"/>
              </a:solidFill>
              <a:latin typeface="Consolas"/>
              <a:ea typeface="Consolas"/>
              <a:cs typeface="Consolas"/>
              <a:sym typeface="Consolas"/>
            </a:endParaRPr>
          </a:p>
          <a:p>
            <a:pPr indent="-342900" lvl="0" marL="457200" rtl="0" algn="l">
              <a:lnSpc>
                <a:spcPct val="200000"/>
              </a:lnSpc>
              <a:spcBef>
                <a:spcPts val="10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Debt-funded losses create the worst long-run outcomes</a:t>
            </a:r>
            <a:endParaRPr>
              <a:solidFill>
                <a:schemeClr val="dk1"/>
              </a:solidFill>
              <a:latin typeface="Consolas"/>
              <a:ea typeface="Consolas"/>
              <a:cs typeface="Consolas"/>
              <a:sym typeface="Consolas"/>
            </a:endParaRPr>
          </a:p>
          <a:p>
            <a:pPr indent="0" lvl="0" marL="0" rtl="0" algn="l">
              <a:lnSpc>
                <a:spcPct val="200000"/>
              </a:lnSpc>
              <a:spcBef>
                <a:spcPts val="1200"/>
              </a:spcBef>
              <a:spcAft>
                <a:spcPts val="0"/>
              </a:spcAft>
              <a:buNone/>
            </a:pPr>
            <a:r>
              <a:t/>
            </a:r>
            <a:endParaRPr u="sng">
              <a:solidFill>
                <a:schemeClr val="dk1"/>
              </a:solidFill>
              <a:latin typeface="Consolas"/>
              <a:ea typeface="Consolas"/>
              <a:cs typeface="Consolas"/>
              <a:sym typeface="Consolas"/>
            </a:endParaRPr>
          </a:p>
          <a:p>
            <a:pPr indent="0" lvl="0" marL="0" rtl="0" algn="l">
              <a:lnSpc>
                <a:spcPct val="200000"/>
              </a:lnSpc>
              <a:spcBef>
                <a:spcPts val="1200"/>
              </a:spcBef>
              <a:spcAft>
                <a:spcPts val="1200"/>
              </a:spcAft>
              <a:buNone/>
            </a:pPr>
            <a:r>
              <a:t/>
            </a:r>
            <a:endParaRPr sz="1700">
              <a:solidFill>
                <a:schemeClr val="dk1"/>
              </a:solidFill>
              <a:latin typeface="Consolas"/>
              <a:ea typeface="Consolas"/>
              <a:cs typeface="Consolas"/>
              <a:sym typeface="Consolas"/>
            </a:endParaRPr>
          </a:p>
        </p:txBody>
      </p:sp>
      <p:sp>
        <p:nvSpPr>
          <p:cNvPr id="2198" name="Google Shape;2198;p20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2" name="Shape 2202"/>
        <p:cNvGrpSpPr/>
        <p:nvPr/>
      </p:nvGrpSpPr>
      <p:grpSpPr>
        <a:xfrm>
          <a:off x="0" y="0"/>
          <a:ext cx="0" cy="0"/>
          <a:chOff x="0" y="0"/>
          <a:chExt cx="0" cy="0"/>
        </a:xfrm>
      </p:grpSpPr>
      <p:sp>
        <p:nvSpPr>
          <p:cNvPr id="2203" name="Google Shape;2203;p202"/>
          <p:cNvSpPr txBox="1"/>
          <p:nvPr>
            <p:ph idx="4294967295"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Findings 					</a:t>
            </a:r>
            <a:r>
              <a:rPr lang="en" sz="1800">
                <a:solidFill>
                  <a:srgbClr val="0B5394"/>
                </a:solidFill>
                <a:latin typeface="Consolas"/>
                <a:ea typeface="Consolas"/>
                <a:cs typeface="Consolas"/>
                <a:sym typeface="Consolas"/>
              </a:rPr>
              <a:t>(backed by figures shown in the model)</a:t>
            </a:r>
            <a:endParaRPr sz="1800">
              <a:solidFill>
                <a:srgbClr val="0B5394"/>
              </a:solidFill>
              <a:latin typeface="Consolas"/>
              <a:ea typeface="Consolas"/>
              <a:cs typeface="Consolas"/>
              <a:sym typeface="Consolas"/>
            </a:endParaRPr>
          </a:p>
        </p:txBody>
      </p:sp>
      <p:sp>
        <p:nvSpPr>
          <p:cNvPr id="2204" name="Google Shape;2204;p202"/>
          <p:cNvSpPr txBox="1"/>
          <p:nvPr>
            <p:ph idx="4294967295"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10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Vulnerability exists before gambling begins</a:t>
            </a:r>
            <a:endParaRPr>
              <a:solidFill>
                <a:schemeClr val="dk1"/>
              </a:solidFill>
              <a:latin typeface="Consolas"/>
              <a:ea typeface="Consolas"/>
              <a:cs typeface="Consolas"/>
              <a:sym typeface="Consolas"/>
            </a:endParaRPr>
          </a:p>
          <a:p>
            <a:pPr indent="-342900" lvl="0" marL="457200" rtl="0" algn="l">
              <a:lnSpc>
                <a:spcPct val="200000"/>
              </a:lnSpc>
              <a:spcBef>
                <a:spcPts val="12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Loss-chasing and risky betting behaviour amplify harm</a:t>
            </a:r>
            <a:endParaRPr>
              <a:solidFill>
                <a:schemeClr val="dk1"/>
              </a:solidFill>
              <a:latin typeface="Consolas"/>
              <a:ea typeface="Consolas"/>
              <a:cs typeface="Consolas"/>
              <a:sym typeface="Consolas"/>
            </a:endParaRPr>
          </a:p>
          <a:p>
            <a:pPr indent="-342900" lvl="0" marL="457200" rtl="0" algn="l">
              <a:lnSpc>
                <a:spcPct val="200000"/>
              </a:lnSpc>
              <a:spcBef>
                <a:spcPts val="100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Debt-funded losses create the worst long-run outcomes</a:t>
            </a:r>
            <a:endParaRPr>
              <a:solidFill>
                <a:schemeClr val="dk1"/>
              </a:solidFill>
              <a:latin typeface="Consolas"/>
              <a:ea typeface="Consolas"/>
              <a:cs typeface="Consolas"/>
              <a:sym typeface="Consolas"/>
            </a:endParaRPr>
          </a:p>
          <a:p>
            <a:pPr indent="0" lvl="0" marL="0" rtl="0" algn="l">
              <a:lnSpc>
                <a:spcPct val="200000"/>
              </a:lnSpc>
              <a:spcBef>
                <a:spcPts val="1200"/>
              </a:spcBef>
              <a:spcAft>
                <a:spcPts val="0"/>
              </a:spcAft>
              <a:buNone/>
            </a:pPr>
            <a:r>
              <a:t/>
            </a:r>
            <a:endParaRPr u="sng">
              <a:solidFill>
                <a:schemeClr val="dk1"/>
              </a:solidFill>
              <a:latin typeface="Consolas"/>
              <a:ea typeface="Consolas"/>
              <a:cs typeface="Consolas"/>
              <a:sym typeface="Consolas"/>
            </a:endParaRPr>
          </a:p>
          <a:p>
            <a:pPr indent="0" lvl="0" marL="0" rtl="0" algn="l">
              <a:lnSpc>
                <a:spcPct val="200000"/>
              </a:lnSpc>
              <a:spcBef>
                <a:spcPts val="1200"/>
              </a:spcBef>
              <a:spcAft>
                <a:spcPts val="1200"/>
              </a:spcAft>
              <a:buNone/>
            </a:pPr>
            <a:r>
              <a:rPr lang="en" u="sng">
                <a:solidFill>
                  <a:schemeClr val="dk1"/>
                </a:solidFill>
                <a:latin typeface="Consolas"/>
                <a:ea typeface="Consolas"/>
                <a:cs typeface="Consolas"/>
                <a:sym typeface="Consolas"/>
              </a:rPr>
              <a:t>Overall</a:t>
            </a:r>
            <a:r>
              <a:rPr lang="en">
                <a:solidFill>
                  <a:schemeClr val="dk1"/>
                </a:solidFill>
                <a:latin typeface="Consolas"/>
                <a:ea typeface="Consolas"/>
                <a:cs typeface="Consolas"/>
                <a:sym typeface="Consolas"/>
              </a:rPr>
              <a:t>: </a:t>
            </a:r>
            <a:r>
              <a:rPr lang="en" sz="1700">
                <a:solidFill>
                  <a:schemeClr val="dk1"/>
                </a:solidFill>
                <a:latin typeface="Consolas"/>
                <a:ea typeface="Consolas"/>
                <a:cs typeface="Consolas"/>
                <a:sym typeface="Consolas"/>
              </a:rPr>
              <a:t>Gambling harm is uneven, self-reinforcing and long-lasting</a:t>
            </a:r>
            <a:endParaRPr sz="1700">
              <a:solidFill>
                <a:schemeClr val="dk1"/>
              </a:solidFill>
              <a:latin typeface="Consolas"/>
              <a:ea typeface="Consolas"/>
              <a:cs typeface="Consolas"/>
              <a:sym typeface="Consolas"/>
            </a:endParaRPr>
          </a:p>
        </p:txBody>
      </p:sp>
      <p:sp>
        <p:nvSpPr>
          <p:cNvPr id="2205" name="Google Shape;2205;p20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203"/>
          <p:cNvSpPr txBox="1"/>
          <p:nvPr>
            <p:ph idx="4294967295" type="title"/>
          </p:nvPr>
        </p:nvSpPr>
        <p:spPr>
          <a:xfrm>
            <a:off x="311700" y="481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Technical computing!</a:t>
            </a:r>
            <a:endParaRPr sz="1800">
              <a:solidFill>
                <a:srgbClr val="0B5394"/>
              </a:solidFill>
              <a:latin typeface="Consolas"/>
              <a:ea typeface="Consolas"/>
              <a:cs typeface="Consolas"/>
              <a:sym typeface="Consolas"/>
            </a:endParaRPr>
          </a:p>
        </p:txBody>
      </p:sp>
      <p:sp>
        <p:nvSpPr>
          <p:cNvPr id="2211" name="Google Shape;2211;p20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sp>
        <p:nvSpPr>
          <p:cNvPr id="2216" name="Google Shape;2216;p204"/>
          <p:cNvSpPr txBox="1"/>
          <p:nvPr>
            <p:ph idx="4294967295" type="title"/>
          </p:nvPr>
        </p:nvSpPr>
        <p:spPr>
          <a:xfrm>
            <a:off x="311700" y="481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Technical computing!</a:t>
            </a:r>
            <a:endParaRPr sz="1800">
              <a:solidFill>
                <a:srgbClr val="0B5394"/>
              </a:solidFill>
              <a:latin typeface="Consolas"/>
              <a:ea typeface="Consolas"/>
              <a:cs typeface="Consolas"/>
              <a:sym typeface="Consolas"/>
            </a:endParaRPr>
          </a:p>
        </p:txBody>
      </p:sp>
      <p:sp>
        <p:nvSpPr>
          <p:cNvPr id="2217" name="Google Shape;2217;p204"/>
          <p:cNvSpPr txBox="1"/>
          <p:nvPr>
            <p:ph idx="4294967295" type="title"/>
          </p:nvPr>
        </p:nvSpPr>
        <p:spPr>
          <a:xfrm>
            <a:off x="262800" y="1360400"/>
            <a:ext cx="8618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Stochastic simulation 			</a:t>
            </a:r>
            <a:r>
              <a:rPr lang="en" sz="1800">
                <a:latin typeface="Consolas"/>
                <a:ea typeface="Consolas"/>
                <a:cs typeface="Consolas"/>
                <a:sym typeface="Consolas"/>
              </a:rPr>
              <a:t>Randomness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p:txBody>
      </p:sp>
      <p:sp>
        <p:nvSpPr>
          <p:cNvPr id="2218" name="Google Shape;2218;p20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2" name="Shape 2222"/>
        <p:cNvGrpSpPr/>
        <p:nvPr/>
      </p:nvGrpSpPr>
      <p:grpSpPr>
        <a:xfrm>
          <a:off x="0" y="0"/>
          <a:ext cx="0" cy="0"/>
          <a:chOff x="0" y="0"/>
          <a:chExt cx="0" cy="0"/>
        </a:xfrm>
      </p:grpSpPr>
      <p:sp>
        <p:nvSpPr>
          <p:cNvPr id="2223" name="Google Shape;2223;p205"/>
          <p:cNvSpPr txBox="1"/>
          <p:nvPr>
            <p:ph idx="4294967295" type="title"/>
          </p:nvPr>
        </p:nvSpPr>
        <p:spPr>
          <a:xfrm>
            <a:off x="311700" y="481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Technical computing!</a:t>
            </a:r>
            <a:endParaRPr sz="1800">
              <a:solidFill>
                <a:srgbClr val="0B5394"/>
              </a:solidFill>
              <a:latin typeface="Consolas"/>
              <a:ea typeface="Consolas"/>
              <a:cs typeface="Consolas"/>
              <a:sym typeface="Consolas"/>
            </a:endParaRPr>
          </a:p>
        </p:txBody>
      </p:sp>
      <p:sp>
        <p:nvSpPr>
          <p:cNvPr id="2224" name="Google Shape;2224;p205"/>
          <p:cNvSpPr txBox="1"/>
          <p:nvPr>
            <p:ph idx="4294967295" type="title"/>
          </p:nvPr>
        </p:nvSpPr>
        <p:spPr>
          <a:xfrm>
            <a:off x="262800" y="1360400"/>
            <a:ext cx="8618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Stochastic simulation 			</a:t>
            </a:r>
            <a:r>
              <a:rPr lang="en" sz="1800">
                <a:latin typeface="Consolas"/>
                <a:ea typeface="Consolas"/>
                <a:cs typeface="Consolas"/>
                <a:sym typeface="Consolas"/>
              </a:rPr>
              <a:t>Randomness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Dynamic state updates 			</a:t>
            </a:r>
            <a:r>
              <a:rPr lang="en" sz="1800">
                <a:latin typeface="Consolas"/>
                <a:ea typeface="Consolas"/>
                <a:cs typeface="Consolas"/>
                <a:sym typeface="Consolas"/>
              </a:rPr>
              <a:t>Behaviour changes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p:txBody>
      </p:sp>
      <p:sp>
        <p:nvSpPr>
          <p:cNvPr id="2225" name="Google Shape;2225;p20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206"/>
          <p:cNvSpPr txBox="1"/>
          <p:nvPr>
            <p:ph idx="4294967295" type="title"/>
          </p:nvPr>
        </p:nvSpPr>
        <p:spPr>
          <a:xfrm>
            <a:off x="311700" y="481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Technical computing!</a:t>
            </a:r>
            <a:endParaRPr sz="1800">
              <a:solidFill>
                <a:srgbClr val="0B5394"/>
              </a:solidFill>
              <a:latin typeface="Consolas"/>
              <a:ea typeface="Consolas"/>
              <a:cs typeface="Consolas"/>
              <a:sym typeface="Consolas"/>
            </a:endParaRPr>
          </a:p>
        </p:txBody>
      </p:sp>
      <p:sp>
        <p:nvSpPr>
          <p:cNvPr id="2231" name="Google Shape;2231;p206"/>
          <p:cNvSpPr txBox="1"/>
          <p:nvPr>
            <p:ph idx="4294967295" type="title"/>
          </p:nvPr>
        </p:nvSpPr>
        <p:spPr>
          <a:xfrm>
            <a:off x="262800" y="1360400"/>
            <a:ext cx="8618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Stochastic simulation 			</a:t>
            </a:r>
            <a:r>
              <a:rPr lang="en" sz="1800">
                <a:latin typeface="Consolas"/>
                <a:ea typeface="Consolas"/>
                <a:cs typeface="Consolas"/>
                <a:sym typeface="Consolas"/>
              </a:rPr>
              <a:t>Randomness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Dynamic state updates 			</a:t>
            </a:r>
            <a:r>
              <a:rPr lang="en" sz="1800">
                <a:latin typeface="Consolas"/>
                <a:ea typeface="Consolas"/>
                <a:cs typeface="Consolas"/>
                <a:sym typeface="Consolas"/>
              </a:rPr>
              <a:t>Behaviour changes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Numerical ODE solving 			</a:t>
            </a:r>
            <a:r>
              <a:rPr lang="en" sz="1800">
                <a:latin typeface="Consolas"/>
                <a:ea typeface="Consolas"/>
                <a:cs typeface="Consolas"/>
                <a:sym typeface="Consolas"/>
              </a:rPr>
              <a:t>Long-run account</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p:txBody>
      </p:sp>
      <p:sp>
        <p:nvSpPr>
          <p:cNvPr id="2232" name="Google Shape;2232;p20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00" name="Google Shape;200;p36"/>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p:txBody>
      </p:sp>
      <p:sp>
        <p:nvSpPr>
          <p:cNvPr id="201" name="Google Shape;201;p36"/>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sp>
        <p:nvSpPr>
          <p:cNvPr id="2237" name="Google Shape;2237;p207"/>
          <p:cNvSpPr txBox="1"/>
          <p:nvPr>
            <p:ph idx="4294967295" type="title"/>
          </p:nvPr>
        </p:nvSpPr>
        <p:spPr>
          <a:xfrm>
            <a:off x="311700" y="481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Technical computing!</a:t>
            </a:r>
            <a:endParaRPr sz="1800">
              <a:solidFill>
                <a:srgbClr val="0B5394"/>
              </a:solidFill>
              <a:latin typeface="Consolas"/>
              <a:ea typeface="Consolas"/>
              <a:cs typeface="Consolas"/>
              <a:sym typeface="Consolas"/>
            </a:endParaRPr>
          </a:p>
        </p:txBody>
      </p:sp>
      <p:sp>
        <p:nvSpPr>
          <p:cNvPr id="2238" name="Google Shape;2238;p207"/>
          <p:cNvSpPr txBox="1"/>
          <p:nvPr>
            <p:ph idx="4294967295" type="title"/>
          </p:nvPr>
        </p:nvSpPr>
        <p:spPr>
          <a:xfrm>
            <a:off x="262800" y="1360400"/>
            <a:ext cx="8618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Stochastic simulation 			</a:t>
            </a:r>
            <a:r>
              <a:rPr lang="en" sz="1800">
                <a:latin typeface="Consolas"/>
                <a:ea typeface="Consolas"/>
                <a:cs typeface="Consolas"/>
                <a:sym typeface="Consolas"/>
              </a:rPr>
              <a:t>Randomness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Dynamic state updates 			</a:t>
            </a:r>
            <a:r>
              <a:rPr lang="en" sz="1800">
                <a:latin typeface="Consolas"/>
                <a:ea typeface="Consolas"/>
                <a:cs typeface="Consolas"/>
                <a:sym typeface="Consolas"/>
              </a:rPr>
              <a:t>Behaviour changes</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Numerical ODE solving 			</a:t>
            </a:r>
            <a:r>
              <a:rPr lang="en" sz="1800">
                <a:latin typeface="Consolas"/>
                <a:ea typeface="Consolas"/>
                <a:cs typeface="Consolas"/>
                <a:sym typeface="Consolas"/>
              </a:rPr>
              <a:t>Long-run account</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t/>
            </a:r>
            <a:endParaRPr sz="1800">
              <a:solidFill>
                <a:srgbClr val="0B5394"/>
              </a:solidFill>
              <a:latin typeface="Consolas"/>
              <a:ea typeface="Consolas"/>
              <a:cs typeface="Consolas"/>
              <a:sym typeface="Consolas"/>
            </a:endParaRPr>
          </a:p>
          <a:p>
            <a:pPr indent="0" lvl="0" marL="0" rtl="0" algn="l">
              <a:spcBef>
                <a:spcPts val="0"/>
              </a:spcBef>
              <a:spcAft>
                <a:spcPts val="0"/>
              </a:spcAft>
              <a:buNone/>
            </a:pPr>
            <a:r>
              <a:rPr lang="en" sz="1800">
                <a:solidFill>
                  <a:srgbClr val="0B5394"/>
                </a:solidFill>
                <a:latin typeface="Consolas"/>
                <a:ea typeface="Consolas"/>
                <a:cs typeface="Consolas"/>
                <a:sym typeface="Consolas"/>
              </a:rPr>
              <a:t>Sensitivity analysis 				</a:t>
            </a:r>
            <a:r>
              <a:rPr lang="en" sz="1800">
                <a:latin typeface="Consolas"/>
                <a:ea typeface="Consolas"/>
                <a:cs typeface="Consolas"/>
                <a:sym typeface="Consolas"/>
              </a:rPr>
              <a:t>Identifying the key d</a:t>
            </a:r>
            <a:r>
              <a:rPr lang="en" sz="1800">
                <a:latin typeface="Consolas"/>
                <a:ea typeface="Consolas"/>
                <a:cs typeface="Consolas"/>
                <a:sym typeface="Consolas"/>
              </a:rPr>
              <a:t>rivers</a:t>
            </a:r>
            <a:endParaRPr sz="1800">
              <a:solidFill>
                <a:srgbClr val="0B5394"/>
              </a:solidFill>
              <a:latin typeface="Consolas"/>
              <a:ea typeface="Consolas"/>
              <a:cs typeface="Consolas"/>
              <a:sym typeface="Consolas"/>
            </a:endParaRPr>
          </a:p>
        </p:txBody>
      </p:sp>
      <p:sp>
        <p:nvSpPr>
          <p:cNvPr id="2239" name="Google Shape;2239;p20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3" name="Shape 2243"/>
        <p:cNvGrpSpPr/>
        <p:nvPr/>
      </p:nvGrpSpPr>
      <p:grpSpPr>
        <a:xfrm>
          <a:off x="0" y="0"/>
          <a:ext cx="0" cy="0"/>
          <a:chOff x="0" y="0"/>
          <a:chExt cx="0" cy="0"/>
        </a:xfrm>
      </p:grpSpPr>
      <p:sp>
        <p:nvSpPr>
          <p:cNvPr id="2244" name="Google Shape;2244;p208"/>
          <p:cNvSpPr txBox="1"/>
          <p:nvPr>
            <p:ph idx="4294967295" type="title"/>
          </p:nvPr>
        </p:nvSpPr>
        <p:spPr>
          <a:xfrm>
            <a:off x="311700" y="1144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B5394"/>
                </a:solidFill>
                <a:latin typeface="Consolas"/>
                <a:ea typeface="Consolas"/>
                <a:cs typeface="Consolas"/>
                <a:sym typeface="Consolas"/>
              </a:rPr>
              <a:t>Thank you!</a:t>
            </a:r>
            <a:endParaRPr sz="4800">
              <a:solidFill>
                <a:srgbClr val="0B5394"/>
              </a:solidFill>
              <a:latin typeface="Consolas"/>
              <a:ea typeface="Consolas"/>
              <a:cs typeface="Consolas"/>
              <a:sym typeface="Consolas"/>
            </a:endParaRPr>
          </a:p>
        </p:txBody>
      </p:sp>
      <p:pic>
        <p:nvPicPr>
          <p:cNvPr id="2245" name="Google Shape;2245;p208"/>
          <p:cNvPicPr preferRelativeResize="0"/>
          <p:nvPr/>
        </p:nvPicPr>
        <p:blipFill rotWithShape="1">
          <a:blip r:embed="rId3">
            <a:alphaModFix/>
          </a:blip>
          <a:srcRect b="22794" l="0" r="0" t="21324"/>
          <a:stretch/>
        </p:blipFill>
        <p:spPr>
          <a:xfrm>
            <a:off x="311688" y="2675800"/>
            <a:ext cx="3048000" cy="819675"/>
          </a:xfrm>
          <a:prstGeom prst="rect">
            <a:avLst/>
          </a:prstGeom>
          <a:noFill/>
          <a:ln>
            <a:noFill/>
          </a:ln>
        </p:spPr>
      </p:pic>
      <p:pic>
        <p:nvPicPr>
          <p:cNvPr id="2246" name="Google Shape;2246;p208"/>
          <p:cNvPicPr preferRelativeResize="0"/>
          <p:nvPr/>
        </p:nvPicPr>
        <p:blipFill>
          <a:blip r:embed="rId4">
            <a:alphaModFix/>
          </a:blip>
          <a:stretch>
            <a:fillRect/>
          </a:stretch>
        </p:blipFill>
        <p:spPr>
          <a:xfrm>
            <a:off x="3910000" y="2986025"/>
            <a:ext cx="1323975" cy="1428750"/>
          </a:xfrm>
          <a:prstGeom prst="rect">
            <a:avLst/>
          </a:prstGeom>
          <a:noFill/>
          <a:ln>
            <a:noFill/>
          </a:ln>
        </p:spPr>
      </p:pic>
      <p:pic>
        <p:nvPicPr>
          <p:cNvPr id="2247" name="Google Shape;2247;p208"/>
          <p:cNvPicPr preferRelativeResize="0"/>
          <p:nvPr/>
        </p:nvPicPr>
        <p:blipFill rotWithShape="1">
          <a:blip r:embed="rId5">
            <a:alphaModFix/>
          </a:blip>
          <a:srcRect b="23885" l="6419" r="8337" t="20008"/>
          <a:stretch/>
        </p:blipFill>
        <p:spPr>
          <a:xfrm>
            <a:off x="6076862" y="2532350"/>
            <a:ext cx="1885275" cy="1106575"/>
          </a:xfrm>
          <a:prstGeom prst="rect">
            <a:avLst/>
          </a:prstGeom>
          <a:noFill/>
          <a:ln>
            <a:noFill/>
          </a:ln>
        </p:spPr>
      </p:pic>
      <p:sp>
        <p:nvSpPr>
          <p:cNvPr id="2248" name="Google Shape;2248;p20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83" name="Google Shape;83;p19"/>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p:txBody>
      </p:sp>
      <p:sp>
        <p:nvSpPr>
          <p:cNvPr id="84" name="Google Shape;84;p19"/>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07" name="Google Shape;207;p37"/>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From salary and demographics</a:t>
            </a:r>
            <a:endParaRPr>
              <a:solidFill>
                <a:schemeClr val="dk1"/>
              </a:solidFill>
              <a:latin typeface="Consolas"/>
              <a:ea typeface="Consolas"/>
              <a:cs typeface="Consolas"/>
              <a:sym typeface="Consolas"/>
            </a:endParaRPr>
          </a:p>
        </p:txBody>
      </p:sp>
      <p:sp>
        <p:nvSpPr>
          <p:cNvPr id="208" name="Google Shape;208;p37"/>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14" name="Google Shape;214;p38"/>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From salary and demographics</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Test how vulnerable it is to unexpected emergency costs</a:t>
            </a:r>
            <a:endParaRPr>
              <a:solidFill>
                <a:schemeClr val="dk1"/>
              </a:solidFill>
              <a:latin typeface="Consolas"/>
              <a:ea typeface="Consolas"/>
              <a:cs typeface="Consolas"/>
              <a:sym typeface="Consolas"/>
            </a:endParaRPr>
          </a:p>
        </p:txBody>
      </p:sp>
      <p:sp>
        <p:nvSpPr>
          <p:cNvPr id="215" name="Google Shape;215;p38"/>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21" name="Google Shape;221;p39"/>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From salary and demographics</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Test how vulnerable it is to unexpected emergency costs</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2-part model:</a:t>
            </a:r>
            <a:endParaRPr>
              <a:solidFill>
                <a:schemeClr val="dk1"/>
              </a:solidFill>
              <a:latin typeface="Consolas"/>
              <a:ea typeface="Consolas"/>
              <a:cs typeface="Consolas"/>
              <a:sym typeface="Consolas"/>
            </a:endParaRPr>
          </a:p>
        </p:txBody>
      </p:sp>
      <p:sp>
        <p:nvSpPr>
          <p:cNvPr id="222" name="Google Shape;222;p39"/>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28" name="Google Shape;228;p40"/>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From salary and demographics</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Test how vulnerable it is to unexpected emergency costs</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2-part model:</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Deterministic layer</a:t>
            </a:r>
            <a:endParaRPr>
              <a:solidFill>
                <a:schemeClr val="dk1"/>
              </a:solidFill>
              <a:latin typeface="Consolas"/>
              <a:ea typeface="Consolas"/>
              <a:cs typeface="Consolas"/>
              <a:sym typeface="Consolas"/>
            </a:endParaRPr>
          </a:p>
        </p:txBody>
      </p:sp>
      <p:sp>
        <p:nvSpPr>
          <p:cNvPr id="229" name="Google Shape;229;p40"/>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Q1 - an introduction</a:t>
            </a:r>
            <a:endParaRPr>
              <a:solidFill>
                <a:srgbClr val="0B5394"/>
              </a:solidFill>
              <a:latin typeface="Consolas"/>
              <a:ea typeface="Consolas"/>
              <a:cs typeface="Consolas"/>
              <a:sym typeface="Consolas"/>
            </a:endParaRPr>
          </a:p>
        </p:txBody>
      </p:sp>
      <p:sp>
        <p:nvSpPr>
          <p:cNvPr id="235" name="Google Shape;235;p41"/>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a person’s disposable income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From salary and demographics</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Test how vulnerable it is to unexpected emergency costs</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2-part model:</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Deterministic layer</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Stochastic layer</a:t>
            </a:r>
            <a:endParaRPr>
              <a:solidFill>
                <a:schemeClr val="dk1"/>
              </a:solidFill>
              <a:latin typeface="Consolas"/>
              <a:ea typeface="Consolas"/>
              <a:cs typeface="Consolas"/>
              <a:sym typeface="Consolas"/>
            </a:endParaRPr>
          </a:p>
        </p:txBody>
      </p:sp>
      <p:sp>
        <p:nvSpPr>
          <p:cNvPr id="236" name="Google Shape;236;p41"/>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42"/>
          <p:cNvPicPr preferRelativeResize="0"/>
          <p:nvPr/>
        </p:nvPicPr>
        <p:blipFill>
          <a:blip r:embed="rId3">
            <a:alphaModFix/>
          </a:blip>
          <a:stretch>
            <a:fillRect/>
          </a:stretch>
        </p:blipFill>
        <p:spPr>
          <a:xfrm>
            <a:off x="1807637" y="958656"/>
            <a:ext cx="5346199" cy="923350"/>
          </a:xfrm>
          <a:prstGeom prst="rect">
            <a:avLst/>
          </a:prstGeom>
          <a:noFill/>
          <a:ln>
            <a:noFill/>
          </a:ln>
        </p:spPr>
      </p:pic>
      <p:sp>
        <p:nvSpPr>
          <p:cNvPr id="242" name="Google Shape;242;p42"/>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Simplified Overview</a:t>
            </a:r>
            <a:endParaRPr>
              <a:solidFill>
                <a:srgbClr val="0B5394"/>
              </a:solidFill>
              <a:latin typeface="Consolas"/>
              <a:ea typeface="Consolas"/>
              <a:cs typeface="Consolas"/>
              <a:sym typeface="Consolas"/>
            </a:endParaRPr>
          </a:p>
        </p:txBody>
      </p:sp>
      <p:sp>
        <p:nvSpPr>
          <p:cNvPr id="243" name="Google Shape;243;p42"/>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3"/>
          <p:cNvPicPr preferRelativeResize="0"/>
          <p:nvPr/>
        </p:nvPicPr>
        <p:blipFill>
          <a:blip r:embed="rId3">
            <a:alphaModFix/>
          </a:blip>
          <a:stretch>
            <a:fillRect/>
          </a:stretch>
        </p:blipFill>
        <p:spPr>
          <a:xfrm>
            <a:off x="1807637" y="958656"/>
            <a:ext cx="5346199" cy="923350"/>
          </a:xfrm>
          <a:prstGeom prst="rect">
            <a:avLst/>
          </a:prstGeom>
          <a:noFill/>
          <a:ln>
            <a:noFill/>
          </a:ln>
        </p:spPr>
      </p:pic>
      <p:pic>
        <p:nvPicPr>
          <p:cNvPr id="249" name="Google Shape;249;p43"/>
          <p:cNvPicPr preferRelativeResize="0"/>
          <p:nvPr/>
        </p:nvPicPr>
        <p:blipFill>
          <a:blip r:embed="rId4">
            <a:alphaModFix/>
          </a:blip>
          <a:stretch>
            <a:fillRect/>
          </a:stretch>
        </p:blipFill>
        <p:spPr>
          <a:xfrm>
            <a:off x="418999" y="3350861"/>
            <a:ext cx="2012963" cy="572700"/>
          </a:xfrm>
          <a:prstGeom prst="rect">
            <a:avLst/>
          </a:prstGeom>
          <a:noFill/>
          <a:ln>
            <a:noFill/>
          </a:ln>
        </p:spPr>
      </p:pic>
      <p:sp>
        <p:nvSpPr>
          <p:cNvPr id="250" name="Google Shape;250;p43"/>
          <p:cNvSpPr txBox="1"/>
          <p:nvPr/>
        </p:nvSpPr>
        <p:spPr>
          <a:xfrm>
            <a:off x="655525" y="2829888"/>
            <a:ext cx="153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nsolas"/>
                <a:ea typeface="Consolas"/>
                <a:cs typeface="Consolas"/>
                <a:sym typeface="Consolas"/>
              </a:rPr>
              <a:t>Net Income</a:t>
            </a:r>
            <a:endParaRPr sz="1800">
              <a:solidFill>
                <a:schemeClr val="dk1"/>
              </a:solidFill>
              <a:latin typeface="Consolas"/>
              <a:ea typeface="Consolas"/>
              <a:cs typeface="Consolas"/>
              <a:sym typeface="Consolas"/>
            </a:endParaRPr>
          </a:p>
        </p:txBody>
      </p:sp>
      <p:cxnSp>
        <p:nvCxnSpPr>
          <p:cNvPr id="251" name="Google Shape;251;p43"/>
          <p:cNvCxnSpPr>
            <a:endCxn id="252" idx="2"/>
          </p:cNvCxnSpPr>
          <p:nvPr/>
        </p:nvCxnSpPr>
        <p:spPr>
          <a:xfrm flipH="1" rot="10800000">
            <a:off x="1989125" y="1621675"/>
            <a:ext cx="1675200" cy="1247700"/>
          </a:xfrm>
          <a:prstGeom prst="straightConnector1">
            <a:avLst/>
          </a:prstGeom>
          <a:noFill/>
          <a:ln cap="flat" cmpd="sng" w="28575">
            <a:solidFill>
              <a:srgbClr val="FF0000"/>
            </a:solidFill>
            <a:prstDash val="solid"/>
            <a:round/>
            <a:headEnd len="med" w="med" type="none"/>
            <a:tailEnd len="med" w="med" type="triangle"/>
          </a:ln>
        </p:spPr>
      </p:cxnSp>
      <p:sp>
        <p:nvSpPr>
          <p:cNvPr id="252" name="Google Shape;252;p43"/>
          <p:cNvSpPr/>
          <p:nvPr/>
        </p:nvSpPr>
        <p:spPr>
          <a:xfrm>
            <a:off x="3513875" y="1295275"/>
            <a:ext cx="300900" cy="326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43"/>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Simplified Overview</a:t>
            </a:r>
            <a:endParaRPr>
              <a:solidFill>
                <a:srgbClr val="0B5394"/>
              </a:solidFill>
              <a:latin typeface="Consolas"/>
              <a:ea typeface="Consolas"/>
              <a:cs typeface="Consolas"/>
              <a:sym typeface="Consolas"/>
            </a:endParaRPr>
          </a:p>
        </p:txBody>
      </p:sp>
      <p:sp>
        <p:nvSpPr>
          <p:cNvPr id="254" name="Google Shape;254;p43"/>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4"/>
          <p:cNvPicPr preferRelativeResize="0"/>
          <p:nvPr/>
        </p:nvPicPr>
        <p:blipFill>
          <a:blip r:embed="rId3">
            <a:alphaModFix/>
          </a:blip>
          <a:stretch>
            <a:fillRect/>
          </a:stretch>
        </p:blipFill>
        <p:spPr>
          <a:xfrm>
            <a:off x="3477760" y="4290724"/>
            <a:ext cx="1747150" cy="547344"/>
          </a:xfrm>
          <a:prstGeom prst="rect">
            <a:avLst/>
          </a:prstGeom>
          <a:noFill/>
          <a:ln>
            <a:noFill/>
          </a:ln>
        </p:spPr>
      </p:pic>
      <p:pic>
        <p:nvPicPr>
          <p:cNvPr id="260" name="Google Shape;260;p44"/>
          <p:cNvPicPr preferRelativeResize="0"/>
          <p:nvPr/>
        </p:nvPicPr>
        <p:blipFill>
          <a:blip r:embed="rId4">
            <a:alphaModFix/>
          </a:blip>
          <a:stretch>
            <a:fillRect/>
          </a:stretch>
        </p:blipFill>
        <p:spPr>
          <a:xfrm>
            <a:off x="3240058" y="3121124"/>
            <a:ext cx="2222520" cy="453645"/>
          </a:xfrm>
          <a:prstGeom prst="rect">
            <a:avLst/>
          </a:prstGeom>
          <a:noFill/>
          <a:ln>
            <a:noFill/>
          </a:ln>
        </p:spPr>
      </p:pic>
      <p:pic>
        <p:nvPicPr>
          <p:cNvPr id="261" name="Google Shape;261;p44"/>
          <p:cNvPicPr preferRelativeResize="0"/>
          <p:nvPr/>
        </p:nvPicPr>
        <p:blipFill>
          <a:blip r:embed="rId5">
            <a:alphaModFix/>
          </a:blip>
          <a:stretch>
            <a:fillRect/>
          </a:stretch>
        </p:blipFill>
        <p:spPr>
          <a:xfrm>
            <a:off x="1807637" y="958656"/>
            <a:ext cx="5346199" cy="923350"/>
          </a:xfrm>
          <a:prstGeom prst="rect">
            <a:avLst/>
          </a:prstGeom>
          <a:noFill/>
          <a:ln>
            <a:noFill/>
          </a:ln>
        </p:spPr>
      </p:pic>
      <p:pic>
        <p:nvPicPr>
          <p:cNvPr id="262" name="Google Shape;262;p44"/>
          <p:cNvPicPr preferRelativeResize="0"/>
          <p:nvPr/>
        </p:nvPicPr>
        <p:blipFill>
          <a:blip r:embed="rId6">
            <a:alphaModFix/>
          </a:blip>
          <a:stretch>
            <a:fillRect/>
          </a:stretch>
        </p:blipFill>
        <p:spPr>
          <a:xfrm>
            <a:off x="418999" y="3350861"/>
            <a:ext cx="2012963" cy="572700"/>
          </a:xfrm>
          <a:prstGeom prst="rect">
            <a:avLst/>
          </a:prstGeom>
          <a:noFill/>
          <a:ln>
            <a:noFill/>
          </a:ln>
        </p:spPr>
      </p:pic>
      <p:pic>
        <p:nvPicPr>
          <p:cNvPr id="263" name="Google Shape;263;p44"/>
          <p:cNvPicPr preferRelativeResize="0"/>
          <p:nvPr/>
        </p:nvPicPr>
        <p:blipFill>
          <a:blip r:embed="rId7">
            <a:alphaModFix/>
          </a:blip>
          <a:stretch>
            <a:fillRect/>
          </a:stretch>
        </p:blipFill>
        <p:spPr>
          <a:xfrm>
            <a:off x="3467976" y="4046017"/>
            <a:ext cx="1766686" cy="181082"/>
          </a:xfrm>
          <a:prstGeom prst="rect">
            <a:avLst/>
          </a:prstGeom>
          <a:noFill/>
          <a:ln>
            <a:noFill/>
          </a:ln>
        </p:spPr>
      </p:pic>
      <p:pic>
        <p:nvPicPr>
          <p:cNvPr id="264" name="Google Shape;264;p44"/>
          <p:cNvPicPr preferRelativeResize="0"/>
          <p:nvPr/>
        </p:nvPicPr>
        <p:blipFill>
          <a:blip r:embed="rId8">
            <a:alphaModFix/>
          </a:blip>
          <a:stretch>
            <a:fillRect/>
          </a:stretch>
        </p:blipFill>
        <p:spPr>
          <a:xfrm>
            <a:off x="3435051" y="3574787"/>
            <a:ext cx="1832525" cy="407600"/>
          </a:xfrm>
          <a:prstGeom prst="rect">
            <a:avLst/>
          </a:prstGeom>
          <a:noFill/>
          <a:ln>
            <a:noFill/>
          </a:ln>
        </p:spPr>
      </p:pic>
      <p:sp>
        <p:nvSpPr>
          <p:cNvPr id="265" name="Google Shape;265;p44"/>
          <p:cNvSpPr txBox="1"/>
          <p:nvPr/>
        </p:nvSpPr>
        <p:spPr>
          <a:xfrm>
            <a:off x="655525" y="2829888"/>
            <a:ext cx="153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nsolas"/>
                <a:ea typeface="Consolas"/>
                <a:cs typeface="Consolas"/>
                <a:sym typeface="Consolas"/>
              </a:rPr>
              <a:t>Net Income</a:t>
            </a:r>
            <a:endParaRPr sz="1800">
              <a:solidFill>
                <a:schemeClr val="dk1"/>
              </a:solidFill>
              <a:latin typeface="Consolas"/>
              <a:ea typeface="Consolas"/>
              <a:cs typeface="Consolas"/>
              <a:sym typeface="Consolas"/>
            </a:endParaRPr>
          </a:p>
        </p:txBody>
      </p:sp>
      <p:sp>
        <p:nvSpPr>
          <p:cNvPr id="266" name="Google Shape;266;p44"/>
          <p:cNvSpPr txBox="1"/>
          <p:nvPr/>
        </p:nvSpPr>
        <p:spPr>
          <a:xfrm>
            <a:off x="3316763" y="2624325"/>
            <a:ext cx="2069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Consolas"/>
                <a:ea typeface="Consolas"/>
                <a:cs typeface="Consolas"/>
                <a:sym typeface="Consolas"/>
              </a:rPr>
              <a:t>Essential Costs</a:t>
            </a:r>
            <a:endParaRPr sz="1700">
              <a:solidFill>
                <a:schemeClr val="dk1"/>
              </a:solidFill>
              <a:latin typeface="Consolas"/>
              <a:ea typeface="Consolas"/>
              <a:cs typeface="Consolas"/>
              <a:sym typeface="Consolas"/>
            </a:endParaRPr>
          </a:p>
        </p:txBody>
      </p:sp>
      <p:cxnSp>
        <p:nvCxnSpPr>
          <p:cNvPr id="267" name="Google Shape;267;p44"/>
          <p:cNvCxnSpPr>
            <a:endCxn id="268" idx="2"/>
          </p:cNvCxnSpPr>
          <p:nvPr/>
        </p:nvCxnSpPr>
        <p:spPr>
          <a:xfrm flipH="1" rot="10800000">
            <a:off x="4347225" y="1605525"/>
            <a:ext cx="731400" cy="1018800"/>
          </a:xfrm>
          <a:prstGeom prst="straightConnector1">
            <a:avLst/>
          </a:prstGeom>
          <a:noFill/>
          <a:ln cap="flat" cmpd="sng" w="28575">
            <a:solidFill>
              <a:srgbClr val="FF0000"/>
            </a:solidFill>
            <a:prstDash val="solid"/>
            <a:round/>
            <a:headEnd len="med" w="med" type="none"/>
            <a:tailEnd len="med" w="med" type="triangle"/>
          </a:ln>
        </p:spPr>
      </p:cxnSp>
      <p:cxnSp>
        <p:nvCxnSpPr>
          <p:cNvPr id="269" name="Google Shape;269;p44"/>
          <p:cNvCxnSpPr>
            <a:endCxn id="270" idx="2"/>
          </p:cNvCxnSpPr>
          <p:nvPr/>
        </p:nvCxnSpPr>
        <p:spPr>
          <a:xfrm flipH="1" rot="10800000">
            <a:off x="1989125" y="1621675"/>
            <a:ext cx="1675200" cy="1247700"/>
          </a:xfrm>
          <a:prstGeom prst="straightConnector1">
            <a:avLst/>
          </a:prstGeom>
          <a:noFill/>
          <a:ln cap="flat" cmpd="sng" w="28575">
            <a:solidFill>
              <a:srgbClr val="FF0000"/>
            </a:solidFill>
            <a:prstDash val="solid"/>
            <a:round/>
            <a:headEnd len="med" w="med" type="none"/>
            <a:tailEnd len="med" w="med" type="triangle"/>
          </a:ln>
        </p:spPr>
      </p:cxnSp>
      <p:sp>
        <p:nvSpPr>
          <p:cNvPr id="270" name="Google Shape;270;p44"/>
          <p:cNvSpPr/>
          <p:nvPr/>
        </p:nvSpPr>
        <p:spPr>
          <a:xfrm>
            <a:off x="3513875" y="1295275"/>
            <a:ext cx="300900" cy="326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44"/>
          <p:cNvSpPr/>
          <p:nvPr/>
        </p:nvSpPr>
        <p:spPr>
          <a:xfrm>
            <a:off x="4072125" y="1318125"/>
            <a:ext cx="2013000" cy="287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44"/>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Simplified Overview</a:t>
            </a:r>
            <a:endParaRPr>
              <a:solidFill>
                <a:srgbClr val="0B5394"/>
              </a:solidFill>
              <a:latin typeface="Consolas"/>
              <a:ea typeface="Consolas"/>
              <a:cs typeface="Consolas"/>
              <a:sym typeface="Consolas"/>
            </a:endParaRPr>
          </a:p>
        </p:txBody>
      </p:sp>
      <p:sp>
        <p:nvSpPr>
          <p:cNvPr id="272" name="Google Shape;272;p44"/>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5"/>
          <p:cNvPicPr preferRelativeResize="0"/>
          <p:nvPr/>
        </p:nvPicPr>
        <p:blipFill>
          <a:blip r:embed="rId3">
            <a:alphaModFix/>
          </a:blip>
          <a:stretch>
            <a:fillRect/>
          </a:stretch>
        </p:blipFill>
        <p:spPr>
          <a:xfrm>
            <a:off x="3477760" y="4290724"/>
            <a:ext cx="1747150" cy="547344"/>
          </a:xfrm>
          <a:prstGeom prst="rect">
            <a:avLst/>
          </a:prstGeom>
          <a:noFill/>
          <a:ln>
            <a:noFill/>
          </a:ln>
        </p:spPr>
      </p:pic>
      <p:pic>
        <p:nvPicPr>
          <p:cNvPr id="278" name="Google Shape;278;p45"/>
          <p:cNvPicPr preferRelativeResize="0"/>
          <p:nvPr/>
        </p:nvPicPr>
        <p:blipFill>
          <a:blip r:embed="rId4">
            <a:alphaModFix/>
          </a:blip>
          <a:stretch>
            <a:fillRect/>
          </a:stretch>
        </p:blipFill>
        <p:spPr>
          <a:xfrm>
            <a:off x="3240058" y="3121124"/>
            <a:ext cx="2222520" cy="453645"/>
          </a:xfrm>
          <a:prstGeom prst="rect">
            <a:avLst/>
          </a:prstGeom>
          <a:noFill/>
          <a:ln>
            <a:noFill/>
          </a:ln>
        </p:spPr>
      </p:pic>
      <p:pic>
        <p:nvPicPr>
          <p:cNvPr id="279" name="Google Shape;279;p45"/>
          <p:cNvPicPr preferRelativeResize="0"/>
          <p:nvPr/>
        </p:nvPicPr>
        <p:blipFill>
          <a:blip r:embed="rId5">
            <a:alphaModFix/>
          </a:blip>
          <a:stretch>
            <a:fillRect/>
          </a:stretch>
        </p:blipFill>
        <p:spPr>
          <a:xfrm>
            <a:off x="1807637" y="958656"/>
            <a:ext cx="5346199" cy="923350"/>
          </a:xfrm>
          <a:prstGeom prst="rect">
            <a:avLst/>
          </a:prstGeom>
          <a:noFill/>
          <a:ln>
            <a:noFill/>
          </a:ln>
        </p:spPr>
      </p:pic>
      <p:pic>
        <p:nvPicPr>
          <p:cNvPr id="280" name="Google Shape;280;p45"/>
          <p:cNvPicPr preferRelativeResize="0"/>
          <p:nvPr/>
        </p:nvPicPr>
        <p:blipFill>
          <a:blip r:embed="rId6">
            <a:alphaModFix/>
          </a:blip>
          <a:stretch>
            <a:fillRect/>
          </a:stretch>
        </p:blipFill>
        <p:spPr>
          <a:xfrm>
            <a:off x="418999" y="3350861"/>
            <a:ext cx="2012963" cy="572700"/>
          </a:xfrm>
          <a:prstGeom prst="rect">
            <a:avLst/>
          </a:prstGeom>
          <a:noFill/>
          <a:ln>
            <a:noFill/>
          </a:ln>
        </p:spPr>
      </p:pic>
      <p:pic>
        <p:nvPicPr>
          <p:cNvPr id="281" name="Google Shape;281;p45"/>
          <p:cNvPicPr preferRelativeResize="0"/>
          <p:nvPr/>
        </p:nvPicPr>
        <p:blipFill>
          <a:blip r:embed="rId7">
            <a:alphaModFix/>
          </a:blip>
          <a:stretch>
            <a:fillRect/>
          </a:stretch>
        </p:blipFill>
        <p:spPr>
          <a:xfrm>
            <a:off x="3467976" y="4046017"/>
            <a:ext cx="1766686" cy="181082"/>
          </a:xfrm>
          <a:prstGeom prst="rect">
            <a:avLst/>
          </a:prstGeom>
          <a:noFill/>
          <a:ln>
            <a:noFill/>
          </a:ln>
        </p:spPr>
      </p:pic>
      <p:pic>
        <p:nvPicPr>
          <p:cNvPr id="282" name="Google Shape;282;p45"/>
          <p:cNvPicPr preferRelativeResize="0"/>
          <p:nvPr/>
        </p:nvPicPr>
        <p:blipFill>
          <a:blip r:embed="rId8">
            <a:alphaModFix/>
          </a:blip>
          <a:stretch>
            <a:fillRect/>
          </a:stretch>
        </p:blipFill>
        <p:spPr>
          <a:xfrm>
            <a:off x="3435051" y="3574787"/>
            <a:ext cx="1832525" cy="407600"/>
          </a:xfrm>
          <a:prstGeom prst="rect">
            <a:avLst/>
          </a:prstGeom>
          <a:noFill/>
          <a:ln>
            <a:noFill/>
          </a:ln>
        </p:spPr>
      </p:pic>
      <p:pic>
        <p:nvPicPr>
          <p:cNvPr id="283" name="Google Shape;283;p45"/>
          <p:cNvPicPr preferRelativeResize="0"/>
          <p:nvPr/>
        </p:nvPicPr>
        <p:blipFill rotWithShape="1">
          <a:blip r:embed="rId9">
            <a:alphaModFix/>
          </a:blip>
          <a:srcRect b="0" l="5078" r="0" t="0"/>
          <a:stretch/>
        </p:blipFill>
        <p:spPr>
          <a:xfrm>
            <a:off x="6160225" y="2698750"/>
            <a:ext cx="2618250" cy="1048050"/>
          </a:xfrm>
          <a:prstGeom prst="rect">
            <a:avLst/>
          </a:prstGeom>
          <a:noFill/>
          <a:ln>
            <a:noFill/>
          </a:ln>
        </p:spPr>
      </p:pic>
      <p:pic>
        <p:nvPicPr>
          <p:cNvPr id="284" name="Google Shape;284;p45"/>
          <p:cNvPicPr preferRelativeResize="0"/>
          <p:nvPr/>
        </p:nvPicPr>
        <p:blipFill>
          <a:blip r:embed="rId10">
            <a:alphaModFix/>
          </a:blip>
          <a:stretch>
            <a:fillRect/>
          </a:stretch>
        </p:blipFill>
        <p:spPr>
          <a:xfrm>
            <a:off x="6462875" y="3779050"/>
            <a:ext cx="2012950" cy="1079363"/>
          </a:xfrm>
          <a:prstGeom prst="rect">
            <a:avLst/>
          </a:prstGeom>
          <a:noFill/>
          <a:ln>
            <a:noFill/>
          </a:ln>
        </p:spPr>
      </p:pic>
      <p:sp>
        <p:nvSpPr>
          <p:cNvPr id="285" name="Google Shape;285;p45"/>
          <p:cNvSpPr txBox="1"/>
          <p:nvPr/>
        </p:nvSpPr>
        <p:spPr>
          <a:xfrm>
            <a:off x="655525" y="2829888"/>
            <a:ext cx="153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nsolas"/>
                <a:ea typeface="Consolas"/>
                <a:cs typeface="Consolas"/>
                <a:sym typeface="Consolas"/>
              </a:rPr>
              <a:t>Net Income</a:t>
            </a:r>
            <a:endParaRPr sz="1800">
              <a:solidFill>
                <a:schemeClr val="dk1"/>
              </a:solidFill>
              <a:latin typeface="Consolas"/>
              <a:ea typeface="Consolas"/>
              <a:cs typeface="Consolas"/>
              <a:sym typeface="Consolas"/>
            </a:endParaRPr>
          </a:p>
        </p:txBody>
      </p:sp>
      <p:sp>
        <p:nvSpPr>
          <p:cNvPr id="286" name="Google Shape;286;p45"/>
          <p:cNvSpPr txBox="1"/>
          <p:nvPr/>
        </p:nvSpPr>
        <p:spPr>
          <a:xfrm>
            <a:off x="3316763" y="2624325"/>
            <a:ext cx="2069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dk1"/>
                </a:solidFill>
                <a:latin typeface="Consolas"/>
                <a:ea typeface="Consolas"/>
                <a:cs typeface="Consolas"/>
                <a:sym typeface="Consolas"/>
              </a:rPr>
              <a:t>Essential Costs</a:t>
            </a:r>
            <a:endParaRPr sz="1700">
              <a:solidFill>
                <a:schemeClr val="dk1"/>
              </a:solidFill>
              <a:latin typeface="Consolas"/>
              <a:ea typeface="Consolas"/>
              <a:cs typeface="Consolas"/>
              <a:sym typeface="Consolas"/>
            </a:endParaRPr>
          </a:p>
        </p:txBody>
      </p:sp>
      <p:sp>
        <p:nvSpPr>
          <p:cNvPr id="287" name="Google Shape;287;p45"/>
          <p:cNvSpPr txBox="1"/>
          <p:nvPr/>
        </p:nvSpPr>
        <p:spPr>
          <a:xfrm>
            <a:off x="6388738" y="2340888"/>
            <a:ext cx="216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onsolas"/>
                <a:ea typeface="Consolas"/>
                <a:cs typeface="Consolas"/>
                <a:sym typeface="Consolas"/>
              </a:rPr>
              <a:t>Emergency Costs</a:t>
            </a:r>
            <a:endParaRPr sz="1800">
              <a:solidFill>
                <a:schemeClr val="dk1"/>
              </a:solidFill>
              <a:latin typeface="Consolas"/>
              <a:ea typeface="Consolas"/>
              <a:cs typeface="Consolas"/>
              <a:sym typeface="Consolas"/>
            </a:endParaRPr>
          </a:p>
        </p:txBody>
      </p:sp>
      <p:cxnSp>
        <p:nvCxnSpPr>
          <p:cNvPr id="288" name="Google Shape;288;p45"/>
          <p:cNvCxnSpPr>
            <a:endCxn id="289" idx="2"/>
          </p:cNvCxnSpPr>
          <p:nvPr/>
        </p:nvCxnSpPr>
        <p:spPr>
          <a:xfrm rot="10800000">
            <a:off x="6547050" y="1605525"/>
            <a:ext cx="696000" cy="659100"/>
          </a:xfrm>
          <a:prstGeom prst="straightConnector1">
            <a:avLst/>
          </a:prstGeom>
          <a:noFill/>
          <a:ln cap="flat" cmpd="sng" w="28575">
            <a:solidFill>
              <a:srgbClr val="FF0000"/>
            </a:solidFill>
            <a:prstDash val="solid"/>
            <a:round/>
            <a:headEnd len="med" w="med" type="none"/>
            <a:tailEnd len="med" w="med" type="triangle"/>
          </a:ln>
        </p:spPr>
      </p:cxnSp>
      <p:cxnSp>
        <p:nvCxnSpPr>
          <p:cNvPr id="290" name="Google Shape;290;p45"/>
          <p:cNvCxnSpPr>
            <a:endCxn id="291" idx="2"/>
          </p:cNvCxnSpPr>
          <p:nvPr/>
        </p:nvCxnSpPr>
        <p:spPr>
          <a:xfrm flipH="1" rot="10800000">
            <a:off x="4347225" y="1605525"/>
            <a:ext cx="731400" cy="1018800"/>
          </a:xfrm>
          <a:prstGeom prst="straightConnector1">
            <a:avLst/>
          </a:prstGeom>
          <a:noFill/>
          <a:ln cap="flat" cmpd="sng" w="28575">
            <a:solidFill>
              <a:srgbClr val="FF0000"/>
            </a:solidFill>
            <a:prstDash val="solid"/>
            <a:round/>
            <a:headEnd len="med" w="med" type="none"/>
            <a:tailEnd len="med" w="med" type="triangle"/>
          </a:ln>
        </p:spPr>
      </p:cxnSp>
      <p:cxnSp>
        <p:nvCxnSpPr>
          <p:cNvPr id="292" name="Google Shape;292;p45"/>
          <p:cNvCxnSpPr>
            <a:endCxn id="293" idx="2"/>
          </p:cNvCxnSpPr>
          <p:nvPr/>
        </p:nvCxnSpPr>
        <p:spPr>
          <a:xfrm flipH="1" rot="10800000">
            <a:off x="1989125" y="1621675"/>
            <a:ext cx="1675200" cy="1247700"/>
          </a:xfrm>
          <a:prstGeom prst="straightConnector1">
            <a:avLst/>
          </a:prstGeom>
          <a:noFill/>
          <a:ln cap="flat" cmpd="sng" w="28575">
            <a:solidFill>
              <a:srgbClr val="FF0000"/>
            </a:solidFill>
            <a:prstDash val="solid"/>
            <a:round/>
            <a:headEnd len="med" w="med" type="none"/>
            <a:tailEnd len="med" w="med" type="triangle"/>
          </a:ln>
        </p:spPr>
      </p:cxnSp>
      <p:sp>
        <p:nvSpPr>
          <p:cNvPr id="293" name="Google Shape;293;p45"/>
          <p:cNvSpPr/>
          <p:nvPr/>
        </p:nvSpPr>
        <p:spPr>
          <a:xfrm>
            <a:off x="3513875" y="1295275"/>
            <a:ext cx="300900" cy="326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45"/>
          <p:cNvSpPr/>
          <p:nvPr/>
        </p:nvSpPr>
        <p:spPr>
          <a:xfrm>
            <a:off x="6363000" y="1279125"/>
            <a:ext cx="368100" cy="326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45"/>
          <p:cNvSpPr/>
          <p:nvPr/>
        </p:nvSpPr>
        <p:spPr>
          <a:xfrm>
            <a:off x="4072125" y="1318125"/>
            <a:ext cx="2013000" cy="287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45"/>
          <p:cNvSpPr txBox="1"/>
          <p:nvPr>
            <p:ph type="title"/>
          </p:nvPr>
        </p:nvSpPr>
        <p:spPr>
          <a:xfrm>
            <a:off x="311700" y="277075"/>
            <a:ext cx="4803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Simplified Overview</a:t>
            </a:r>
            <a:endParaRPr>
              <a:solidFill>
                <a:srgbClr val="0B5394"/>
              </a:solidFill>
              <a:latin typeface="Consolas"/>
              <a:ea typeface="Consolas"/>
              <a:cs typeface="Consolas"/>
              <a:sym typeface="Consolas"/>
            </a:endParaRPr>
          </a:p>
        </p:txBody>
      </p:sp>
      <p:sp>
        <p:nvSpPr>
          <p:cNvPr id="295" name="Google Shape;295;p45"/>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01" name="Google Shape;301;p46"/>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0"/>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90" name="Google Shape;90;p20"/>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0" lvl="0" marL="0" rtl="0" algn="l">
              <a:lnSpc>
                <a:spcPct val="200000"/>
              </a:lnSpc>
              <a:spcBef>
                <a:spcPts val="1200"/>
              </a:spcBef>
              <a:spcAft>
                <a:spcPts val="1200"/>
              </a:spcAft>
              <a:buNone/>
            </a:pPr>
            <a:r>
              <a:t/>
            </a:r>
            <a:endParaRPr>
              <a:solidFill>
                <a:schemeClr val="dk1"/>
              </a:solidFill>
              <a:latin typeface="Consolas"/>
              <a:ea typeface="Consolas"/>
              <a:cs typeface="Consolas"/>
              <a:sym typeface="Consolas"/>
            </a:endParaRPr>
          </a:p>
        </p:txBody>
      </p:sp>
      <p:sp>
        <p:nvSpPr>
          <p:cNvPr id="91" name="Google Shape;91;p20"/>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07" name="Google Shape;307;p47"/>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300">
              <a:solidFill>
                <a:schemeClr val="dk1"/>
              </a:solidFill>
              <a:latin typeface="Consolas"/>
              <a:ea typeface="Consolas"/>
              <a:cs typeface="Consolas"/>
              <a:sym typeface="Consolas"/>
            </a:endParaRPr>
          </a:p>
        </p:txBody>
      </p:sp>
      <p:sp>
        <p:nvSpPr>
          <p:cNvPr id="308" name="Google Shape;308;p47"/>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14" name="Google Shape;314;p48"/>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0" lvl="0" marL="0" rtl="0" algn="l">
              <a:lnSpc>
                <a:spcPct val="200000"/>
              </a:lnSpc>
              <a:spcBef>
                <a:spcPts val="1200"/>
              </a:spcBef>
              <a:spcAft>
                <a:spcPts val="1200"/>
              </a:spcAft>
              <a:buNone/>
            </a:pPr>
            <a:r>
              <a:t/>
            </a:r>
            <a:endParaRPr sz="1300">
              <a:solidFill>
                <a:schemeClr val="dk1"/>
              </a:solidFill>
              <a:latin typeface="Consolas"/>
              <a:ea typeface="Consolas"/>
              <a:cs typeface="Consolas"/>
              <a:sym typeface="Consolas"/>
            </a:endParaRPr>
          </a:p>
        </p:txBody>
      </p:sp>
      <p:sp>
        <p:nvSpPr>
          <p:cNvPr id="315" name="Google Shape;315;p48"/>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21" name="Google Shape;321;p49"/>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Cost of Living</a:t>
            </a:r>
            <a:endParaRPr sz="1300">
              <a:solidFill>
                <a:schemeClr val="dk1"/>
              </a:solidFill>
              <a:latin typeface="Consolas"/>
              <a:ea typeface="Consolas"/>
              <a:cs typeface="Consolas"/>
              <a:sym typeface="Consolas"/>
            </a:endParaRPr>
          </a:p>
        </p:txBody>
      </p:sp>
      <p:sp>
        <p:nvSpPr>
          <p:cNvPr id="322" name="Google Shape;322;p49"/>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0"/>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28" name="Google Shape;328;p50"/>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Cost of Living</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ONS, MIT Living Wage Calculator, Research Journals </a:t>
            </a:r>
            <a:endParaRPr sz="1300">
              <a:solidFill>
                <a:schemeClr val="dk1"/>
              </a:solidFill>
              <a:latin typeface="Consolas"/>
              <a:ea typeface="Consolas"/>
              <a:cs typeface="Consolas"/>
              <a:sym typeface="Consolas"/>
            </a:endParaRPr>
          </a:p>
        </p:txBody>
      </p:sp>
      <p:sp>
        <p:nvSpPr>
          <p:cNvPr id="329" name="Google Shape;329;p50"/>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35" name="Google Shape;335;p51"/>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Cost of Living</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ONS, MIT Living Wage Calculator, Research Journals </a:t>
            </a:r>
            <a:endParaRPr sz="17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How we used the data</a:t>
            </a:r>
            <a:endParaRPr sz="1300">
              <a:solidFill>
                <a:schemeClr val="dk1"/>
              </a:solidFill>
              <a:latin typeface="Consolas"/>
              <a:ea typeface="Consolas"/>
              <a:cs typeface="Consolas"/>
              <a:sym typeface="Consolas"/>
            </a:endParaRPr>
          </a:p>
        </p:txBody>
      </p:sp>
      <p:sp>
        <p:nvSpPr>
          <p:cNvPr id="336" name="Google Shape;336;p51"/>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2"/>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42" name="Google Shape;342;p52"/>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Cost of Living</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ONS, MIT Living Wage Calculator, Research Journals </a:t>
            </a:r>
            <a:endParaRPr sz="17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How we used the data</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Parsed deterministic Cost of Living into a CSV file (with Python scripts)</a:t>
            </a:r>
            <a:endParaRPr sz="1300">
              <a:solidFill>
                <a:schemeClr val="dk1"/>
              </a:solidFill>
              <a:latin typeface="Consolas"/>
              <a:ea typeface="Consolas"/>
              <a:cs typeface="Consolas"/>
              <a:sym typeface="Consolas"/>
            </a:endParaRPr>
          </a:p>
        </p:txBody>
      </p:sp>
      <p:sp>
        <p:nvSpPr>
          <p:cNvPr id="343" name="Google Shape;343;p52"/>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3"/>
          <p:cNvSpPr txBox="1"/>
          <p:nvPr>
            <p:ph idx="4294967295" type="title"/>
          </p:nvPr>
        </p:nvSpPr>
        <p:spPr>
          <a:xfrm>
            <a:off x="311700" y="30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data did we use?</a:t>
            </a:r>
            <a:endParaRPr>
              <a:solidFill>
                <a:srgbClr val="0B5394"/>
              </a:solidFill>
              <a:latin typeface="Consolas"/>
              <a:ea typeface="Consolas"/>
              <a:cs typeface="Consolas"/>
              <a:sym typeface="Consolas"/>
            </a:endParaRPr>
          </a:p>
        </p:txBody>
      </p:sp>
      <p:sp>
        <p:nvSpPr>
          <p:cNvPr id="349" name="Google Shape;349;p53"/>
          <p:cNvSpPr txBox="1"/>
          <p:nvPr/>
        </p:nvSpPr>
        <p:spPr>
          <a:xfrm>
            <a:off x="311700" y="976725"/>
            <a:ext cx="8432400" cy="3663000"/>
          </a:xfrm>
          <a:prstGeom prst="rect">
            <a:avLst/>
          </a:prstGeom>
          <a:noFill/>
          <a:ln>
            <a:noFill/>
          </a:ln>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Tax</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IRS, UK Gov and States</a:t>
            </a:r>
            <a:endParaRPr sz="13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Cost of Living</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ONS, MIT Living Wage Calculator, Research Journals </a:t>
            </a:r>
            <a:endParaRPr sz="1700">
              <a:solidFill>
                <a:schemeClr val="dk1"/>
              </a:solidFill>
              <a:latin typeface="Consolas"/>
              <a:ea typeface="Consolas"/>
              <a:cs typeface="Consolas"/>
              <a:sym typeface="Consolas"/>
            </a:endParaRPr>
          </a:p>
          <a:p>
            <a:pPr indent="-336550" lvl="0" marL="457200" rtl="0" algn="l">
              <a:lnSpc>
                <a:spcPct val="200000"/>
              </a:lnSpc>
              <a:spcBef>
                <a:spcPts val="0"/>
              </a:spcBef>
              <a:spcAft>
                <a:spcPts val="0"/>
              </a:spcAft>
              <a:buClr>
                <a:schemeClr val="dk1"/>
              </a:buClr>
              <a:buSzPts val="1700"/>
              <a:buFont typeface="Consolas"/>
              <a:buChar char="❏"/>
            </a:pPr>
            <a:r>
              <a:rPr lang="en" sz="1700">
                <a:solidFill>
                  <a:schemeClr val="dk1"/>
                </a:solidFill>
                <a:latin typeface="Consolas"/>
                <a:ea typeface="Consolas"/>
                <a:cs typeface="Consolas"/>
                <a:sym typeface="Consolas"/>
              </a:rPr>
              <a:t>How we used the data</a:t>
            </a:r>
            <a:endParaRPr sz="17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Parsed deterministic Cost of Living into a CSV file (with Python scripts)</a:t>
            </a:r>
            <a:endParaRPr sz="1300">
              <a:solidFill>
                <a:schemeClr val="dk1"/>
              </a:solidFill>
              <a:latin typeface="Consolas"/>
              <a:ea typeface="Consolas"/>
              <a:cs typeface="Consolas"/>
              <a:sym typeface="Consolas"/>
            </a:endParaRPr>
          </a:p>
          <a:p>
            <a:pPr indent="-311150" lvl="1" marL="914400" rtl="0" algn="l">
              <a:lnSpc>
                <a:spcPct val="200000"/>
              </a:lnSpc>
              <a:spcBef>
                <a:spcPts val="0"/>
              </a:spcBef>
              <a:spcAft>
                <a:spcPts val="0"/>
              </a:spcAft>
              <a:buClr>
                <a:schemeClr val="dk1"/>
              </a:buClr>
              <a:buSzPts val="1300"/>
              <a:buFont typeface="Consolas"/>
              <a:buChar char="❏"/>
            </a:pPr>
            <a:r>
              <a:rPr lang="en" sz="1300">
                <a:solidFill>
                  <a:schemeClr val="dk1"/>
                </a:solidFill>
                <a:latin typeface="Consolas"/>
                <a:ea typeface="Consolas"/>
                <a:cs typeface="Consolas"/>
                <a:sym typeface="Consolas"/>
              </a:rPr>
              <a:t>Parameters of shock distribution and intensity calculated from research data</a:t>
            </a:r>
            <a:endParaRPr sz="1300">
              <a:solidFill>
                <a:schemeClr val="dk1"/>
              </a:solidFill>
              <a:latin typeface="Consolas"/>
              <a:ea typeface="Consolas"/>
              <a:cs typeface="Consolas"/>
              <a:sym typeface="Consolas"/>
            </a:endParaRPr>
          </a:p>
        </p:txBody>
      </p:sp>
      <p:sp>
        <p:nvSpPr>
          <p:cNvPr id="350" name="Google Shape;350;p53"/>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4"/>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
            </a:r>
            <a:r>
              <a:rPr lang="en">
                <a:solidFill>
                  <a:srgbClr val="0B5394"/>
                </a:solidFill>
                <a:latin typeface="Consolas"/>
                <a:ea typeface="Consolas"/>
                <a:cs typeface="Consolas"/>
                <a:sym typeface="Consolas"/>
              </a:rPr>
              <a:t>ata used</a:t>
            </a:r>
            <a:endParaRPr>
              <a:solidFill>
                <a:srgbClr val="0B5394"/>
              </a:solidFill>
              <a:latin typeface="Consolas"/>
              <a:ea typeface="Consolas"/>
              <a:cs typeface="Consolas"/>
              <a:sym typeface="Consolas"/>
            </a:endParaRPr>
          </a:p>
        </p:txBody>
      </p:sp>
      <p:sp>
        <p:nvSpPr>
          <p:cNvPr id="356" name="Google Shape;356;p54"/>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5"/>
          <p:cNvPicPr preferRelativeResize="0"/>
          <p:nvPr/>
        </p:nvPicPr>
        <p:blipFill>
          <a:blip r:embed="rId3">
            <a:alphaModFix/>
          </a:blip>
          <a:stretch>
            <a:fillRect/>
          </a:stretch>
        </p:blipFill>
        <p:spPr>
          <a:xfrm>
            <a:off x="897825" y="1457950"/>
            <a:ext cx="2696975" cy="3213750"/>
          </a:xfrm>
          <a:prstGeom prst="rect">
            <a:avLst/>
          </a:prstGeom>
          <a:noFill/>
          <a:ln>
            <a:noFill/>
          </a:ln>
        </p:spPr>
      </p:pic>
      <p:sp>
        <p:nvSpPr>
          <p:cNvPr id="362" name="Google Shape;362;p55"/>
          <p:cNvSpPr txBox="1"/>
          <p:nvPr/>
        </p:nvSpPr>
        <p:spPr>
          <a:xfrm>
            <a:off x="1283013" y="996250"/>
            <a:ext cx="192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Consolas"/>
                <a:ea typeface="Consolas"/>
                <a:cs typeface="Consolas"/>
                <a:sym typeface="Consolas"/>
              </a:rPr>
              <a:t>1 - Tax Rates</a:t>
            </a:r>
            <a:endParaRPr sz="1800">
              <a:solidFill>
                <a:schemeClr val="dk2"/>
              </a:solidFill>
              <a:latin typeface="Consolas"/>
              <a:ea typeface="Consolas"/>
              <a:cs typeface="Consolas"/>
              <a:sym typeface="Consolas"/>
            </a:endParaRPr>
          </a:p>
        </p:txBody>
      </p:sp>
      <p:sp>
        <p:nvSpPr>
          <p:cNvPr id="363" name="Google Shape;363;p5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364" name="Google Shape;364;p55"/>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56"/>
          <p:cNvPicPr preferRelativeResize="0"/>
          <p:nvPr/>
        </p:nvPicPr>
        <p:blipFill>
          <a:blip r:embed="rId3">
            <a:alphaModFix/>
          </a:blip>
          <a:stretch>
            <a:fillRect/>
          </a:stretch>
        </p:blipFill>
        <p:spPr>
          <a:xfrm>
            <a:off x="897825" y="1457950"/>
            <a:ext cx="2696975" cy="3213750"/>
          </a:xfrm>
          <a:prstGeom prst="rect">
            <a:avLst/>
          </a:prstGeom>
          <a:noFill/>
          <a:ln>
            <a:noFill/>
          </a:ln>
        </p:spPr>
      </p:pic>
      <p:sp>
        <p:nvSpPr>
          <p:cNvPr id="370" name="Google Shape;370;p56"/>
          <p:cNvSpPr txBox="1"/>
          <p:nvPr/>
        </p:nvSpPr>
        <p:spPr>
          <a:xfrm>
            <a:off x="1283013" y="996250"/>
            <a:ext cx="192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Consolas"/>
                <a:ea typeface="Consolas"/>
                <a:cs typeface="Consolas"/>
                <a:sym typeface="Consolas"/>
              </a:rPr>
              <a:t>1 - Tax Rates</a:t>
            </a:r>
            <a:endParaRPr sz="1800">
              <a:solidFill>
                <a:schemeClr val="dk2"/>
              </a:solidFill>
              <a:latin typeface="Consolas"/>
              <a:ea typeface="Consolas"/>
              <a:cs typeface="Consolas"/>
              <a:sym typeface="Consolas"/>
            </a:endParaRPr>
          </a:p>
        </p:txBody>
      </p:sp>
      <p:sp>
        <p:nvSpPr>
          <p:cNvPr id="371" name="Google Shape;371;p56"/>
          <p:cNvSpPr txBox="1"/>
          <p:nvPr/>
        </p:nvSpPr>
        <p:spPr>
          <a:xfrm>
            <a:off x="4534138" y="996250"/>
            <a:ext cx="301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2 - Essential Costs</a:t>
            </a:r>
            <a:endParaRPr sz="1800">
              <a:solidFill>
                <a:schemeClr val="dk2"/>
              </a:solidFill>
              <a:latin typeface="Consolas"/>
              <a:ea typeface="Consolas"/>
              <a:cs typeface="Consolas"/>
              <a:sym typeface="Consolas"/>
            </a:endParaRPr>
          </a:p>
        </p:txBody>
      </p:sp>
      <p:pic>
        <p:nvPicPr>
          <p:cNvPr id="372" name="Google Shape;372;p56"/>
          <p:cNvPicPr preferRelativeResize="0"/>
          <p:nvPr/>
        </p:nvPicPr>
        <p:blipFill>
          <a:blip r:embed="rId4">
            <a:alphaModFix/>
          </a:blip>
          <a:stretch>
            <a:fillRect/>
          </a:stretch>
        </p:blipFill>
        <p:spPr>
          <a:xfrm>
            <a:off x="3927713" y="1457951"/>
            <a:ext cx="4318449" cy="1135700"/>
          </a:xfrm>
          <a:prstGeom prst="rect">
            <a:avLst/>
          </a:prstGeom>
          <a:noFill/>
          <a:ln>
            <a:noFill/>
          </a:ln>
        </p:spPr>
      </p:pic>
      <p:sp>
        <p:nvSpPr>
          <p:cNvPr id="373" name="Google Shape;373;p56"/>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374" name="Google Shape;374;p56"/>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97" name="Google Shape;97;p21"/>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p:txBody>
      </p:sp>
      <p:sp>
        <p:nvSpPr>
          <p:cNvPr id="98" name="Google Shape;98;p21"/>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57"/>
          <p:cNvPicPr preferRelativeResize="0"/>
          <p:nvPr/>
        </p:nvPicPr>
        <p:blipFill rotWithShape="1">
          <a:blip r:embed="rId3">
            <a:alphaModFix/>
          </a:blip>
          <a:srcRect b="0" l="0" r="0" t="6376"/>
          <a:stretch/>
        </p:blipFill>
        <p:spPr>
          <a:xfrm>
            <a:off x="906150" y="1591675"/>
            <a:ext cx="7331699" cy="2785775"/>
          </a:xfrm>
          <a:prstGeom prst="rect">
            <a:avLst/>
          </a:prstGeom>
          <a:noFill/>
          <a:ln>
            <a:noFill/>
          </a:ln>
        </p:spPr>
      </p:pic>
      <p:sp>
        <p:nvSpPr>
          <p:cNvPr id="380" name="Google Shape;380;p57"/>
          <p:cNvSpPr txBox="1"/>
          <p:nvPr>
            <p:ph type="title"/>
          </p:nvPr>
        </p:nvSpPr>
        <p:spPr>
          <a:xfrm>
            <a:off x="311700" y="249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381" name="Google Shape;381;p57"/>
          <p:cNvSpPr txBox="1"/>
          <p:nvPr/>
        </p:nvSpPr>
        <p:spPr>
          <a:xfrm>
            <a:off x="311700" y="871263"/>
            <a:ext cx="3404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Consolas"/>
                <a:ea typeface="Consolas"/>
                <a:cs typeface="Consolas"/>
                <a:sym typeface="Consolas"/>
              </a:rPr>
              <a:t>(1) Create the ‘personas’</a:t>
            </a:r>
            <a:endParaRPr sz="1500">
              <a:solidFill>
                <a:schemeClr val="dk2"/>
              </a:solidFill>
              <a:latin typeface="Consolas"/>
              <a:ea typeface="Consolas"/>
              <a:cs typeface="Consolas"/>
              <a:sym typeface="Consolas"/>
            </a:endParaRPr>
          </a:p>
        </p:txBody>
      </p:sp>
      <p:sp>
        <p:nvSpPr>
          <p:cNvPr id="382" name="Google Shape;382;p57"/>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8"/>
          <p:cNvPicPr preferRelativeResize="0"/>
          <p:nvPr/>
        </p:nvPicPr>
        <p:blipFill>
          <a:blip r:embed="rId3">
            <a:alphaModFix/>
          </a:blip>
          <a:stretch>
            <a:fillRect/>
          </a:stretch>
        </p:blipFill>
        <p:spPr>
          <a:xfrm>
            <a:off x="7096575" y="468294"/>
            <a:ext cx="1610528" cy="653585"/>
          </a:xfrm>
          <a:prstGeom prst="rect">
            <a:avLst/>
          </a:prstGeom>
          <a:noFill/>
          <a:ln>
            <a:noFill/>
          </a:ln>
        </p:spPr>
      </p:pic>
      <p:sp>
        <p:nvSpPr>
          <p:cNvPr id="388" name="Google Shape;388;p58"/>
          <p:cNvSpPr txBox="1"/>
          <p:nvPr/>
        </p:nvSpPr>
        <p:spPr>
          <a:xfrm>
            <a:off x="7261638" y="249750"/>
            <a:ext cx="1280400" cy="218700"/>
          </a:xfrm>
          <a:prstGeom prst="rect">
            <a:avLst/>
          </a:prstGeom>
          <a:noFill/>
          <a:ln>
            <a:noFill/>
          </a:ln>
        </p:spPr>
        <p:txBody>
          <a:bodyPr anchorCtr="0" anchor="t" bIns="61825" lIns="61825" spcFirstLastPara="1" rIns="61825" wrap="square" tIns="61825">
            <a:spAutoFit/>
          </a:bodyPr>
          <a:lstStyle/>
          <a:p>
            <a:pPr indent="0" lvl="0" marL="0" rtl="0" algn="l">
              <a:spcBef>
                <a:spcPts val="0"/>
              </a:spcBef>
              <a:spcAft>
                <a:spcPts val="0"/>
              </a:spcAft>
              <a:buNone/>
            </a:pPr>
            <a:r>
              <a:rPr lang="en" sz="609">
                <a:solidFill>
                  <a:schemeClr val="dk1"/>
                </a:solidFill>
                <a:latin typeface="Consolas"/>
                <a:ea typeface="Consolas"/>
                <a:cs typeface="Consolas"/>
                <a:sym typeface="Consolas"/>
              </a:rPr>
              <a:t>(1) Create the ‘Personas’</a:t>
            </a:r>
            <a:endParaRPr sz="609">
              <a:solidFill>
                <a:schemeClr val="dk1"/>
              </a:solidFill>
              <a:latin typeface="Consolas"/>
              <a:ea typeface="Consolas"/>
              <a:cs typeface="Consolas"/>
              <a:sym typeface="Consolas"/>
            </a:endParaRPr>
          </a:p>
        </p:txBody>
      </p:sp>
      <p:sp>
        <p:nvSpPr>
          <p:cNvPr id="389" name="Google Shape;389;p58"/>
          <p:cNvSpPr txBox="1"/>
          <p:nvPr/>
        </p:nvSpPr>
        <p:spPr>
          <a:xfrm>
            <a:off x="799450" y="1457375"/>
            <a:ext cx="2979900" cy="394200"/>
          </a:xfrm>
          <a:prstGeom prst="rect">
            <a:avLst/>
          </a:prstGeom>
          <a:noFill/>
          <a:ln>
            <a:noFill/>
          </a:ln>
        </p:spPr>
        <p:txBody>
          <a:bodyPr anchorCtr="0" anchor="t" bIns="94100" lIns="94100" spcFirstLastPara="1" rIns="94100" wrap="square" tIns="94100">
            <a:spAutoFit/>
          </a:bodyPr>
          <a:lstStyle/>
          <a:p>
            <a:pPr indent="0" lvl="0" marL="0" rtl="0" algn="l">
              <a:spcBef>
                <a:spcPts val="0"/>
              </a:spcBef>
              <a:spcAft>
                <a:spcPts val="0"/>
              </a:spcAft>
              <a:buNone/>
            </a:pPr>
            <a:r>
              <a:rPr lang="en" sz="1326">
                <a:solidFill>
                  <a:schemeClr val="dk2"/>
                </a:solidFill>
                <a:latin typeface="Consolas"/>
                <a:ea typeface="Consolas"/>
                <a:cs typeface="Consolas"/>
                <a:sym typeface="Consolas"/>
              </a:rPr>
              <a:t>(2) Apply Taxes on ‘Personas’</a:t>
            </a:r>
            <a:endParaRPr sz="1326">
              <a:solidFill>
                <a:schemeClr val="dk2"/>
              </a:solidFill>
              <a:latin typeface="Consolas"/>
              <a:ea typeface="Consolas"/>
              <a:cs typeface="Consolas"/>
              <a:sym typeface="Consolas"/>
            </a:endParaRPr>
          </a:p>
        </p:txBody>
      </p:sp>
      <p:pic>
        <p:nvPicPr>
          <p:cNvPr id="390" name="Google Shape;390;p58"/>
          <p:cNvPicPr preferRelativeResize="0"/>
          <p:nvPr/>
        </p:nvPicPr>
        <p:blipFill rotWithShape="1">
          <a:blip r:embed="rId4">
            <a:alphaModFix/>
          </a:blip>
          <a:srcRect b="50802" l="0" r="0" t="0"/>
          <a:stretch/>
        </p:blipFill>
        <p:spPr>
          <a:xfrm>
            <a:off x="440725" y="1985335"/>
            <a:ext cx="1107366" cy="1701214"/>
          </a:xfrm>
          <a:prstGeom prst="rect">
            <a:avLst/>
          </a:prstGeom>
          <a:noFill/>
          <a:ln>
            <a:noFill/>
          </a:ln>
        </p:spPr>
      </p:pic>
      <p:pic>
        <p:nvPicPr>
          <p:cNvPr id="391" name="Google Shape;391;p58"/>
          <p:cNvPicPr preferRelativeResize="0"/>
          <p:nvPr/>
        </p:nvPicPr>
        <p:blipFill rotWithShape="1">
          <a:blip r:embed="rId4">
            <a:alphaModFix/>
          </a:blip>
          <a:srcRect b="0" l="0" r="0" t="49233"/>
          <a:stretch/>
        </p:blipFill>
        <p:spPr>
          <a:xfrm>
            <a:off x="1510854" y="1958251"/>
            <a:ext cx="1107366" cy="1755374"/>
          </a:xfrm>
          <a:prstGeom prst="rect">
            <a:avLst/>
          </a:prstGeom>
          <a:noFill/>
          <a:ln>
            <a:noFill/>
          </a:ln>
        </p:spPr>
      </p:pic>
      <p:pic>
        <p:nvPicPr>
          <p:cNvPr id="392" name="Google Shape;392;p58"/>
          <p:cNvPicPr preferRelativeResize="0"/>
          <p:nvPr/>
        </p:nvPicPr>
        <p:blipFill>
          <a:blip r:embed="rId5">
            <a:alphaModFix/>
          </a:blip>
          <a:stretch>
            <a:fillRect/>
          </a:stretch>
        </p:blipFill>
        <p:spPr>
          <a:xfrm>
            <a:off x="2828668" y="2112764"/>
            <a:ext cx="1213779" cy="1446353"/>
          </a:xfrm>
          <a:prstGeom prst="rect">
            <a:avLst/>
          </a:prstGeom>
          <a:noFill/>
          <a:ln>
            <a:noFill/>
          </a:ln>
        </p:spPr>
      </p:pic>
      <p:sp>
        <p:nvSpPr>
          <p:cNvPr id="393" name="Google Shape;393;p58"/>
          <p:cNvSpPr txBox="1"/>
          <p:nvPr/>
        </p:nvSpPr>
        <p:spPr>
          <a:xfrm>
            <a:off x="3050660" y="1884075"/>
            <a:ext cx="769800" cy="220200"/>
          </a:xfrm>
          <a:prstGeom prst="rect">
            <a:avLst/>
          </a:prstGeom>
          <a:noFill/>
          <a:ln>
            <a:noFill/>
          </a:ln>
        </p:spPr>
        <p:txBody>
          <a:bodyPr anchorCtr="0" anchor="t" bIns="43575" lIns="43575" spcFirstLastPara="1" rIns="43575" wrap="square" tIns="43575">
            <a:spAutoFit/>
          </a:bodyPr>
          <a:lstStyle/>
          <a:p>
            <a:pPr indent="0" lvl="0" marL="0" rtl="0" algn="l">
              <a:spcBef>
                <a:spcPts val="0"/>
              </a:spcBef>
              <a:spcAft>
                <a:spcPts val="0"/>
              </a:spcAft>
              <a:buNone/>
            </a:pPr>
            <a:r>
              <a:rPr lang="en" sz="859">
                <a:solidFill>
                  <a:schemeClr val="dk2"/>
                </a:solidFill>
                <a:latin typeface="Consolas"/>
                <a:ea typeface="Consolas"/>
                <a:cs typeface="Consolas"/>
                <a:sym typeface="Consolas"/>
              </a:rPr>
              <a:t>Tax Rates</a:t>
            </a:r>
            <a:endParaRPr sz="859">
              <a:solidFill>
                <a:schemeClr val="dk2"/>
              </a:solidFill>
              <a:latin typeface="Consolas"/>
              <a:ea typeface="Consolas"/>
              <a:cs typeface="Consolas"/>
              <a:sym typeface="Consolas"/>
            </a:endParaRPr>
          </a:p>
        </p:txBody>
      </p:sp>
      <p:cxnSp>
        <p:nvCxnSpPr>
          <p:cNvPr id="394" name="Google Shape;394;p58"/>
          <p:cNvCxnSpPr/>
          <p:nvPr/>
        </p:nvCxnSpPr>
        <p:spPr>
          <a:xfrm rot="10800000">
            <a:off x="2524361" y="2760174"/>
            <a:ext cx="218400" cy="0"/>
          </a:xfrm>
          <a:prstGeom prst="straightConnector1">
            <a:avLst/>
          </a:prstGeom>
          <a:noFill/>
          <a:ln cap="flat" cmpd="sng" w="9775">
            <a:solidFill>
              <a:schemeClr val="dk2"/>
            </a:solidFill>
            <a:prstDash val="solid"/>
            <a:round/>
            <a:headEnd len="med" w="med" type="stealth"/>
            <a:tailEnd len="med" w="med" type="stealth"/>
          </a:ln>
        </p:spPr>
      </p:cxnSp>
      <p:sp>
        <p:nvSpPr>
          <p:cNvPr id="395" name="Google Shape;395;p58"/>
          <p:cNvSpPr txBox="1"/>
          <p:nvPr>
            <p:ph type="title"/>
          </p:nvPr>
        </p:nvSpPr>
        <p:spPr>
          <a:xfrm>
            <a:off x="311700" y="249750"/>
            <a:ext cx="351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pic>
        <p:nvPicPr>
          <p:cNvPr id="396" name="Google Shape;396;p58"/>
          <p:cNvPicPr preferRelativeResize="0"/>
          <p:nvPr/>
        </p:nvPicPr>
        <p:blipFill>
          <a:blip r:embed="rId6">
            <a:alphaModFix/>
          </a:blip>
          <a:stretch>
            <a:fillRect/>
          </a:stretch>
        </p:blipFill>
        <p:spPr>
          <a:xfrm>
            <a:off x="5544824" y="1707836"/>
            <a:ext cx="2012963" cy="572700"/>
          </a:xfrm>
          <a:prstGeom prst="rect">
            <a:avLst/>
          </a:prstGeom>
          <a:noFill/>
          <a:ln>
            <a:noFill/>
          </a:ln>
        </p:spPr>
      </p:pic>
      <p:graphicFrame>
        <p:nvGraphicFramePr>
          <p:cNvPr id="397" name="Google Shape;397;p58"/>
          <p:cNvGraphicFramePr/>
          <p:nvPr/>
        </p:nvGraphicFramePr>
        <p:xfrm>
          <a:off x="4751050" y="2325000"/>
          <a:ext cx="3000000" cy="3000000"/>
        </p:xfrm>
        <a:graphic>
          <a:graphicData uri="http://schemas.openxmlformats.org/drawingml/2006/table">
            <a:tbl>
              <a:tblPr>
                <a:noFill/>
                <a:tableStyleId>{2FA21AC9-732B-4EF3-A61E-DC3AECE43B1E}</a:tableStyleId>
              </a:tblPr>
              <a:tblGrid>
                <a:gridCol w="1114450"/>
                <a:gridCol w="2486050"/>
              </a:tblGrid>
              <a:tr h="455225">
                <a:tc>
                  <a:txBody>
                    <a:bodyPr/>
                    <a:lstStyle/>
                    <a:p>
                      <a:pPr indent="0" lvl="0" marL="0" rtl="0" algn="ctr">
                        <a:spcBef>
                          <a:spcPts val="0"/>
                        </a:spcBef>
                        <a:spcAft>
                          <a:spcPts val="0"/>
                        </a:spcAft>
                        <a:buNone/>
                      </a:pPr>
                      <a:r>
                        <a:rPr lang="en">
                          <a:latin typeface="Consolas"/>
                          <a:ea typeface="Consolas"/>
                          <a:cs typeface="Consolas"/>
                          <a:sym typeface="Consolas"/>
                        </a:rPr>
                        <a:t>Symbol</a:t>
                      </a:r>
                      <a:endParaRPr>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a:latin typeface="Consolas"/>
                          <a:ea typeface="Consolas"/>
                          <a:cs typeface="Consolas"/>
                          <a:sym typeface="Consolas"/>
                        </a:rPr>
                        <a:t>Variable</a:t>
                      </a:r>
                      <a:endParaRPr>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i="1" lang="en">
                          <a:latin typeface="Consolas"/>
                          <a:ea typeface="Consolas"/>
                          <a:cs typeface="Consolas"/>
                          <a:sym typeface="Consolas"/>
                        </a:rPr>
                        <a:t>Y</a:t>
                      </a:r>
                      <a:r>
                        <a:rPr baseline="-25000" i="1" lang="en">
                          <a:latin typeface="Consolas"/>
                          <a:ea typeface="Consolas"/>
                          <a:cs typeface="Consolas"/>
                          <a:sym typeface="Consolas"/>
                        </a:rPr>
                        <a:t>t</a:t>
                      </a:r>
                      <a:endParaRPr baseline="-25000" i="1">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a:latin typeface="Consolas"/>
                          <a:ea typeface="Consolas"/>
                          <a:cs typeface="Consolas"/>
                          <a:sym typeface="Consolas"/>
                        </a:rPr>
                        <a:t>Monthly Net Income</a:t>
                      </a:r>
                      <a:endParaRPr>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i="1" lang="en">
                          <a:latin typeface="Consolas"/>
                          <a:ea typeface="Consolas"/>
                          <a:cs typeface="Consolas"/>
                          <a:sym typeface="Consolas"/>
                        </a:rPr>
                        <a:t>Y</a:t>
                      </a:r>
                      <a:endParaRPr i="1">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a:latin typeface="Consolas"/>
                          <a:ea typeface="Consolas"/>
                          <a:cs typeface="Consolas"/>
                          <a:sym typeface="Consolas"/>
                        </a:rPr>
                        <a:t>Gross Income</a:t>
                      </a:r>
                      <a:endParaRPr>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lang="en" sz="1900">
                          <a:latin typeface="Consolas"/>
                          <a:ea typeface="Consolas"/>
                          <a:cs typeface="Consolas"/>
                          <a:sym typeface="Consolas"/>
                        </a:rPr>
                        <a:t>𝜏</a:t>
                      </a:r>
                      <a:endParaRPr sz="1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a:latin typeface="Consolas"/>
                          <a:ea typeface="Consolas"/>
                          <a:cs typeface="Consolas"/>
                          <a:sym typeface="Consolas"/>
                        </a:rPr>
                        <a:t>Tax Rate</a:t>
                      </a:r>
                      <a:endParaRPr>
                        <a:latin typeface="Consolas"/>
                        <a:ea typeface="Consolas"/>
                        <a:cs typeface="Consolas"/>
                        <a:sym typeface="Consolas"/>
                      </a:endParaRPr>
                    </a:p>
                  </a:txBody>
                  <a:tcPr marT="91425" marB="91425" marR="91425" marL="91425"/>
                </a:tc>
              </a:tr>
            </a:tbl>
          </a:graphicData>
        </a:graphic>
      </p:graphicFrame>
      <p:sp>
        <p:nvSpPr>
          <p:cNvPr id="398" name="Google Shape;398;p58"/>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9"/>
          <p:cNvPicPr preferRelativeResize="0"/>
          <p:nvPr/>
        </p:nvPicPr>
        <p:blipFill>
          <a:blip r:embed="rId3">
            <a:alphaModFix/>
          </a:blip>
          <a:stretch>
            <a:fillRect/>
          </a:stretch>
        </p:blipFill>
        <p:spPr>
          <a:xfrm>
            <a:off x="6028800" y="497726"/>
            <a:ext cx="1085678" cy="440590"/>
          </a:xfrm>
          <a:prstGeom prst="rect">
            <a:avLst/>
          </a:prstGeom>
          <a:noFill/>
          <a:ln>
            <a:noFill/>
          </a:ln>
        </p:spPr>
      </p:pic>
      <p:sp>
        <p:nvSpPr>
          <p:cNvPr id="404" name="Google Shape;404;p59"/>
          <p:cNvSpPr txBox="1"/>
          <p:nvPr/>
        </p:nvSpPr>
        <p:spPr>
          <a:xfrm>
            <a:off x="6191283" y="350411"/>
            <a:ext cx="1552200" cy="147300"/>
          </a:xfrm>
          <a:prstGeom prst="rect">
            <a:avLst/>
          </a:prstGeom>
          <a:noFill/>
          <a:ln>
            <a:noFill/>
          </a:ln>
        </p:spPr>
        <p:txBody>
          <a:bodyPr anchorCtr="0" anchor="t" bIns="41675" lIns="41675" spcFirstLastPara="1" rIns="41675" wrap="square" tIns="41675">
            <a:spAutoFit/>
          </a:bodyPr>
          <a:lstStyle/>
          <a:p>
            <a:pPr indent="0" lvl="0" marL="0" rtl="0" algn="l">
              <a:spcBef>
                <a:spcPts val="0"/>
              </a:spcBef>
              <a:spcAft>
                <a:spcPts val="0"/>
              </a:spcAft>
              <a:buNone/>
            </a:pPr>
            <a:r>
              <a:rPr lang="en" sz="410">
                <a:solidFill>
                  <a:schemeClr val="dk2"/>
                </a:solidFill>
                <a:latin typeface="Consolas"/>
                <a:ea typeface="Consolas"/>
                <a:cs typeface="Consolas"/>
                <a:sym typeface="Consolas"/>
              </a:rPr>
              <a:t>(1) Create the ‘Personas’</a:t>
            </a:r>
            <a:endParaRPr sz="410">
              <a:solidFill>
                <a:schemeClr val="dk2"/>
              </a:solidFill>
              <a:latin typeface="Consolas"/>
              <a:ea typeface="Consolas"/>
              <a:cs typeface="Consolas"/>
              <a:sym typeface="Consolas"/>
            </a:endParaRPr>
          </a:p>
        </p:txBody>
      </p:sp>
      <p:sp>
        <p:nvSpPr>
          <p:cNvPr id="405" name="Google Shape;405;p59"/>
          <p:cNvSpPr txBox="1"/>
          <p:nvPr/>
        </p:nvSpPr>
        <p:spPr>
          <a:xfrm>
            <a:off x="7634550" y="218925"/>
            <a:ext cx="951900" cy="137700"/>
          </a:xfrm>
          <a:prstGeom prst="rect">
            <a:avLst/>
          </a:prstGeom>
          <a:noFill/>
          <a:ln>
            <a:noFill/>
          </a:ln>
        </p:spPr>
        <p:txBody>
          <a:bodyPr anchorCtr="0" anchor="t" bIns="38975" lIns="38975" spcFirstLastPara="1" rIns="38975" wrap="square" tIns="38975">
            <a:spAutoFit/>
          </a:bodyPr>
          <a:lstStyle/>
          <a:p>
            <a:pPr indent="0" lvl="0" marL="0" rtl="0" algn="l">
              <a:spcBef>
                <a:spcPts val="0"/>
              </a:spcBef>
              <a:spcAft>
                <a:spcPts val="0"/>
              </a:spcAft>
              <a:buNone/>
            </a:pPr>
            <a:r>
              <a:rPr lang="en" sz="384">
                <a:solidFill>
                  <a:schemeClr val="dk2"/>
                </a:solidFill>
                <a:latin typeface="Consolas"/>
                <a:ea typeface="Consolas"/>
                <a:cs typeface="Consolas"/>
                <a:sym typeface="Consolas"/>
              </a:rPr>
              <a:t>(2) Apply Taxes on ‘Personas’</a:t>
            </a:r>
            <a:endParaRPr sz="384">
              <a:solidFill>
                <a:schemeClr val="dk2"/>
              </a:solidFill>
              <a:latin typeface="Consolas"/>
              <a:ea typeface="Consolas"/>
              <a:cs typeface="Consolas"/>
              <a:sym typeface="Consolas"/>
            </a:endParaRPr>
          </a:p>
        </p:txBody>
      </p:sp>
      <p:pic>
        <p:nvPicPr>
          <p:cNvPr id="406" name="Google Shape;406;p59"/>
          <p:cNvPicPr preferRelativeResize="0"/>
          <p:nvPr/>
        </p:nvPicPr>
        <p:blipFill rotWithShape="1">
          <a:blip r:embed="rId4">
            <a:alphaModFix/>
          </a:blip>
          <a:srcRect b="50802" l="0" r="0" t="0"/>
          <a:stretch/>
        </p:blipFill>
        <p:spPr>
          <a:xfrm>
            <a:off x="7289695" y="434637"/>
            <a:ext cx="458570" cy="704488"/>
          </a:xfrm>
          <a:prstGeom prst="rect">
            <a:avLst/>
          </a:prstGeom>
          <a:noFill/>
          <a:ln>
            <a:noFill/>
          </a:ln>
        </p:spPr>
      </p:pic>
      <p:pic>
        <p:nvPicPr>
          <p:cNvPr id="407" name="Google Shape;407;p59"/>
          <p:cNvPicPr preferRelativeResize="0"/>
          <p:nvPr/>
        </p:nvPicPr>
        <p:blipFill rotWithShape="1">
          <a:blip r:embed="rId4">
            <a:alphaModFix/>
          </a:blip>
          <a:srcRect b="0" l="0" r="0" t="49233"/>
          <a:stretch/>
        </p:blipFill>
        <p:spPr>
          <a:xfrm>
            <a:off x="7736001" y="412209"/>
            <a:ext cx="458570" cy="726914"/>
          </a:xfrm>
          <a:prstGeom prst="rect">
            <a:avLst/>
          </a:prstGeom>
          <a:noFill/>
          <a:ln>
            <a:noFill/>
          </a:ln>
        </p:spPr>
      </p:pic>
      <p:cxnSp>
        <p:nvCxnSpPr>
          <p:cNvPr id="408" name="Google Shape;408;p59"/>
          <p:cNvCxnSpPr/>
          <p:nvPr/>
        </p:nvCxnSpPr>
        <p:spPr>
          <a:xfrm>
            <a:off x="7078541" y="684253"/>
            <a:ext cx="170700" cy="0"/>
          </a:xfrm>
          <a:prstGeom prst="straightConnector1">
            <a:avLst/>
          </a:prstGeom>
          <a:noFill/>
          <a:ln cap="flat" cmpd="sng" w="13025">
            <a:solidFill>
              <a:srgbClr val="FF0000"/>
            </a:solidFill>
            <a:prstDash val="solid"/>
            <a:round/>
            <a:headEnd len="med" w="med" type="none"/>
            <a:tailEnd len="med" w="med" type="triangle"/>
          </a:ln>
        </p:spPr>
      </p:cxnSp>
      <p:pic>
        <p:nvPicPr>
          <p:cNvPr id="409" name="Google Shape;409;p59"/>
          <p:cNvPicPr preferRelativeResize="0"/>
          <p:nvPr/>
        </p:nvPicPr>
        <p:blipFill>
          <a:blip r:embed="rId5">
            <a:alphaModFix/>
          </a:blip>
          <a:stretch>
            <a:fillRect/>
          </a:stretch>
        </p:blipFill>
        <p:spPr>
          <a:xfrm>
            <a:off x="8278562" y="462140"/>
            <a:ext cx="502638" cy="598950"/>
          </a:xfrm>
          <a:prstGeom prst="rect">
            <a:avLst/>
          </a:prstGeom>
          <a:noFill/>
          <a:ln>
            <a:noFill/>
          </a:ln>
        </p:spPr>
      </p:pic>
      <p:sp>
        <p:nvSpPr>
          <p:cNvPr id="410" name="Google Shape;410;p59"/>
          <p:cNvSpPr txBox="1"/>
          <p:nvPr/>
        </p:nvSpPr>
        <p:spPr>
          <a:xfrm>
            <a:off x="8396975" y="356625"/>
            <a:ext cx="265800" cy="91200"/>
          </a:xfrm>
          <a:prstGeom prst="rect">
            <a:avLst/>
          </a:prstGeom>
          <a:noFill/>
          <a:ln>
            <a:noFill/>
          </a:ln>
        </p:spPr>
        <p:txBody>
          <a:bodyPr anchorCtr="0" anchor="t" bIns="18050" lIns="18050" spcFirstLastPara="1" rIns="18050" wrap="square" tIns="18050">
            <a:spAutoFit/>
          </a:bodyPr>
          <a:lstStyle/>
          <a:p>
            <a:pPr indent="0" lvl="0" marL="0" rtl="0" algn="l">
              <a:spcBef>
                <a:spcPts val="0"/>
              </a:spcBef>
              <a:spcAft>
                <a:spcPts val="0"/>
              </a:spcAft>
              <a:buNone/>
            </a:pPr>
            <a:r>
              <a:rPr lang="en" sz="356">
                <a:solidFill>
                  <a:schemeClr val="dk2"/>
                </a:solidFill>
                <a:latin typeface="Consolas"/>
                <a:ea typeface="Consolas"/>
                <a:cs typeface="Consolas"/>
                <a:sym typeface="Consolas"/>
              </a:rPr>
              <a:t>Tax Rates</a:t>
            </a:r>
            <a:endParaRPr sz="356">
              <a:solidFill>
                <a:schemeClr val="dk2"/>
              </a:solidFill>
              <a:latin typeface="Consolas"/>
              <a:ea typeface="Consolas"/>
              <a:cs typeface="Consolas"/>
              <a:sym typeface="Consolas"/>
            </a:endParaRPr>
          </a:p>
        </p:txBody>
      </p:sp>
      <p:cxnSp>
        <p:nvCxnSpPr>
          <p:cNvPr id="411" name="Google Shape;411;p59"/>
          <p:cNvCxnSpPr/>
          <p:nvPr/>
        </p:nvCxnSpPr>
        <p:spPr>
          <a:xfrm rot="10800000">
            <a:off x="8089525" y="684250"/>
            <a:ext cx="216600" cy="0"/>
          </a:xfrm>
          <a:prstGeom prst="straightConnector1">
            <a:avLst/>
          </a:prstGeom>
          <a:noFill/>
          <a:ln cap="flat" cmpd="sng" w="9525">
            <a:solidFill>
              <a:schemeClr val="dk2"/>
            </a:solidFill>
            <a:prstDash val="solid"/>
            <a:round/>
            <a:headEnd len="med" w="med" type="stealth"/>
            <a:tailEnd len="med" w="med" type="stealth"/>
          </a:ln>
        </p:spPr>
      </p:cxnSp>
      <p:sp>
        <p:nvSpPr>
          <p:cNvPr id="412" name="Google Shape;412;p59"/>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pic>
        <p:nvPicPr>
          <p:cNvPr id="413" name="Google Shape;413;p59"/>
          <p:cNvPicPr preferRelativeResize="0"/>
          <p:nvPr/>
        </p:nvPicPr>
        <p:blipFill>
          <a:blip r:embed="rId6">
            <a:alphaModFix/>
          </a:blip>
          <a:stretch>
            <a:fillRect/>
          </a:stretch>
        </p:blipFill>
        <p:spPr>
          <a:xfrm>
            <a:off x="610078" y="2306019"/>
            <a:ext cx="1310388" cy="1609841"/>
          </a:xfrm>
          <a:prstGeom prst="rect">
            <a:avLst/>
          </a:prstGeom>
          <a:noFill/>
          <a:ln>
            <a:noFill/>
          </a:ln>
        </p:spPr>
      </p:pic>
      <p:cxnSp>
        <p:nvCxnSpPr>
          <p:cNvPr id="414" name="Google Shape;414;p59"/>
          <p:cNvCxnSpPr/>
          <p:nvPr/>
        </p:nvCxnSpPr>
        <p:spPr>
          <a:xfrm rot="10800000">
            <a:off x="1887330" y="3026907"/>
            <a:ext cx="265800" cy="0"/>
          </a:xfrm>
          <a:prstGeom prst="straightConnector1">
            <a:avLst/>
          </a:prstGeom>
          <a:noFill/>
          <a:ln cap="flat" cmpd="sng" w="11950">
            <a:solidFill>
              <a:schemeClr val="dk2"/>
            </a:solidFill>
            <a:prstDash val="solid"/>
            <a:round/>
            <a:headEnd len="med" w="med" type="stealth"/>
            <a:tailEnd len="med" w="med" type="stealth"/>
          </a:ln>
        </p:spPr>
      </p:cxnSp>
      <p:sp>
        <p:nvSpPr>
          <p:cNvPr id="415" name="Google Shape;415;p59"/>
          <p:cNvSpPr txBox="1"/>
          <p:nvPr/>
        </p:nvSpPr>
        <p:spPr>
          <a:xfrm>
            <a:off x="2693964" y="2285775"/>
            <a:ext cx="871800" cy="169500"/>
          </a:xfrm>
          <a:prstGeom prst="rect">
            <a:avLst/>
          </a:prstGeom>
          <a:noFill/>
          <a:ln>
            <a:noFill/>
          </a:ln>
        </p:spPr>
        <p:txBody>
          <a:bodyPr anchorCtr="0" anchor="t" bIns="33575" lIns="33575" spcFirstLastPara="1" rIns="33575" wrap="square" tIns="33575">
            <a:spAutoFit/>
          </a:bodyPr>
          <a:lstStyle/>
          <a:p>
            <a:pPr indent="0" lvl="0" marL="0" rtl="0" algn="l">
              <a:spcBef>
                <a:spcPts val="0"/>
              </a:spcBef>
              <a:spcAft>
                <a:spcPts val="0"/>
              </a:spcAft>
              <a:buNone/>
            </a:pPr>
            <a:r>
              <a:rPr lang="en" sz="661">
                <a:solidFill>
                  <a:schemeClr val="dk2"/>
                </a:solidFill>
                <a:latin typeface="Consolas"/>
                <a:ea typeface="Consolas"/>
                <a:cs typeface="Consolas"/>
                <a:sym typeface="Consolas"/>
              </a:rPr>
              <a:t>Essential Costs</a:t>
            </a:r>
            <a:endParaRPr sz="661">
              <a:solidFill>
                <a:schemeClr val="dk2"/>
              </a:solidFill>
              <a:latin typeface="Consolas"/>
              <a:ea typeface="Consolas"/>
              <a:cs typeface="Consolas"/>
              <a:sym typeface="Consolas"/>
            </a:endParaRPr>
          </a:p>
        </p:txBody>
      </p:sp>
      <p:pic>
        <p:nvPicPr>
          <p:cNvPr id="416" name="Google Shape;416;p59"/>
          <p:cNvPicPr preferRelativeResize="0"/>
          <p:nvPr/>
        </p:nvPicPr>
        <p:blipFill>
          <a:blip r:embed="rId7">
            <a:alphaModFix/>
          </a:blip>
          <a:stretch>
            <a:fillRect/>
          </a:stretch>
        </p:blipFill>
        <p:spPr>
          <a:xfrm>
            <a:off x="2266720" y="2504059"/>
            <a:ext cx="1586316" cy="417183"/>
          </a:xfrm>
          <a:prstGeom prst="rect">
            <a:avLst/>
          </a:prstGeom>
          <a:noFill/>
          <a:ln>
            <a:noFill/>
          </a:ln>
        </p:spPr>
      </p:pic>
      <p:sp>
        <p:nvSpPr>
          <p:cNvPr id="417" name="Google Shape;417;p59"/>
          <p:cNvSpPr txBox="1"/>
          <p:nvPr/>
        </p:nvSpPr>
        <p:spPr>
          <a:xfrm>
            <a:off x="2898020" y="2863132"/>
            <a:ext cx="323700" cy="495600"/>
          </a:xfrm>
          <a:prstGeom prst="rect">
            <a:avLst/>
          </a:prstGeom>
          <a:noFill/>
          <a:ln>
            <a:noFill/>
          </a:ln>
        </p:spPr>
        <p:txBody>
          <a:bodyPr anchorCtr="0" anchor="t" bIns="53150" lIns="53150" spcFirstLastPara="1" rIns="53150" wrap="square" tIns="53150">
            <a:spAutoFit/>
          </a:bodyPr>
          <a:lstStyle/>
          <a:p>
            <a:pPr indent="0" lvl="0" marL="0" rtl="0" algn="l">
              <a:spcBef>
                <a:spcPts val="0"/>
              </a:spcBef>
              <a:spcAft>
                <a:spcPts val="0"/>
              </a:spcAft>
              <a:buNone/>
            </a:pPr>
            <a:r>
              <a:rPr lang="en" sz="2523">
                <a:solidFill>
                  <a:schemeClr val="dk2"/>
                </a:solidFill>
              </a:rPr>
              <a:t>+</a:t>
            </a:r>
            <a:endParaRPr sz="2523">
              <a:solidFill>
                <a:schemeClr val="dk2"/>
              </a:solidFill>
            </a:endParaRPr>
          </a:p>
        </p:txBody>
      </p:sp>
      <p:pic>
        <p:nvPicPr>
          <p:cNvPr id="418" name="Google Shape;418;p59"/>
          <p:cNvPicPr preferRelativeResize="0"/>
          <p:nvPr/>
        </p:nvPicPr>
        <p:blipFill>
          <a:blip r:embed="rId8">
            <a:alphaModFix/>
          </a:blip>
          <a:stretch>
            <a:fillRect/>
          </a:stretch>
        </p:blipFill>
        <p:spPr>
          <a:xfrm>
            <a:off x="2317118" y="3222789"/>
            <a:ext cx="1485512" cy="594066"/>
          </a:xfrm>
          <a:prstGeom prst="rect">
            <a:avLst/>
          </a:prstGeom>
          <a:noFill/>
          <a:ln>
            <a:noFill/>
          </a:ln>
        </p:spPr>
      </p:pic>
      <p:graphicFrame>
        <p:nvGraphicFramePr>
          <p:cNvPr id="419" name="Google Shape;419;p59"/>
          <p:cNvGraphicFramePr/>
          <p:nvPr/>
        </p:nvGraphicFramePr>
        <p:xfrm>
          <a:off x="5582475" y="2203875"/>
          <a:ext cx="3000000" cy="3000000"/>
        </p:xfrm>
        <a:graphic>
          <a:graphicData uri="http://schemas.openxmlformats.org/drawingml/2006/table">
            <a:tbl>
              <a:tblPr>
                <a:noFill/>
                <a:tableStyleId>{2FA21AC9-732B-4EF3-A61E-DC3AECE43B1E}</a:tableStyleId>
              </a:tblPr>
              <a:tblGrid>
                <a:gridCol w="1224900"/>
                <a:gridCol w="1224900"/>
              </a:tblGrid>
              <a:tr h="231550">
                <a:tc>
                  <a:txBody>
                    <a:bodyPr/>
                    <a:lstStyle/>
                    <a:p>
                      <a:pPr indent="0" lvl="0" marL="0" rtl="0" algn="ctr">
                        <a:spcBef>
                          <a:spcPts val="0"/>
                        </a:spcBef>
                        <a:spcAft>
                          <a:spcPts val="0"/>
                        </a:spcAft>
                        <a:buNone/>
                      </a:pPr>
                      <a:r>
                        <a:rPr lang="en" sz="900">
                          <a:latin typeface="Consolas"/>
                          <a:ea typeface="Consolas"/>
                          <a:cs typeface="Consolas"/>
                          <a:sym typeface="Consolas"/>
                        </a:rPr>
                        <a:t>Symbol</a:t>
                      </a:r>
                      <a:endParaRPr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Variable</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latin typeface="Consolas"/>
                          <a:ea typeface="Consolas"/>
                          <a:cs typeface="Consolas"/>
                          <a:sym typeface="Consolas"/>
                        </a:rPr>
                        <a:t>C</a:t>
                      </a:r>
                      <a:endParaRPr baseline="-25000"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Fixed Costs</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latin typeface="Consolas"/>
                          <a:ea typeface="Consolas"/>
                          <a:cs typeface="Consolas"/>
                          <a:sym typeface="Consolas"/>
                        </a:rPr>
                        <a:t>H</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Housing Costs</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latin typeface="Consolas"/>
                          <a:ea typeface="Consolas"/>
                          <a:cs typeface="Consolas"/>
                          <a:sym typeface="Consolas"/>
                        </a:rPr>
                        <a:t>F</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Food Costs</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latin typeface="Consolas"/>
                          <a:ea typeface="Consolas"/>
                          <a:cs typeface="Consolas"/>
                          <a:sym typeface="Consolas"/>
                        </a:rPr>
                        <a:t>T</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Transportation</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latin typeface="Consolas"/>
                          <a:ea typeface="Consolas"/>
                          <a:cs typeface="Consolas"/>
                          <a:sym typeface="Consolas"/>
                        </a:rPr>
                        <a:t>M</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Medical Costs</a:t>
                      </a:r>
                      <a:endParaRPr sz="9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latin typeface="Consolas"/>
                          <a:ea typeface="Consolas"/>
                          <a:cs typeface="Consolas"/>
                          <a:sym typeface="Consolas"/>
                        </a:rPr>
                        <a:t>M</a:t>
                      </a:r>
                      <a:r>
                        <a:rPr baseline="-25000" i="1" lang="en" sz="900">
                          <a:latin typeface="Consolas"/>
                          <a:ea typeface="Consolas"/>
                          <a:cs typeface="Consolas"/>
                          <a:sym typeface="Consolas"/>
                        </a:rPr>
                        <a:t>0</a:t>
                      </a:r>
                      <a:endParaRPr baseline="-25000"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Base Medical Costs</a:t>
                      </a:r>
                      <a:endParaRPr sz="9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latin typeface="Consolas"/>
                          <a:ea typeface="Consolas"/>
                          <a:cs typeface="Consolas"/>
                          <a:sym typeface="Consolas"/>
                        </a:rPr>
                        <a:t>𝛼</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Age</a:t>
                      </a:r>
                      <a:endParaRPr sz="900">
                        <a:solidFill>
                          <a:schemeClr val="dk1"/>
                        </a:solidFill>
                        <a:latin typeface="Consolas"/>
                        <a:ea typeface="Consolas"/>
                        <a:cs typeface="Consolas"/>
                        <a:sym typeface="Consolas"/>
                      </a:endParaRPr>
                    </a:p>
                  </a:txBody>
                  <a:tcPr marT="91425" marB="91425" marR="91425" marL="91425"/>
                </a:tc>
              </a:tr>
            </a:tbl>
          </a:graphicData>
        </a:graphic>
      </p:graphicFrame>
      <p:pic>
        <p:nvPicPr>
          <p:cNvPr id="420" name="Google Shape;420;p59"/>
          <p:cNvPicPr preferRelativeResize="0"/>
          <p:nvPr/>
        </p:nvPicPr>
        <p:blipFill>
          <a:blip r:embed="rId9">
            <a:alphaModFix/>
          </a:blip>
          <a:stretch>
            <a:fillRect/>
          </a:stretch>
        </p:blipFill>
        <p:spPr>
          <a:xfrm>
            <a:off x="6758348" y="1425700"/>
            <a:ext cx="1828107" cy="572700"/>
          </a:xfrm>
          <a:prstGeom prst="rect">
            <a:avLst/>
          </a:prstGeom>
          <a:noFill/>
          <a:ln>
            <a:noFill/>
          </a:ln>
        </p:spPr>
      </p:pic>
      <p:pic>
        <p:nvPicPr>
          <p:cNvPr id="421" name="Google Shape;421;p59"/>
          <p:cNvPicPr preferRelativeResize="0"/>
          <p:nvPr/>
        </p:nvPicPr>
        <p:blipFill>
          <a:blip r:embed="rId10">
            <a:alphaModFix/>
          </a:blip>
          <a:stretch>
            <a:fillRect/>
          </a:stretch>
        </p:blipFill>
        <p:spPr>
          <a:xfrm>
            <a:off x="4778462" y="1615474"/>
            <a:ext cx="1884513" cy="193159"/>
          </a:xfrm>
          <a:prstGeom prst="rect">
            <a:avLst/>
          </a:prstGeom>
          <a:noFill/>
          <a:ln>
            <a:noFill/>
          </a:ln>
        </p:spPr>
      </p:pic>
      <p:sp>
        <p:nvSpPr>
          <p:cNvPr id="422" name="Google Shape;422;p59"/>
          <p:cNvSpPr txBox="1"/>
          <p:nvPr/>
        </p:nvSpPr>
        <p:spPr>
          <a:xfrm>
            <a:off x="311700" y="1624688"/>
            <a:ext cx="3782700" cy="436200"/>
          </a:xfrm>
          <a:prstGeom prst="rect">
            <a:avLst/>
          </a:prstGeom>
          <a:noFill/>
          <a:ln>
            <a:noFill/>
          </a:ln>
        </p:spPr>
        <p:txBody>
          <a:bodyPr anchorCtr="0" anchor="t" bIns="114700" lIns="114700" spcFirstLastPara="1" rIns="114700" wrap="square" tIns="114700">
            <a:spAutoFit/>
          </a:bodyPr>
          <a:lstStyle/>
          <a:p>
            <a:pPr indent="0" lvl="0" marL="0" rtl="0" algn="l">
              <a:spcBef>
                <a:spcPts val="0"/>
              </a:spcBef>
              <a:spcAft>
                <a:spcPts val="0"/>
              </a:spcAft>
              <a:buNone/>
            </a:pPr>
            <a:r>
              <a:rPr lang="en" sz="1329">
                <a:solidFill>
                  <a:schemeClr val="dk2"/>
                </a:solidFill>
                <a:latin typeface="Consolas"/>
                <a:ea typeface="Consolas"/>
                <a:cs typeface="Consolas"/>
                <a:sym typeface="Consolas"/>
              </a:rPr>
              <a:t>(3) Calculate Essential Costs - Part 1</a:t>
            </a:r>
            <a:endParaRPr sz="1329">
              <a:solidFill>
                <a:schemeClr val="dk2"/>
              </a:solidFill>
              <a:latin typeface="Consolas"/>
              <a:ea typeface="Consolas"/>
              <a:cs typeface="Consolas"/>
              <a:sym typeface="Consolas"/>
            </a:endParaRPr>
          </a:p>
        </p:txBody>
      </p:sp>
      <p:sp>
        <p:nvSpPr>
          <p:cNvPr id="423" name="Google Shape;423;p59"/>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311700" y="249750"/>
            <a:ext cx="3631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429" name="Google Shape;429;p60"/>
          <p:cNvSpPr txBox="1"/>
          <p:nvPr/>
        </p:nvSpPr>
        <p:spPr>
          <a:xfrm>
            <a:off x="311700" y="1624688"/>
            <a:ext cx="3782700" cy="436200"/>
          </a:xfrm>
          <a:prstGeom prst="rect">
            <a:avLst/>
          </a:prstGeom>
          <a:noFill/>
          <a:ln>
            <a:noFill/>
          </a:ln>
        </p:spPr>
        <p:txBody>
          <a:bodyPr anchorCtr="0" anchor="t" bIns="114700" lIns="114700" spcFirstLastPara="1" rIns="114700" wrap="square" tIns="114700">
            <a:spAutoFit/>
          </a:bodyPr>
          <a:lstStyle/>
          <a:p>
            <a:pPr indent="0" lvl="0" marL="0" rtl="0" algn="l">
              <a:spcBef>
                <a:spcPts val="0"/>
              </a:spcBef>
              <a:spcAft>
                <a:spcPts val="0"/>
              </a:spcAft>
              <a:buNone/>
            </a:pPr>
            <a:r>
              <a:rPr lang="en" sz="1329">
                <a:solidFill>
                  <a:schemeClr val="dk2"/>
                </a:solidFill>
                <a:latin typeface="Consolas"/>
                <a:ea typeface="Consolas"/>
                <a:cs typeface="Consolas"/>
                <a:sym typeface="Consolas"/>
              </a:rPr>
              <a:t>(3) Calculate Essential Costs - Part 2</a:t>
            </a:r>
            <a:endParaRPr sz="1329">
              <a:solidFill>
                <a:schemeClr val="dk2"/>
              </a:solidFill>
              <a:latin typeface="Consolas"/>
              <a:ea typeface="Consolas"/>
              <a:cs typeface="Consolas"/>
              <a:sym typeface="Consolas"/>
            </a:endParaRPr>
          </a:p>
        </p:txBody>
      </p:sp>
      <p:graphicFrame>
        <p:nvGraphicFramePr>
          <p:cNvPr id="430" name="Google Shape;430;p60"/>
          <p:cNvGraphicFramePr/>
          <p:nvPr/>
        </p:nvGraphicFramePr>
        <p:xfrm>
          <a:off x="4818900" y="2303088"/>
          <a:ext cx="3000000" cy="3000000"/>
        </p:xfrm>
        <a:graphic>
          <a:graphicData uri="http://schemas.openxmlformats.org/drawingml/2006/table">
            <a:tbl>
              <a:tblPr>
                <a:noFill/>
                <a:tableStyleId>{2FA21AC9-732B-4EF3-A61E-DC3AECE43B1E}</a:tableStyleId>
              </a:tblPr>
              <a:tblGrid>
                <a:gridCol w="1800250"/>
                <a:gridCol w="1800250"/>
              </a:tblGrid>
              <a:tr h="231550">
                <a:tc>
                  <a:txBody>
                    <a:bodyPr/>
                    <a:lstStyle/>
                    <a:p>
                      <a:pPr indent="0" lvl="0" marL="0" rtl="0" algn="ctr">
                        <a:spcBef>
                          <a:spcPts val="0"/>
                        </a:spcBef>
                        <a:spcAft>
                          <a:spcPts val="0"/>
                        </a:spcAft>
                        <a:buNone/>
                      </a:pPr>
                      <a:r>
                        <a:rPr lang="en" sz="1000">
                          <a:latin typeface="Consolas"/>
                          <a:ea typeface="Consolas"/>
                          <a:cs typeface="Consolas"/>
                          <a:sym typeface="Consolas"/>
                        </a:rPr>
                        <a:t>Symbol</a:t>
                      </a:r>
                      <a:endParaRPr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Variable</a:t>
                      </a:r>
                      <a:endParaRPr sz="10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1000">
                          <a:latin typeface="Consolas"/>
                          <a:ea typeface="Consolas"/>
                          <a:cs typeface="Consolas"/>
                          <a:sym typeface="Consolas"/>
                        </a:rPr>
                        <a:t>V(m)</a:t>
                      </a:r>
                      <a:endParaRPr baseline="-25000"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Monthly</a:t>
                      </a:r>
                      <a:r>
                        <a:rPr lang="en" sz="1000">
                          <a:latin typeface="Consolas"/>
                          <a:ea typeface="Consolas"/>
                          <a:cs typeface="Consolas"/>
                          <a:sym typeface="Consolas"/>
                        </a:rPr>
                        <a:t> </a:t>
                      </a:r>
                      <a:r>
                        <a:rPr lang="en" sz="1000">
                          <a:latin typeface="Consolas"/>
                          <a:ea typeface="Consolas"/>
                          <a:cs typeface="Consolas"/>
                          <a:sym typeface="Consolas"/>
                        </a:rPr>
                        <a:t>Variable</a:t>
                      </a:r>
                      <a:r>
                        <a:rPr lang="en" sz="1000">
                          <a:latin typeface="Consolas"/>
                          <a:ea typeface="Consolas"/>
                          <a:cs typeface="Consolas"/>
                          <a:sym typeface="Consolas"/>
                        </a:rPr>
                        <a:t> Costs</a:t>
                      </a:r>
                      <a:endParaRPr sz="10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1000">
                          <a:latin typeface="Consolas"/>
                          <a:ea typeface="Consolas"/>
                          <a:cs typeface="Consolas"/>
                          <a:sym typeface="Consolas"/>
                        </a:rPr>
                        <a:t>U</a:t>
                      </a:r>
                      <a:r>
                        <a:rPr baseline="-25000" i="1" lang="en" sz="1000">
                          <a:solidFill>
                            <a:schemeClr val="dk1"/>
                          </a:solidFill>
                          <a:latin typeface="Consolas"/>
                          <a:ea typeface="Consolas"/>
                          <a:cs typeface="Consolas"/>
                          <a:sym typeface="Consolas"/>
                        </a:rPr>
                        <a:t>0</a:t>
                      </a:r>
                      <a:endParaRPr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Base Utility Costs</a:t>
                      </a:r>
                      <a:endParaRPr sz="10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1000">
                          <a:latin typeface="Consolas"/>
                          <a:ea typeface="Consolas"/>
                          <a:cs typeface="Consolas"/>
                          <a:sym typeface="Consolas"/>
                        </a:rPr>
                        <a:t>A</a:t>
                      </a:r>
                      <a:endParaRPr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latin typeface="Consolas"/>
                          <a:ea typeface="Consolas"/>
                          <a:cs typeface="Consolas"/>
                          <a:sym typeface="Consolas"/>
                        </a:rPr>
                        <a:t>Variation </a:t>
                      </a:r>
                      <a:r>
                        <a:rPr lang="en" sz="1000">
                          <a:latin typeface="Consolas"/>
                          <a:ea typeface="Consolas"/>
                          <a:cs typeface="Consolas"/>
                          <a:sym typeface="Consolas"/>
                        </a:rPr>
                        <a:t>Amplitude</a:t>
                      </a:r>
                      <a:endParaRPr sz="10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1000">
                          <a:latin typeface="Consolas"/>
                          <a:ea typeface="Consolas"/>
                          <a:cs typeface="Consolas"/>
                          <a:sym typeface="Consolas"/>
                        </a:rPr>
                        <a:t>m</a:t>
                      </a:r>
                      <a:endParaRPr i="1" sz="10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Consolas"/>
                          <a:ea typeface="Consolas"/>
                          <a:cs typeface="Consolas"/>
                          <a:sym typeface="Consolas"/>
                        </a:rPr>
                        <a:t>Month (from 0 to 11)</a:t>
                      </a:r>
                      <a:endParaRPr sz="1000">
                        <a:latin typeface="Consolas"/>
                        <a:ea typeface="Consolas"/>
                        <a:cs typeface="Consolas"/>
                        <a:sym typeface="Consolas"/>
                      </a:endParaRPr>
                    </a:p>
                  </a:txBody>
                  <a:tcPr marT="91425" marB="91425" marR="91425" marL="91425"/>
                </a:tc>
              </a:tr>
            </a:tbl>
          </a:graphicData>
        </a:graphic>
      </p:graphicFrame>
      <p:pic>
        <p:nvPicPr>
          <p:cNvPr id="431" name="Google Shape;431;p60"/>
          <p:cNvPicPr preferRelativeResize="0"/>
          <p:nvPr/>
        </p:nvPicPr>
        <p:blipFill>
          <a:blip r:embed="rId3">
            <a:alphaModFix/>
          </a:blip>
          <a:stretch>
            <a:fillRect/>
          </a:stretch>
        </p:blipFill>
        <p:spPr>
          <a:xfrm>
            <a:off x="5628716" y="1739878"/>
            <a:ext cx="1980860" cy="440600"/>
          </a:xfrm>
          <a:prstGeom prst="rect">
            <a:avLst/>
          </a:prstGeom>
          <a:noFill/>
          <a:ln>
            <a:noFill/>
          </a:ln>
        </p:spPr>
      </p:pic>
      <p:pic>
        <p:nvPicPr>
          <p:cNvPr id="432" name="Google Shape;432;p60"/>
          <p:cNvPicPr preferRelativeResize="0"/>
          <p:nvPr/>
        </p:nvPicPr>
        <p:blipFill>
          <a:blip r:embed="rId4">
            <a:alphaModFix/>
          </a:blip>
          <a:stretch>
            <a:fillRect/>
          </a:stretch>
        </p:blipFill>
        <p:spPr>
          <a:xfrm>
            <a:off x="610078" y="2306019"/>
            <a:ext cx="1310388" cy="1609841"/>
          </a:xfrm>
          <a:prstGeom prst="rect">
            <a:avLst/>
          </a:prstGeom>
          <a:noFill/>
          <a:ln>
            <a:noFill/>
          </a:ln>
        </p:spPr>
      </p:pic>
      <p:cxnSp>
        <p:nvCxnSpPr>
          <p:cNvPr id="433" name="Google Shape;433;p60"/>
          <p:cNvCxnSpPr/>
          <p:nvPr/>
        </p:nvCxnSpPr>
        <p:spPr>
          <a:xfrm rot="10800000">
            <a:off x="1887330" y="3026907"/>
            <a:ext cx="265800" cy="0"/>
          </a:xfrm>
          <a:prstGeom prst="straightConnector1">
            <a:avLst/>
          </a:prstGeom>
          <a:noFill/>
          <a:ln cap="flat" cmpd="sng" w="11950">
            <a:solidFill>
              <a:schemeClr val="dk2"/>
            </a:solidFill>
            <a:prstDash val="solid"/>
            <a:round/>
            <a:headEnd len="med" w="med" type="stealth"/>
            <a:tailEnd len="med" w="med" type="stealth"/>
          </a:ln>
        </p:spPr>
      </p:cxnSp>
      <p:sp>
        <p:nvSpPr>
          <p:cNvPr id="434" name="Google Shape;434;p60"/>
          <p:cNvSpPr txBox="1"/>
          <p:nvPr/>
        </p:nvSpPr>
        <p:spPr>
          <a:xfrm>
            <a:off x="2693964" y="2285775"/>
            <a:ext cx="871800" cy="169500"/>
          </a:xfrm>
          <a:prstGeom prst="rect">
            <a:avLst/>
          </a:prstGeom>
          <a:noFill/>
          <a:ln>
            <a:noFill/>
          </a:ln>
        </p:spPr>
        <p:txBody>
          <a:bodyPr anchorCtr="0" anchor="t" bIns="33575" lIns="33575" spcFirstLastPara="1" rIns="33575" wrap="square" tIns="33575">
            <a:spAutoFit/>
          </a:bodyPr>
          <a:lstStyle/>
          <a:p>
            <a:pPr indent="0" lvl="0" marL="0" rtl="0" algn="l">
              <a:spcBef>
                <a:spcPts val="0"/>
              </a:spcBef>
              <a:spcAft>
                <a:spcPts val="0"/>
              </a:spcAft>
              <a:buNone/>
            </a:pPr>
            <a:r>
              <a:rPr lang="en" sz="661">
                <a:solidFill>
                  <a:schemeClr val="dk2"/>
                </a:solidFill>
                <a:latin typeface="Consolas"/>
                <a:ea typeface="Consolas"/>
                <a:cs typeface="Consolas"/>
                <a:sym typeface="Consolas"/>
              </a:rPr>
              <a:t>Essential Costs</a:t>
            </a:r>
            <a:endParaRPr sz="661">
              <a:solidFill>
                <a:schemeClr val="dk2"/>
              </a:solidFill>
              <a:latin typeface="Consolas"/>
              <a:ea typeface="Consolas"/>
              <a:cs typeface="Consolas"/>
              <a:sym typeface="Consolas"/>
            </a:endParaRPr>
          </a:p>
        </p:txBody>
      </p:sp>
      <p:pic>
        <p:nvPicPr>
          <p:cNvPr id="435" name="Google Shape;435;p60"/>
          <p:cNvPicPr preferRelativeResize="0"/>
          <p:nvPr/>
        </p:nvPicPr>
        <p:blipFill>
          <a:blip r:embed="rId5">
            <a:alphaModFix/>
          </a:blip>
          <a:stretch>
            <a:fillRect/>
          </a:stretch>
        </p:blipFill>
        <p:spPr>
          <a:xfrm>
            <a:off x="2266720" y="2504059"/>
            <a:ext cx="1586316" cy="417183"/>
          </a:xfrm>
          <a:prstGeom prst="rect">
            <a:avLst/>
          </a:prstGeom>
          <a:noFill/>
          <a:ln>
            <a:noFill/>
          </a:ln>
        </p:spPr>
      </p:pic>
      <p:sp>
        <p:nvSpPr>
          <p:cNvPr id="436" name="Google Shape;436;p60"/>
          <p:cNvSpPr txBox="1"/>
          <p:nvPr/>
        </p:nvSpPr>
        <p:spPr>
          <a:xfrm>
            <a:off x="2898020" y="2863132"/>
            <a:ext cx="323700" cy="495600"/>
          </a:xfrm>
          <a:prstGeom prst="rect">
            <a:avLst/>
          </a:prstGeom>
          <a:noFill/>
          <a:ln>
            <a:noFill/>
          </a:ln>
        </p:spPr>
        <p:txBody>
          <a:bodyPr anchorCtr="0" anchor="t" bIns="53150" lIns="53150" spcFirstLastPara="1" rIns="53150" wrap="square" tIns="53150">
            <a:spAutoFit/>
          </a:bodyPr>
          <a:lstStyle/>
          <a:p>
            <a:pPr indent="0" lvl="0" marL="0" rtl="0" algn="l">
              <a:spcBef>
                <a:spcPts val="0"/>
              </a:spcBef>
              <a:spcAft>
                <a:spcPts val="0"/>
              </a:spcAft>
              <a:buNone/>
            </a:pPr>
            <a:r>
              <a:rPr lang="en" sz="2523">
                <a:solidFill>
                  <a:schemeClr val="dk2"/>
                </a:solidFill>
              </a:rPr>
              <a:t>+</a:t>
            </a:r>
            <a:endParaRPr sz="2523">
              <a:solidFill>
                <a:schemeClr val="dk2"/>
              </a:solidFill>
            </a:endParaRPr>
          </a:p>
        </p:txBody>
      </p:sp>
      <p:pic>
        <p:nvPicPr>
          <p:cNvPr id="437" name="Google Shape;437;p60"/>
          <p:cNvPicPr preferRelativeResize="0"/>
          <p:nvPr/>
        </p:nvPicPr>
        <p:blipFill>
          <a:blip r:embed="rId6">
            <a:alphaModFix/>
          </a:blip>
          <a:stretch>
            <a:fillRect/>
          </a:stretch>
        </p:blipFill>
        <p:spPr>
          <a:xfrm>
            <a:off x="2317118" y="3222789"/>
            <a:ext cx="1485512" cy="594066"/>
          </a:xfrm>
          <a:prstGeom prst="rect">
            <a:avLst/>
          </a:prstGeom>
          <a:noFill/>
          <a:ln>
            <a:noFill/>
          </a:ln>
        </p:spPr>
      </p:pic>
      <p:pic>
        <p:nvPicPr>
          <p:cNvPr id="438" name="Google Shape;438;p60"/>
          <p:cNvPicPr preferRelativeResize="0"/>
          <p:nvPr/>
        </p:nvPicPr>
        <p:blipFill>
          <a:blip r:embed="rId7">
            <a:alphaModFix/>
          </a:blip>
          <a:stretch>
            <a:fillRect/>
          </a:stretch>
        </p:blipFill>
        <p:spPr>
          <a:xfrm>
            <a:off x="6028800" y="497726"/>
            <a:ext cx="1085678" cy="440590"/>
          </a:xfrm>
          <a:prstGeom prst="rect">
            <a:avLst/>
          </a:prstGeom>
          <a:noFill/>
          <a:ln>
            <a:noFill/>
          </a:ln>
        </p:spPr>
      </p:pic>
      <p:sp>
        <p:nvSpPr>
          <p:cNvPr id="439" name="Google Shape;439;p60"/>
          <p:cNvSpPr txBox="1"/>
          <p:nvPr/>
        </p:nvSpPr>
        <p:spPr>
          <a:xfrm>
            <a:off x="6191283" y="350411"/>
            <a:ext cx="1552200" cy="147300"/>
          </a:xfrm>
          <a:prstGeom prst="rect">
            <a:avLst/>
          </a:prstGeom>
          <a:noFill/>
          <a:ln>
            <a:noFill/>
          </a:ln>
        </p:spPr>
        <p:txBody>
          <a:bodyPr anchorCtr="0" anchor="t" bIns="41675" lIns="41675" spcFirstLastPara="1" rIns="41675" wrap="square" tIns="41675">
            <a:spAutoFit/>
          </a:bodyPr>
          <a:lstStyle/>
          <a:p>
            <a:pPr indent="0" lvl="0" marL="0" rtl="0" algn="l">
              <a:spcBef>
                <a:spcPts val="0"/>
              </a:spcBef>
              <a:spcAft>
                <a:spcPts val="0"/>
              </a:spcAft>
              <a:buNone/>
            </a:pPr>
            <a:r>
              <a:rPr lang="en" sz="410">
                <a:solidFill>
                  <a:schemeClr val="dk2"/>
                </a:solidFill>
                <a:latin typeface="Consolas"/>
                <a:ea typeface="Consolas"/>
                <a:cs typeface="Consolas"/>
                <a:sym typeface="Consolas"/>
              </a:rPr>
              <a:t>(1) Create the ‘Personas’</a:t>
            </a:r>
            <a:endParaRPr sz="410">
              <a:solidFill>
                <a:schemeClr val="dk2"/>
              </a:solidFill>
              <a:latin typeface="Consolas"/>
              <a:ea typeface="Consolas"/>
              <a:cs typeface="Consolas"/>
              <a:sym typeface="Consolas"/>
            </a:endParaRPr>
          </a:p>
        </p:txBody>
      </p:sp>
      <p:sp>
        <p:nvSpPr>
          <p:cNvPr id="440" name="Google Shape;440;p60"/>
          <p:cNvSpPr txBox="1"/>
          <p:nvPr/>
        </p:nvSpPr>
        <p:spPr>
          <a:xfrm>
            <a:off x="7634550" y="218925"/>
            <a:ext cx="951900" cy="137700"/>
          </a:xfrm>
          <a:prstGeom prst="rect">
            <a:avLst/>
          </a:prstGeom>
          <a:noFill/>
          <a:ln>
            <a:noFill/>
          </a:ln>
        </p:spPr>
        <p:txBody>
          <a:bodyPr anchorCtr="0" anchor="t" bIns="38975" lIns="38975" spcFirstLastPara="1" rIns="38975" wrap="square" tIns="38975">
            <a:spAutoFit/>
          </a:bodyPr>
          <a:lstStyle/>
          <a:p>
            <a:pPr indent="0" lvl="0" marL="0" rtl="0" algn="l">
              <a:spcBef>
                <a:spcPts val="0"/>
              </a:spcBef>
              <a:spcAft>
                <a:spcPts val="0"/>
              </a:spcAft>
              <a:buNone/>
            </a:pPr>
            <a:r>
              <a:rPr lang="en" sz="384">
                <a:solidFill>
                  <a:schemeClr val="dk2"/>
                </a:solidFill>
                <a:latin typeface="Consolas"/>
                <a:ea typeface="Consolas"/>
                <a:cs typeface="Consolas"/>
                <a:sym typeface="Consolas"/>
              </a:rPr>
              <a:t>(2) Apply Taxes on ‘Personas’</a:t>
            </a:r>
            <a:endParaRPr sz="384">
              <a:solidFill>
                <a:schemeClr val="dk2"/>
              </a:solidFill>
              <a:latin typeface="Consolas"/>
              <a:ea typeface="Consolas"/>
              <a:cs typeface="Consolas"/>
              <a:sym typeface="Consolas"/>
            </a:endParaRPr>
          </a:p>
        </p:txBody>
      </p:sp>
      <p:pic>
        <p:nvPicPr>
          <p:cNvPr id="441" name="Google Shape;441;p60"/>
          <p:cNvPicPr preferRelativeResize="0"/>
          <p:nvPr/>
        </p:nvPicPr>
        <p:blipFill rotWithShape="1">
          <a:blip r:embed="rId8">
            <a:alphaModFix/>
          </a:blip>
          <a:srcRect b="50802" l="0" r="0" t="0"/>
          <a:stretch/>
        </p:blipFill>
        <p:spPr>
          <a:xfrm>
            <a:off x="7289695" y="434637"/>
            <a:ext cx="458570" cy="704488"/>
          </a:xfrm>
          <a:prstGeom prst="rect">
            <a:avLst/>
          </a:prstGeom>
          <a:noFill/>
          <a:ln>
            <a:noFill/>
          </a:ln>
        </p:spPr>
      </p:pic>
      <p:pic>
        <p:nvPicPr>
          <p:cNvPr id="442" name="Google Shape;442;p60"/>
          <p:cNvPicPr preferRelativeResize="0"/>
          <p:nvPr/>
        </p:nvPicPr>
        <p:blipFill rotWithShape="1">
          <a:blip r:embed="rId8">
            <a:alphaModFix/>
          </a:blip>
          <a:srcRect b="0" l="0" r="0" t="49233"/>
          <a:stretch/>
        </p:blipFill>
        <p:spPr>
          <a:xfrm>
            <a:off x="7736001" y="412209"/>
            <a:ext cx="458570" cy="726914"/>
          </a:xfrm>
          <a:prstGeom prst="rect">
            <a:avLst/>
          </a:prstGeom>
          <a:noFill/>
          <a:ln>
            <a:noFill/>
          </a:ln>
        </p:spPr>
      </p:pic>
      <p:cxnSp>
        <p:nvCxnSpPr>
          <p:cNvPr id="443" name="Google Shape;443;p60"/>
          <p:cNvCxnSpPr/>
          <p:nvPr/>
        </p:nvCxnSpPr>
        <p:spPr>
          <a:xfrm>
            <a:off x="7078541" y="684253"/>
            <a:ext cx="170700" cy="0"/>
          </a:xfrm>
          <a:prstGeom prst="straightConnector1">
            <a:avLst/>
          </a:prstGeom>
          <a:noFill/>
          <a:ln cap="flat" cmpd="sng" w="13025">
            <a:solidFill>
              <a:srgbClr val="FF0000"/>
            </a:solidFill>
            <a:prstDash val="solid"/>
            <a:round/>
            <a:headEnd len="med" w="med" type="none"/>
            <a:tailEnd len="med" w="med" type="triangle"/>
          </a:ln>
        </p:spPr>
      </p:cxnSp>
      <p:pic>
        <p:nvPicPr>
          <p:cNvPr id="444" name="Google Shape;444;p60"/>
          <p:cNvPicPr preferRelativeResize="0"/>
          <p:nvPr/>
        </p:nvPicPr>
        <p:blipFill>
          <a:blip r:embed="rId9">
            <a:alphaModFix/>
          </a:blip>
          <a:stretch>
            <a:fillRect/>
          </a:stretch>
        </p:blipFill>
        <p:spPr>
          <a:xfrm>
            <a:off x="8278562" y="462140"/>
            <a:ext cx="502638" cy="598950"/>
          </a:xfrm>
          <a:prstGeom prst="rect">
            <a:avLst/>
          </a:prstGeom>
          <a:noFill/>
          <a:ln>
            <a:noFill/>
          </a:ln>
        </p:spPr>
      </p:pic>
      <p:sp>
        <p:nvSpPr>
          <p:cNvPr id="445" name="Google Shape;445;p60"/>
          <p:cNvSpPr txBox="1"/>
          <p:nvPr/>
        </p:nvSpPr>
        <p:spPr>
          <a:xfrm>
            <a:off x="8396975" y="356625"/>
            <a:ext cx="265800" cy="91200"/>
          </a:xfrm>
          <a:prstGeom prst="rect">
            <a:avLst/>
          </a:prstGeom>
          <a:noFill/>
          <a:ln>
            <a:noFill/>
          </a:ln>
        </p:spPr>
        <p:txBody>
          <a:bodyPr anchorCtr="0" anchor="t" bIns="18050" lIns="18050" spcFirstLastPara="1" rIns="18050" wrap="square" tIns="18050">
            <a:spAutoFit/>
          </a:bodyPr>
          <a:lstStyle/>
          <a:p>
            <a:pPr indent="0" lvl="0" marL="0" rtl="0" algn="l">
              <a:spcBef>
                <a:spcPts val="0"/>
              </a:spcBef>
              <a:spcAft>
                <a:spcPts val="0"/>
              </a:spcAft>
              <a:buNone/>
            </a:pPr>
            <a:r>
              <a:rPr lang="en" sz="356">
                <a:solidFill>
                  <a:schemeClr val="dk2"/>
                </a:solidFill>
                <a:latin typeface="Consolas"/>
                <a:ea typeface="Consolas"/>
                <a:cs typeface="Consolas"/>
                <a:sym typeface="Consolas"/>
              </a:rPr>
              <a:t>Tax Rates</a:t>
            </a:r>
            <a:endParaRPr sz="356">
              <a:solidFill>
                <a:schemeClr val="dk2"/>
              </a:solidFill>
              <a:latin typeface="Consolas"/>
              <a:ea typeface="Consolas"/>
              <a:cs typeface="Consolas"/>
              <a:sym typeface="Consolas"/>
            </a:endParaRPr>
          </a:p>
        </p:txBody>
      </p:sp>
      <p:cxnSp>
        <p:nvCxnSpPr>
          <p:cNvPr id="446" name="Google Shape;446;p60"/>
          <p:cNvCxnSpPr/>
          <p:nvPr/>
        </p:nvCxnSpPr>
        <p:spPr>
          <a:xfrm rot="10800000">
            <a:off x="8089525" y="684250"/>
            <a:ext cx="216600" cy="0"/>
          </a:xfrm>
          <a:prstGeom prst="straightConnector1">
            <a:avLst/>
          </a:prstGeom>
          <a:noFill/>
          <a:ln cap="flat" cmpd="sng" w="9525">
            <a:solidFill>
              <a:schemeClr val="dk2"/>
            </a:solidFill>
            <a:prstDash val="solid"/>
            <a:round/>
            <a:headEnd len="med" w="med" type="stealth"/>
            <a:tailEnd len="med" w="med" type="stealth"/>
          </a:ln>
        </p:spPr>
      </p:cxnSp>
      <p:sp>
        <p:nvSpPr>
          <p:cNvPr id="447" name="Google Shape;447;p60"/>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61"/>
          <p:cNvPicPr preferRelativeResize="0"/>
          <p:nvPr/>
        </p:nvPicPr>
        <p:blipFill>
          <a:blip r:embed="rId3">
            <a:alphaModFix/>
          </a:blip>
          <a:stretch>
            <a:fillRect/>
          </a:stretch>
        </p:blipFill>
        <p:spPr>
          <a:xfrm>
            <a:off x="4686824" y="456984"/>
            <a:ext cx="1094791" cy="444289"/>
          </a:xfrm>
          <a:prstGeom prst="rect">
            <a:avLst/>
          </a:prstGeom>
          <a:noFill/>
          <a:ln>
            <a:noFill/>
          </a:ln>
        </p:spPr>
      </p:pic>
      <p:sp>
        <p:nvSpPr>
          <p:cNvPr id="453" name="Google Shape;453;p61"/>
          <p:cNvSpPr txBox="1"/>
          <p:nvPr/>
        </p:nvSpPr>
        <p:spPr>
          <a:xfrm>
            <a:off x="4622046" y="294685"/>
            <a:ext cx="1565100" cy="148500"/>
          </a:xfrm>
          <a:prstGeom prst="rect">
            <a:avLst/>
          </a:prstGeom>
          <a:noFill/>
          <a:ln>
            <a:noFill/>
          </a:ln>
        </p:spPr>
        <p:txBody>
          <a:bodyPr anchorCtr="0" anchor="t" bIns="42025" lIns="42025" spcFirstLastPara="1" rIns="42025" wrap="square" tIns="42025">
            <a:spAutoFit/>
          </a:bodyPr>
          <a:lstStyle/>
          <a:p>
            <a:pPr indent="0" lvl="0" marL="0" rtl="0" algn="l">
              <a:spcBef>
                <a:spcPts val="0"/>
              </a:spcBef>
              <a:spcAft>
                <a:spcPts val="0"/>
              </a:spcAft>
              <a:buNone/>
            </a:pPr>
            <a:r>
              <a:rPr lang="en" sz="414">
                <a:solidFill>
                  <a:schemeClr val="dk2"/>
                </a:solidFill>
                <a:latin typeface="Consolas"/>
                <a:ea typeface="Consolas"/>
                <a:cs typeface="Consolas"/>
                <a:sym typeface="Consolas"/>
              </a:rPr>
              <a:t>(1) Create the ‘Personas’</a:t>
            </a:r>
            <a:endParaRPr sz="414">
              <a:solidFill>
                <a:schemeClr val="dk2"/>
              </a:solidFill>
              <a:latin typeface="Consolas"/>
              <a:ea typeface="Consolas"/>
              <a:cs typeface="Consolas"/>
              <a:sym typeface="Consolas"/>
            </a:endParaRPr>
          </a:p>
        </p:txBody>
      </p:sp>
      <p:sp>
        <p:nvSpPr>
          <p:cNvPr id="454" name="Google Shape;454;p61"/>
          <p:cNvSpPr txBox="1"/>
          <p:nvPr/>
        </p:nvSpPr>
        <p:spPr>
          <a:xfrm>
            <a:off x="6062506" y="266313"/>
            <a:ext cx="857100" cy="138900"/>
          </a:xfrm>
          <a:prstGeom prst="rect">
            <a:avLst/>
          </a:prstGeom>
          <a:noFill/>
          <a:ln>
            <a:noFill/>
          </a:ln>
        </p:spPr>
        <p:txBody>
          <a:bodyPr anchorCtr="0" anchor="t" bIns="39300" lIns="39300" spcFirstLastPara="1" rIns="39300" wrap="square" tIns="39300">
            <a:spAutoFit/>
          </a:bodyPr>
          <a:lstStyle/>
          <a:p>
            <a:pPr indent="0" lvl="0" marL="0" rtl="0" algn="l">
              <a:spcBef>
                <a:spcPts val="0"/>
              </a:spcBef>
              <a:spcAft>
                <a:spcPts val="0"/>
              </a:spcAft>
              <a:buNone/>
            </a:pPr>
            <a:r>
              <a:rPr lang="en" sz="387">
                <a:solidFill>
                  <a:schemeClr val="dk2"/>
                </a:solidFill>
                <a:latin typeface="Consolas"/>
                <a:ea typeface="Consolas"/>
                <a:cs typeface="Consolas"/>
                <a:sym typeface="Consolas"/>
              </a:rPr>
              <a:t>(2) Apply Taxes</a:t>
            </a:r>
            <a:endParaRPr sz="387">
              <a:solidFill>
                <a:schemeClr val="dk2"/>
              </a:solidFill>
              <a:latin typeface="Consolas"/>
              <a:ea typeface="Consolas"/>
              <a:cs typeface="Consolas"/>
              <a:sym typeface="Consolas"/>
            </a:endParaRPr>
          </a:p>
        </p:txBody>
      </p:sp>
      <p:pic>
        <p:nvPicPr>
          <p:cNvPr id="455" name="Google Shape;455;p61"/>
          <p:cNvPicPr preferRelativeResize="0"/>
          <p:nvPr/>
        </p:nvPicPr>
        <p:blipFill rotWithShape="1">
          <a:blip r:embed="rId4">
            <a:alphaModFix/>
          </a:blip>
          <a:srcRect b="50802" l="0" r="0" t="0"/>
          <a:stretch/>
        </p:blipFill>
        <p:spPr>
          <a:xfrm>
            <a:off x="5958300" y="443199"/>
            <a:ext cx="462418" cy="710387"/>
          </a:xfrm>
          <a:prstGeom prst="rect">
            <a:avLst/>
          </a:prstGeom>
          <a:noFill/>
          <a:ln>
            <a:noFill/>
          </a:ln>
        </p:spPr>
      </p:pic>
      <p:pic>
        <p:nvPicPr>
          <p:cNvPr id="456" name="Google Shape;456;p61"/>
          <p:cNvPicPr preferRelativeResize="0"/>
          <p:nvPr/>
        </p:nvPicPr>
        <p:blipFill rotWithShape="1">
          <a:blip r:embed="rId4">
            <a:alphaModFix/>
          </a:blip>
          <a:srcRect b="0" l="0" r="0" t="49233"/>
          <a:stretch/>
        </p:blipFill>
        <p:spPr>
          <a:xfrm>
            <a:off x="6408352" y="420583"/>
            <a:ext cx="462418" cy="733005"/>
          </a:xfrm>
          <a:prstGeom prst="rect">
            <a:avLst/>
          </a:prstGeom>
          <a:noFill/>
          <a:ln>
            <a:noFill/>
          </a:ln>
        </p:spPr>
      </p:pic>
      <p:cxnSp>
        <p:nvCxnSpPr>
          <p:cNvPr id="457" name="Google Shape;457;p61"/>
          <p:cNvCxnSpPr/>
          <p:nvPr/>
        </p:nvCxnSpPr>
        <p:spPr>
          <a:xfrm>
            <a:off x="5745374" y="645073"/>
            <a:ext cx="172200" cy="0"/>
          </a:xfrm>
          <a:prstGeom prst="straightConnector1">
            <a:avLst/>
          </a:prstGeom>
          <a:noFill/>
          <a:ln cap="flat" cmpd="sng" w="13150">
            <a:solidFill>
              <a:srgbClr val="FF0000"/>
            </a:solidFill>
            <a:prstDash val="solid"/>
            <a:round/>
            <a:headEnd len="med" w="med" type="none"/>
            <a:tailEnd len="med" w="med" type="triangle"/>
          </a:ln>
        </p:spPr>
      </p:cxnSp>
      <p:pic>
        <p:nvPicPr>
          <p:cNvPr id="458" name="Google Shape;458;p61"/>
          <p:cNvPicPr preferRelativeResize="0"/>
          <p:nvPr/>
        </p:nvPicPr>
        <p:blipFill>
          <a:blip r:embed="rId5">
            <a:alphaModFix/>
          </a:blip>
          <a:stretch>
            <a:fillRect/>
          </a:stretch>
        </p:blipFill>
        <p:spPr>
          <a:xfrm>
            <a:off x="7046966" y="472970"/>
            <a:ext cx="506856" cy="603976"/>
          </a:xfrm>
          <a:prstGeom prst="rect">
            <a:avLst/>
          </a:prstGeom>
          <a:noFill/>
          <a:ln>
            <a:noFill/>
          </a:ln>
        </p:spPr>
      </p:pic>
      <p:sp>
        <p:nvSpPr>
          <p:cNvPr id="459" name="Google Shape;459;p61"/>
          <p:cNvSpPr txBox="1"/>
          <p:nvPr/>
        </p:nvSpPr>
        <p:spPr>
          <a:xfrm>
            <a:off x="7156706" y="366925"/>
            <a:ext cx="370500" cy="92100"/>
          </a:xfrm>
          <a:prstGeom prst="rect">
            <a:avLst/>
          </a:prstGeom>
          <a:noFill/>
          <a:ln>
            <a:noFill/>
          </a:ln>
        </p:spPr>
        <p:txBody>
          <a:bodyPr anchorCtr="0" anchor="t" bIns="18200" lIns="18200" spcFirstLastPara="1" rIns="18200" wrap="square" tIns="18200">
            <a:spAutoFit/>
          </a:bodyPr>
          <a:lstStyle/>
          <a:p>
            <a:pPr indent="0" lvl="0" marL="0" rtl="0" algn="l">
              <a:spcBef>
                <a:spcPts val="0"/>
              </a:spcBef>
              <a:spcAft>
                <a:spcPts val="0"/>
              </a:spcAft>
              <a:buNone/>
            </a:pPr>
            <a:r>
              <a:rPr lang="en" sz="359">
                <a:solidFill>
                  <a:schemeClr val="dk2"/>
                </a:solidFill>
                <a:latin typeface="Consolas"/>
                <a:ea typeface="Consolas"/>
                <a:cs typeface="Consolas"/>
                <a:sym typeface="Consolas"/>
              </a:rPr>
              <a:t>Tax Rates</a:t>
            </a:r>
            <a:endParaRPr sz="359">
              <a:solidFill>
                <a:schemeClr val="dk2"/>
              </a:solidFill>
              <a:latin typeface="Consolas"/>
              <a:ea typeface="Consolas"/>
              <a:cs typeface="Consolas"/>
              <a:sym typeface="Consolas"/>
            </a:endParaRPr>
          </a:p>
        </p:txBody>
      </p:sp>
      <p:cxnSp>
        <p:nvCxnSpPr>
          <p:cNvPr id="460" name="Google Shape;460;p61"/>
          <p:cNvCxnSpPr/>
          <p:nvPr/>
        </p:nvCxnSpPr>
        <p:spPr>
          <a:xfrm flipH="1">
            <a:off x="6828325" y="681625"/>
            <a:ext cx="228900" cy="18300"/>
          </a:xfrm>
          <a:prstGeom prst="straightConnector1">
            <a:avLst/>
          </a:prstGeom>
          <a:noFill/>
          <a:ln cap="flat" cmpd="sng" w="4100">
            <a:solidFill>
              <a:schemeClr val="dk2"/>
            </a:solidFill>
            <a:prstDash val="solid"/>
            <a:round/>
            <a:headEnd len="med" w="med" type="stealth"/>
            <a:tailEnd len="med" w="med" type="stealth"/>
          </a:ln>
        </p:spPr>
      </p:cxnSp>
      <p:cxnSp>
        <p:nvCxnSpPr>
          <p:cNvPr id="461" name="Google Shape;461;p61"/>
          <p:cNvCxnSpPr/>
          <p:nvPr/>
        </p:nvCxnSpPr>
        <p:spPr>
          <a:xfrm>
            <a:off x="7589005" y="647110"/>
            <a:ext cx="172200" cy="0"/>
          </a:xfrm>
          <a:prstGeom prst="straightConnector1">
            <a:avLst/>
          </a:prstGeom>
          <a:noFill/>
          <a:ln cap="flat" cmpd="sng" w="13150">
            <a:solidFill>
              <a:srgbClr val="FF0000"/>
            </a:solidFill>
            <a:prstDash val="solid"/>
            <a:round/>
            <a:headEnd len="med" w="med" type="none"/>
            <a:tailEnd len="med" w="med" type="triangle"/>
          </a:ln>
        </p:spPr>
      </p:cxnSp>
      <p:pic>
        <p:nvPicPr>
          <p:cNvPr id="462" name="Google Shape;462;p61"/>
          <p:cNvPicPr preferRelativeResize="0"/>
          <p:nvPr/>
        </p:nvPicPr>
        <p:blipFill>
          <a:blip r:embed="rId6">
            <a:alphaModFix/>
          </a:blip>
          <a:stretch>
            <a:fillRect/>
          </a:stretch>
        </p:blipFill>
        <p:spPr>
          <a:xfrm>
            <a:off x="7796322" y="434183"/>
            <a:ext cx="448954" cy="551550"/>
          </a:xfrm>
          <a:prstGeom prst="rect">
            <a:avLst/>
          </a:prstGeom>
          <a:noFill/>
          <a:ln>
            <a:noFill/>
          </a:ln>
        </p:spPr>
      </p:pic>
      <p:cxnSp>
        <p:nvCxnSpPr>
          <p:cNvPr id="463" name="Google Shape;463;p61"/>
          <p:cNvCxnSpPr/>
          <p:nvPr/>
        </p:nvCxnSpPr>
        <p:spPr>
          <a:xfrm rot="10800000">
            <a:off x="8233788" y="681169"/>
            <a:ext cx="91200" cy="0"/>
          </a:xfrm>
          <a:prstGeom prst="straightConnector1">
            <a:avLst/>
          </a:prstGeom>
          <a:noFill/>
          <a:ln cap="flat" cmpd="sng" w="4100">
            <a:solidFill>
              <a:schemeClr val="dk2"/>
            </a:solidFill>
            <a:prstDash val="solid"/>
            <a:round/>
            <a:headEnd len="med" w="med" type="stealth"/>
            <a:tailEnd len="med" w="med" type="stealth"/>
          </a:ln>
        </p:spPr>
      </p:cxnSp>
      <p:sp>
        <p:nvSpPr>
          <p:cNvPr id="464" name="Google Shape;464;p61"/>
          <p:cNvSpPr txBox="1"/>
          <p:nvPr/>
        </p:nvSpPr>
        <p:spPr>
          <a:xfrm>
            <a:off x="8514405" y="425603"/>
            <a:ext cx="242400" cy="58200"/>
          </a:xfrm>
          <a:prstGeom prst="rect">
            <a:avLst/>
          </a:prstGeom>
          <a:noFill/>
          <a:ln>
            <a:noFill/>
          </a:ln>
        </p:spPr>
        <p:txBody>
          <a:bodyPr anchorCtr="0" anchor="t" bIns="11500" lIns="11500" spcFirstLastPara="1" rIns="11500" wrap="square" tIns="11500">
            <a:spAutoFit/>
          </a:bodyPr>
          <a:lstStyle/>
          <a:p>
            <a:pPr indent="0" lvl="0" marL="0" rtl="0" algn="l">
              <a:spcBef>
                <a:spcPts val="0"/>
              </a:spcBef>
              <a:spcAft>
                <a:spcPts val="0"/>
              </a:spcAft>
              <a:buNone/>
            </a:pPr>
            <a:r>
              <a:rPr lang="en" sz="227">
                <a:solidFill>
                  <a:schemeClr val="dk2"/>
                </a:solidFill>
              </a:rPr>
              <a:t>Essential Costs</a:t>
            </a:r>
            <a:endParaRPr sz="227">
              <a:solidFill>
                <a:schemeClr val="dk2"/>
              </a:solidFill>
            </a:endParaRPr>
          </a:p>
        </p:txBody>
      </p:sp>
      <p:pic>
        <p:nvPicPr>
          <p:cNvPr id="465" name="Google Shape;465;p61"/>
          <p:cNvPicPr preferRelativeResize="0"/>
          <p:nvPr/>
        </p:nvPicPr>
        <p:blipFill>
          <a:blip r:embed="rId7">
            <a:alphaModFix/>
          </a:blip>
          <a:stretch>
            <a:fillRect/>
          </a:stretch>
        </p:blipFill>
        <p:spPr>
          <a:xfrm>
            <a:off x="8387884" y="502034"/>
            <a:ext cx="543489" cy="142932"/>
          </a:xfrm>
          <a:prstGeom prst="rect">
            <a:avLst/>
          </a:prstGeom>
          <a:noFill/>
          <a:ln>
            <a:noFill/>
          </a:ln>
        </p:spPr>
      </p:pic>
      <p:sp>
        <p:nvSpPr>
          <p:cNvPr id="466" name="Google Shape;466;p61"/>
          <p:cNvSpPr txBox="1"/>
          <p:nvPr/>
        </p:nvSpPr>
        <p:spPr>
          <a:xfrm>
            <a:off x="7972024" y="268478"/>
            <a:ext cx="857100" cy="138900"/>
          </a:xfrm>
          <a:prstGeom prst="rect">
            <a:avLst/>
          </a:prstGeom>
          <a:noFill/>
          <a:ln>
            <a:noFill/>
          </a:ln>
        </p:spPr>
        <p:txBody>
          <a:bodyPr anchorCtr="0" anchor="t" bIns="39300" lIns="39300" spcFirstLastPara="1" rIns="39300" wrap="square" tIns="39300">
            <a:spAutoFit/>
          </a:bodyPr>
          <a:lstStyle/>
          <a:p>
            <a:pPr indent="0" lvl="0" marL="0" rtl="0" algn="l">
              <a:spcBef>
                <a:spcPts val="0"/>
              </a:spcBef>
              <a:spcAft>
                <a:spcPts val="0"/>
              </a:spcAft>
              <a:buNone/>
            </a:pPr>
            <a:r>
              <a:rPr lang="en" sz="387">
                <a:solidFill>
                  <a:schemeClr val="dk2"/>
                </a:solidFill>
                <a:latin typeface="Consolas"/>
                <a:ea typeface="Consolas"/>
                <a:cs typeface="Consolas"/>
                <a:sym typeface="Consolas"/>
              </a:rPr>
              <a:t>(3) Subtract Essential costs</a:t>
            </a:r>
            <a:endParaRPr sz="387">
              <a:solidFill>
                <a:schemeClr val="dk2"/>
              </a:solidFill>
              <a:latin typeface="Consolas"/>
              <a:ea typeface="Consolas"/>
              <a:cs typeface="Consolas"/>
              <a:sym typeface="Consolas"/>
            </a:endParaRPr>
          </a:p>
        </p:txBody>
      </p:sp>
      <p:pic>
        <p:nvPicPr>
          <p:cNvPr id="467" name="Google Shape;467;p61"/>
          <p:cNvPicPr preferRelativeResize="0"/>
          <p:nvPr/>
        </p:nvPicPr>
        <p:blipFill>
          <a:blip r:embed="rId8">
            <a:alphaModFix/>
          </a:blip>
          <a:stretch>
            <a:fillRect/>
          </a:stretch>
        </p:blipFill>
        <p:spPr>
          <a:xfrm>
            <a:off x="8360375" y="790782"/>
            <a:ext cx="508954" cy="203534"/>
          </a:xfrm>
          <a:prstGeom prst="rect">
            <a:avLst/>
          </a:prstGeom>
          <a:noFill/>
          <a:ln>
            <a:noFill/>
          </a:ln>
        </p:spPr>
      </p:pic>
      <p:sp>
        <p:nvSpPr>
          <p:cNvPr id="468" name="Google Shape;468;p61"/>
          <p:cNvSpPr txBox="1"/>
          <p:nvPr/>
        </p:nvSpPr>
        <p:spPr>
          <a:xfrm>
            <a:off x="8580195" y="622544"/>
            <a:ext cx="111000" cy="169800"/>
          </a:xfrm>
          <a:prstGeom prst="rect">
            <a:avLst/>
          </a:prstGeom>
          <a:noFill/>
          <a:ln>
            <a:noFill/>
          </a:ln>
        </p:spPr>
        <p:txBody>
          <a:bodyPr anchorCtr="0" anchor="t" bIns="18200" lIns="18200" spcFirstLastPara="1" rIns="18200" wrap="square" tIns="18200">
            <a:spAutoFit/>
          </a:bodyPr>
          <a:lstStyle/>
          <a:p>
            <a:pPr indent="0" lvl="0" marL="0" rtl="0" algn="l">
              <a:spcBef>
                <a:spcPts val="0"/>
              </a:spcBef>
              <a:spcAft>
                <a:spcPts val="0"/>
              </a:spcAft>
              <a:buNone/>
            </a:pPr>
            <a:r>
              <a:rPr lang="en" sz="864">
                <a:solidFill>
                  <a:schemeClr val="dk2"/>
                </a:solidFill>
              </a:rPr>
              <a:t>+</a:t>
            </a:r>
            <a:endParaRPr sz="864">
              <a:solidFill>
                <a:schemeClr val="dk2"/>
              </a:solidFill>
            </a:endParaRPr>
          </a:p>
        </p:txBody>
      </p:sp>
      <p:pic>
        <p:nvPicPr>
          <p:cNvPr id="469" name="Google Shape;469;p61"/>
          <p:cNvPicPr preferRelativeResize="0"/>
          <p:nvPr/>
        </p:nvPicPr>
        <p:blipFill>
          <a:blip r:embed="rId8">
            <a:alphaModFix/>
          </a:blip>
          <a:stretch>
            <a:fillRect/>
          </a:stretch>
        </p:blipFill>
        <p:spPr>
          <a:xfrm>
            <a:off x="8381168" y="761335"/>
            <a:ext cx="508954" cy="203534"/>
          </a:xfrm>
          <a:prstGeom prst="rect">
            <a:avLst/>
          </a:prstGeom>
          <a:noFill/>
          <a:ln>
            <a:noFill/>
          </a:ln>
        </p:spPr>
      </p:pic>
      <p:pic>
        <p:nvPicPr>
          <p:cNvPr id="470" name="Google Shape;470;p61"/>
          <p:cNvPicPr preferRelativeResize="0"/>
          <p:nvPr/>
        </p:nvPicPr>
        <p:blipFill>
          <a:blip r:embed="rId9">
            <a:alphaModFix/>
          </a:blip>
          <a:stretch>
            <a:fillRect/>
          </a:stretch>
        </p:blipFill>
        <p:spPr>
          <a:xfrm>
            <a:off x="250013" y="2384842"/>
            <a:ext cx="4200506" cy="1248142"/>
          </a:xfrm>
          <a:prstGeom prst="rect">
            <a:avLst/>
          </a:prstGeom>
          <a:noFill/>
          <a:ln>
            <a:noFill/>
          </a:ln>
        </p:spPr>
      </p:pic>
      <p:sp>
        <p:nvSpPr>
          <p:cNvPr id="471" name="Google Shape;471;p61"/>
          <p:cNvSpPr txBox="1"/>
          <p:nvPr/>
        </p:nvSpPr>
        <p:spPr>
          <a:xfrm>
            <a:off x="436577" y="1785419"/>
            <a:ext cx="3827400" cy="558900"/>
          </a:xfrm>
          <a:prstGeom prst="rect">
            <a:avLst/>
          </a:prstGeom>
          <a:noFill/>
          <a:ln>
            <a:noFill/>
          </a:ln>
        </p:spPr>
        <p:txBody>
          <a:bodyPr anchorCtr="0" anchor="t" bIns="175475" lIns="175475" spcFirstLastPara="1" rIns="175475" wrap="square" tIns="175475">
            <a:spAutoFit/>
          </a:bodyPr>
          <a:lstStyle/>
          <a:p>
            <a:pPr indent="0" lvl="0" marL="0" rtl="0" algn="l">
              <a:spcBef>
                <a:spcPts val="0"/>
              </a:spcBef>
              <a:spcAft>
                <a:spcPts val="0"/>
              </a:spcAft>
              <a:buNone/>
            </a:pPr>
            <a:r>
              <a:rPr lang="en" sz="1327">
                <a:solidFill>
                  <a:schemeClr val="dk2"/>
                </a:solidFill>
                <a:latin typeface="Consolas"/>
                <a:ea typeface="Consolas"/>
                <a:cs typeface="Consolas"/>
                <a:sym typeface="Consolas"/>
              </a:rPr>
              <a:t>(4) Apply Household Structure</a:t>
            </a:r>
            <a:endParaRPr sz="1327">
              <a:solidFill>
                <a:schemeClr val="dk2"/>
              </a:solidFill>
              <a:latin typeface="Consolas"/>
              <a:ea typeface="Consolas"/>
              <a:cs typeface="Consolas"/>
              <a:sym typeface="Consolas"/>
            </a:endParaRPr>
          </a:p>
        </p:txBody>
      </p:sp>
      <p:graphicFrame>
        <p:nvGraphicFramePr>
          <p:cNvPr id="472" name="Google Shape;472;p61"/>
          <p:cNvGraphicFramePr/>
          <p:nvPr/>
        </p:nvGraphicFramePr>
        <p:xfrm>
          <a:off x="5463263" y="2429088"/>
          <a:ext cx="3000000" cy="3000000"/>
        </p:xfrm>
        <a:graphic>
          <a:graphicData uri="http://schemas.openxmlformats.org/drawingml/2006/table">
            <a:tbl>
              <a:tblPr>
                <a:noFill/>
                <a:tableStyleId>{2FA21AC9-732B-4EF3-A61E-DC3AECE43B1E}</a:tableStyleId>
              </a:tblPr>
              <a:tblGrid>
                <a:gridCol w="774925"/>
                <a:gridCol w="2222725"/>
              </a:tblGrid>
              <a:tr h="455225">
                <a:tc>
                  <a:txBody>
                    <a:bodyPr/>
                    <a:lstStyle/>
                    <a:p>
                      <a:pPr indent="0" lvl="0" marL="0" rtl="0" algn="ctr">
                        <a:spcBef>
                          <a:spcPts val="0"/>
                        </a:spcBef>
                        <a:spcAft>
                          <a:spcPts val="0"/>
                        </a:spcAft>
                        <a:buNone/>
                      </a:pPr>
                      <a:r>
                        <a:rPr lang="en" sz="1200">
                          <a:latin typeface="Consolas"/>
                          <a:ea typeface="Consolas"/>
                          <a:cs typeface="Consolas"/>
                          <a:sym typeface="Consolas"/>
                        </a:rPr>
                        <a:t>Symbol</a:t>
                      </a:r>
                      <a:endParaRPr sz="12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200">
                          <a:latin typeface="Consolas"/>
                          <a:ea typeface="Consolas"/>
                          <a:cs typeface="Consolas"/>
                          <a:sym typeface="Consolas"/>
                        </a:rPr>
                        <a:t>Variable</a:t>
                      </a:r>
                      <a:endParaRPr sz="1200">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i="1" lang="en" sz="1200">
                          <a:latin typeface="Consolas"/>
                          <a:ea typeface="Consolas"/>
                          <a:cs typeface="Consolas"/>
                          <a:sym typeface="Consolas"/>
                        </a:rPr>
                        <a:t>EQ</a:t>
                      </a:r>
                      <a:r>
                        <a:rPr baseline="-25000" i="1" lang="en" sz="1200">
                          <a:latin typeface="Consolas"/>
                          <a:ea typeface="Consolas"/>
                          <a:cs typeface="Consolas"/>
                          <a:sym typeface="Consolas"/>
                        </a:rPr>
                        <a:t>ind</a:t>
                      </a:r>
                      <a:endParaRPr baseline="-25000" i="1" sz="12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200">
                          <a:latin typeface="Consolas"/>
                          <a:ea typeface="Consolas"/>
                          <a:cs typeface="Consolas"/>
                          <a:sym typeface="Consolas"/>
                        </a:rPr>
                        <a:t>OECD-modified equivalence scale</a:t>
                      </a:r>
                      <a:endParaRPr sz="1200">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i="1" lang="en" sz="1200">
                          <a:latin typeface="Consolas"/>
                          <a:ea typeface="Consolas"/>
                          <a:cs typeface="Consolas"/>
                          <a:sym typeface="Consolas"/>
                        </a:rPr>
                        <a:t>a</a:t>
                      </a:r>
                      <a:endParaRPr i="1" sz="12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200">
                          <a:latin typeface="Consolas"/>
                          <a:ea typeface="Consolas"/>
                          <a:cs typeface="Consolas"/>
                          <a:sym typeface="Consolas"/>
                        </a:rPr>
                        <a:t>Number of Adults</a:t>
                      </a:r>
                      <a:endParaRPr sz="1200">
                        <a:latin typeface="Consolas"/>
                        <a:ea typeface="Consolas"/>
                        <a:cs typeface="Consolas"/>
                        <a:sym typeface="Consolas"/>
                      </a:endParaRPr>
                    </a:p>
                  </a:txBody>
                  <a:tcPr marT="91425" marB="91425" marR="91425" marL="91425"/>
                </a:tc>
              </a:tr>
              <a:tr h="455225">
                <a:tc>
                  <a:txBody>
                    <a:bodyPr/>
                    <a:lstStyle/>
                    <a:p>
                      <a:pPr indent="0" lvl="0" marL="0" rtl="0" algn="ctr">
                        <a:spcBef>
                          <a:spcPts val="0"/>
                        </a:spcBef>
                        <a:spcAft>
                          <a:spcPts val="0"/>
                        </a:spcAft>
                        <a:buNone/>
                      </a:pPr>
                      <a:r>
                        <a:rPr lang="en" sz="1200">
                          <a:latin typeface="Consolas"/>
                          <a:ea typeface="Consolas"/>
                          <a:cs typeface="Consolas"/>
                          <a:sym typeface="Consolas"/>
                        </a:rPr>
                        <a:t>c</a:t>
                      </a:r>
                      <a:endParaRPr sz="12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1200">
                          <a:latin typeface="Consolas"/>
                          <a:ea typeface="Consolas"/>
                          <a:cs typeface="Consolas"/>
                          <a:sym typeface="Consolas"/>
                        </a:rPr>
                        <a:t>Number of Child</a:t>
                      </a:r>
                      <a:endParaRPr sz="1200">
                        <a:latin typeface="Consolas"/>
                        <a:ea typeface="Consolas"/>
                        <a:cs typeface="Consolas"/>
                        <a:sym typeface="Consolas"/>
                      </a:endParaRPr>
                    </a:p>
                  </a:txBody>
                  <a:tcPr marT="91425" marB="91425" marR="91425" marL="91425"/>
                </a:tc>
              </a:tr>
            </a:tbl>
          </a:graphicData>
        </a:graphic>
      </p:graphicFrame>
      <p:pic>
        <p:nvPicPr>
          <p:cNvPr id="473" name="Google Shape;473;p61"/>
          <p:cNvPicPr preferRelativeResize="0"/>
          <p:nvPr/>
        </p:nvPicPr>
        <p:blipFill>
          <a:blip r:embed="rId10">
            <a:alphaModFix/>
          </a:blip>
          <a:stretch>
            <a:fillRect/>
          </a:stretch>
        </p:blipFill>
        <p:spPr>
          <a:xfrm>
            <a:off x="5463264" y="1674487"/>
            <a:ext cx="2959023" cy="603975"/>
          </a:xfrm>
          <a:prstGeom prst="rect">
            <a:avLst/>
          </a:prstGeom>
          <a:noFill/>
          <a:ln>
            <a:noFill/>
          </a:ln>
        </p:spPr>
      </p:pic>
      <p:sp>
        <p:nvSpPr>
          <p:cNvPr id="474" name="Google Shape;474;p61"/>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475" name="Google Shape;475;p61"/>
          <p:cNvSpPr txBox="1"/>
          <p:nvPr/>
        </p:nvSpPr>
        <p:spPr>
          <a:xfrm>
            <a:off x="82631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62"/>
          <p:cNvPicPr preferRelativeResize="0"/>
          <p:nvPr/>
        </p:nvPicPr>
        <p:blipFill>
          <a:blip r:embed="rId3">
            <a:alphaModFix/>
          </a:blip>
          <a:stretch>
            <a:fillRect/>
          </a:stretch>
        </p:blipFill>
        <p:spPr>
          <a:xfrm>
            <a:off x="5356651" y="444893"/>
            <a:ext cx="925409" cy="375550"/>
          </a:xfrm>
          <a:prstGeom prst="rect">
            <a:avLst/>
          </a:prstGeom>
          <a:noFill/>
          <a:ln>
            <a:noFill/>
          </a:ln>
        </p:spPr>
      </p:pic>
      <p:sp>
        <p:nvSpPr>
          <p:cNvPr id="481" name="Google Shape;481;p62"/>
          <p:cNvSpPr txBox="1"/>
          <p:nvPr/>
        </p:nvSpPr>
        <p:spPr>
          <a:xfrm>
            <a:off x="5495149" y="319328"/>
            <a:ext cx="1323000" cy="125700"/>
          </a:xfrm>
          <a:prstGeom prst="rect">
            <a:avLst/>
          </a:prstGeom>
          <a:noFill/>
          <a:ln>
            <a:noFill/>
          </a:ln>
        </p:spPr>
        <p:txBody>
          <a:bodyPr anchorCtr="0" anchor="t" bIns="35525" lIns="35525" spcFirstLastPara="1" rIns="35525" wrap="square" tIns="35525">
            <a:spAutoFit/>
          </a:bodyPr>
          <a:lstStyle/>
          <a:p>
            <a:pPr indent="0" lvl="0" marL="0" rtl="0" algn="l">
              <a:spcBef>
                <a:spcPts val="0"/>
              </a:spcBef>
              <a:spcAft>
                <a:spcPts val="0"/>
              </a:spcAft>
              <a:buNone/>
            </a:pPr>
            <a:r>
              <a:rPr lang="en" sz="350">
                <a:solidFill>
                  <a:schemeClr val="dk2"/>
                </a:solidFill>
              </a:rPr>
              <a:t>(1) Create the ‘Personas’</a:t>
            </a:r>
            <a:endParaRPr sz="350">
              <a:solidFill>
                <a:schemeClr val="dk2"/>
              </a:solidFill>
            </a:endParaRPr>
          </a:p>
        </p:txBody>
      </p:sp>
      <p:sp>
        <p:nvSpPr>
          <p:cNvPr id="482" name="Google Shape;482;p62"/>
          <p:cNvSpPr txBox="1"/>
          <p:nvPr/>
        </p:nvSpPr>
        <p:spPr>
          <a:xfrm>
            <a:off x="6919266" y="268000"/>
            <a:ext cx="3693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(2) Apply Taxes</a:t>
            </a:r>
            <a:endParaRPr sz="327">
              <a:solidFill>
                <a:schemeClr val="dk2"/>
              </a:solidFill>
            </a:endParaRPr>
          </a:p>
        </p:txBody>
      </p:sp>
      <p:pic>
        <p:nvPicPr>
          <p:cNvPr id="483" name="Google Shape;483;p62"/>
          <p:cNvPicPr preferRelativeResize="0"/>
          <p:nvPr/>
        </p:nvPicPr>
        <p:blipFill rotWithShape="1">
          <a:blip r:embed="rId4">
            <a:alphaModFix/>
          </a:blip>
          <a:srcRect b="50802" l="0" r="0" t="0"/>
          <a:stretch/>
        </p:blipFill>
        <p:spPr>
          <a:xfrm>
            <a:off x="6431414" y="433241"/>
            <a:ext cx="390876" cy="600478"/>
          </a:xfrm>
          <a:prstGeom prst="rect">
            <a:avLst/>
          </a:prstGeom>
          <a:noFill/>
          <a:ln>
            <a:noFill/>
          </a:ln>
        </p:spPr>
      </p:pic>
      <p:pic>
        <p:nvPicPr>
          <p:cNvPr id="484" name="Google Shape;484;p62"/>
          <p:cNvPicPr preferRelativeResize="0"/>
          <p:nvPr/>
        </p:nvPicPr>
        <p:blipFill rotWithShape="1">
          <a:blip r:embed="rId4">
            <a:alphaModFix/>
          </a:blip>
          <a:srcRect b="0" l="0" r="0" t="49233"/>
          <a:stretch/>
        </p:blipFill>
        <p:spPr>
          <a:xfrm>
            <a:off x="6811837" y="414124"/>
            <a:ext cx="390876" cy="619593"/>
          </a:xfrm>
          <a:prstGeom prst="rect">
            <a:avLst/>
          </a:prstGeom>
          <a:noFill/>
          <a:ln>
            <a:noFill/>
          </a:ln>
        </p:spPr>
      </p:pic>
      <p:cxnSp>
        <p:nvCxnSpPr>
          <p:cNvPr id="485" name="Google Shape;485;p62"/>
          <p:cNvCxnSpPr/>
          <p:nvPr/>
        </p:nvCxnSpPr>
        <p:spPr>
          <a:xfrm>
            <a:off x="6251430" y="603881"/>
            <a:ext cx="145500" cy="0"/>
          </a:xfrm>
          <a:prstGeom prst="straightConnector1">
            <a:avLst/>
          </a:prstGeom>
          <a:noFill/>
          <a:ln cap="flat" cmpd="sng" w="11100">
            <a:solidFill>
              <a:srgbClr val="FF0000"/>
            </a:solidFill>
            <a:prstDash val="solid"/>
            <a:round/>
            <a:headEnd len="med" w="med" type="none"/>
            <a:tailEnd len="med" w="med" type="triangle"/>
          </a:ln>
        </p:spPr>
      </p:cxnSp>
      <p:pic>
        <p:nvPicPr>
          <p:cNvPr id="486" name="Google Shape;486;p62"/>
          <p:cNvPicPr preferRelativeResize="0"/>
          <p:nvPr/>
        </p:nvPicPr>
        <p:blipFill>
          <a:blip r:embed="rId5">
            <a:alphaModFix/>
          </a:blip>
          <a:stretch>
            <a:fillRect/>
          </a:stretch>
        </p:blipFill>
        <p:spPr>
          <a:xfrm>
            <a:off x="7274305" y="456684"/>
            <a:ext cx="428437" cy="510531"/>
          </a:xfrm>
          <a:prstGeom prst="rect">
            <a:avLst/>
          </a:prstGeom>
          <a:noFill/>
          <a:ln>
            <a:noFill/>
          </a:ln>
        </p:spPr>
      </p:pic>
      <p:sp>
        <p:nvSpPr>
          <p:cNvPr id="487" name="Google Shape;487;p62"/>
          <p:cNvSpPr txBox="1"/>
          <p:nvPr/>
        </p:nvSpPr>
        <p:spPr>
          <a:xfrm>
            <a:off x="7389685" y="366743"/>
            <a:ext cx="212400" cy="77700"/>
          </a:xfrm>
          <a:prstGeom prst="rect">
            <a:avLst/>
          </a:prstGeom>
          <a:noFill/>
          <a:ln>
            <a:noFill/>
          </a:ln>
        </p:spPr>
        <p:txBody>
          <a:bodyPr anchorCtr="0" anchor="t" bIns="15400" lIns="15400" spcFirstLastPara="1" rIns="15400" wrap="square" tIns="15400">
            <a:spAutoFit/>
          </a:bodyPr>
          <a:lstStyle/>
          <a:p>
            <a:pPr indent="0" lvl="0" marL="0" rtl="0" algn="l">
              <a:spcBef>
                <a:spcPts val="0"/>
              </a:spcBef>
              <a:spcAft>
                <a:spcPts val="0"/>
              </a:spcAft>
              <a:buNone/>
            </a:pPr>
            <a:r>
              <a:rPr lang="en" sz="303">
                <a:solidFill>
                  <a:schemeClr val="dk2"/>
                </a:solidFill>
              </a:rPr>
              <a:t>Tax Rates</a:t>
            </a:r>
            <a:endParaRPr sz="303">
              <a:solidFill>
                <a:schemeClr val="dk2"/>
              </a:solidFill>
            </a:endParaRPr>
          </a:p>
        </p:txBody>
      </p:sp>
      <p:cxnSp>
        <p:nvCxnSpPr>
          <p:cNvPr id="488" name="Google Shape;488;p62"/>
          <p:cNvCxnSpPr/>
          <p:nvPr/>
        </p:nvCxnSpPr>
        <p:spPr>
          <a:xfrm rot="10800000">
            <a:off x="7167182" y="650251"/>
            <a:ext cx="76800" cy="0"/>
          </a:xfrm>
          <a:prstGeom prst="straightConnector1">
            <a:avLst/>
          </a:prstGeom>
          <a:noFill/>
          <a:ln cap="flat" cmpd="sng" w="3450">
            <a:solidFill>
              <a:schemeClr val="dk2"/>
            </a:solidFill>
            <a:prstDash val="solid"/>
            <a:round/>
            <a:headEnd len="med" w="med" type="stealth"/>
            <a:tailEnd len="med" w="med" type="stealth"/>
          </a:ln>
        </p:spPr>
      </p:cxnSp>
      <p:cxnSp>
        <p:nvCxnSpPr>
          <p:cNvPr id="489" name="Google Shape;489;p62"/>
          <p:cNvCxnSpPr/>
          <p:nvPr/>
        </p:nvCxnSpPr>
        <p:spPr>
          <a:xfrm>
            <a:off x="7732484" y="603881"/>
            <a:ext cx="145500" cy="0"/>
          </a:xfrm>
          <a:prstGeom prst="straightConnector1">
            <a:avLst/>
          </a:prstGeom>
          <a:noFill/>
          <a:ln cap="flat" cmpd="sng" w="11100">
            <a:solidFill>
              <a:srgbClr val="FF0000"/>
            </a:solidFill>
            <a:prstDash val="solid"/>
            <a:round/>
            <a:headEnd len="med" w="med" type="none"/>
            <a:tailEnd len="med" w="med" type="triangle"/>
          </a:ln>
        </p:spPr>
      </p:cxnSp>
      <p:pic>
        <p:nvPicPr>
          <p:cNvPr id="490" name="Google Shape;490;p62"/>
          <p:cNvPicPr preferRelativeResize="0"/>
          <p:nvPr/>
        </p:nvPicPr>
        <p:blipFill>
          <a:blip r:embed="rId6">
            <a:alphaModFix/>
          </a:blip>
          <a:stretch>
            <a:fillRect/>
          </a:stretch>
        </p:blipFill>
        <p:spPr>
          <a:xfrm>
            <a:off x="7907726" y="423898"/>
            <a:ext cx="379494" cy="466218"/>
          </a:xfrm>
          <a:prstGeom prst="rect">
            <a:avLst/>
          </a:prstGeom>
          <a:noFill/>
          <a:ln>
            <a:noFill/>
          </a:ln>
        </p:spPr>
      </p:pic>
      <p:cxnSp>
        <p:nvCxnSpPr>
          <p:cNvPr id="491" name="Google Shape;491;p62"/>
          <p:cNvCxnSpPr/>
          <p:nvPr/>
        </p:nvCxnSpPr>
        <p:spPr>
          <a:xfrm rot="10800000">
            <a:off x="8277801" y="632670"/>
            <a:ext cx="76800" cy="0"/>
          </a:xfrm>
          <a:prstGeom prst="straightConnector1">
            <a:avLst/>
          </a:prstGeom>
          <a:noFill/>
          <a:ln cap="flat" cmpd="sng" w="3450">
            <a:solidFill>
              <a:schemeClr val="dk2"/>
            </a:solidFill>
            <a:prstDash val="solid"/>
            <a:round/>
            <a:headEnd len="med" w="med" type="stealth"/>
            <a:tailEnd len="med" w="med" type="stealth"/>
          </a:ln>
        </p:spPr>
      </p:cxnSp>
      <p:sp>
        <p:nvSpPr>
          <p:cNvPr id="492" name="Google Shape;492;p62"/>
          <p:cNvSpPr txBox="1"/>
          <p:nvPr/>
        </p:nvSpPr>
        <p:spPr>
          <a:xfrm>
            <a:off x="8495229" y="414124"/>
            <a:ext cx="204900" cy="88800"/>
          </a:xfrm>
          <a:prstGeom prst="rect">
            <a:avLst/>
          </a:prstGeom>
          <a:noFill/>
          <a:ln>
            <a:noFill/>
          </a:ln>
        </p:spPr>
        <p:txBody>
          <a:bodyPr anchorCtr="0" anchor="t" bIns="9725" lIns="9725" spcFirstLastPara="1" rIns="9725" wrap="square" tIns="9725">
            <a:spAutoFit/>
          </a:bodyPr>
          <a:lstStyle/>
          <a:p>
            <a:pPr indent="0" lvl="0" marL="0" rtl="0" algn="l">
              <a:spcBef>
                <a:spcPts val="0"/>
              </a:spcBef>
              <a:spcAft>
                <a:spcPts val="0"/>
              </a:spcAft>
              <a:buNone/>
            </a:pPr>
            <a:r>
              <a:rPr lang="en" sz="191">
                <a:solidFill>
                  <a:schemeClr val="dk2"/>
                </a:solidFill>
              </a:rPr>
              <a:t>Essential Costs</a:t>
            </a:r>
            <a:endParaRPr sz="191">
              <a:solidFill>
                <a:schemeClr val="dk2"/>
              </a:solidFill>
            </a:endParaRPr>
          </a:p>
        </p:txBody>
      </p:sp>
      <p:pic>
        <p:nvPicPr>
          <p:cNvPr id="493" name="Google Shape;493;p62"/>
          <p:cNvPicPr preferRelativeResize="0"/>
          <p:nvPr/>
        </p:nvPicPr>
        <p:blipFill>
          <a:blip r:embed="rId7">
            <a:alphaModFix/>
          </a:blip>
          <a:stretch>
            <a:fillRect/>
          </a:stretch>
        </p:blipFill>
        <p:spPr>
          <a:xfrm>
            <a:off x="8368000" y="473746"/>
            <a:ext cx="459405" cy="120818"/>
          </a:xfrm>
          <a:prstGeom prst="rect">
            <a:avLst/>
          </a:prstGeom>
          <a:noFill/>
          <a:ln>
            <a:noFill/>
          </a:ln>
        </p:spPr>
      </p:pic>
      <p:sp>
        <p:nvSpPr>
          <p:cNvPr id="494" name="Google Shape;494;p62"/>
          <p:cNvSpPr txBox="1"/>
          <p:nvPr/>
        </p:nvSpPr>
        <p:spPr>
          <a:xfrm>
            <a:off x="7989447" y="283725"/>
            <a:ext cx="7245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(3) Subtract Essential costs</a:t>
            </a:r>
            <a:endParaRPr sz="327">
              <a:solidFill>
                <a:schemeClr val="dk2"/>
              </a:solidFill>
            </a:endParaRPr>
          </a:p>
        </p:txBody>
      </p:sp>
      <p:pic>
        <p:nvPicPr>
          <p:cNvPr id="495" name="Google Shape;495;p62"/>
          <p:cNvPicPr preferRelativeResize="0"/>
          <p:nvPr/>
        </p:nvPicPr>
        <p:blipFill>
          <a:blip r:embed="rId8">
            <a:alphaModFix/>
          </a:blip>
          <a:stretch>
            <a:fillRect/>
          </a:stretch>
        </p:blipFill>
        <p:spPr>
          <a:xfrm>
            <a:off x="7918563" y="1256784"/>
            <a:ext cx="795132" cy="236266"/>
          </a:xfrm>
          <a:prstGeom prst="rect">
            <a:avLst/>
          </a:prstGeom>
          <a:noFill/>
          <a:ln>
            <a:noFill/>
          </a:ln>
        </p:spPr>
      </p:pic>
      <p:sp>
        <p:nvSpPr>
          <p:cNvPr id="496" name="Google Shape;496;p62"/>
          <p:cNvSpPr txBox="1"/>
          <p:nvPr/>
        </p:nvSpPr>
        <p:spPr>
          <a:xfrm>
            <a:off x="7989447" y="1106652"/>
            <a:ext cx="7245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(3) Apply Household Structure</a:t>
            </a:r>
            <a:endParaRPr sz="327">
              <a:solidFill>
                <a:schemeClr val="dk2"/>
              </a:solidFill>
            </a:endParaRPr>
          </a:p>
        </p:txBody>
      </p:sp>
      <p:cxnSp>
        <p:nvCxnSpPr>
          <p:cNvPr id="497" name="Google Shape;497;p62"/>
          <p:cNvCxnSpPr>
            <a:endCxn id="496" idx="0"/>
          </p:cNvCxnSpPr>
          <p:nvPr/>
        </p:nvCxnSpPr>
        <p:spPr>
          <a:xfrm>
            <a:off x="8351697" y="903252"/>
            <a:ext cx="0" cy="203400"/>
          </a:xfrm>
          <a:prstGeom prst="straightConnector1">
            <a:avLst/>
          </a:prstGeom>
          <a:noFill/>
          <a:ln cap="flat" cmpd="sng" w="11100">
            <a:solidFill>
              <a:srgbClr val="FF0000"/>
            </a:solidFill>
            <a:prstDash val="solid"/>
            <a:round/>
            <a:headEnd len="med" w="med" type="none"/>
            <a:tailEnd len="med" w="med" type="triangle"/>
          </a:ln>
        </p:spPr>
      </p:cxnSp>
      <p:sp>
        <p:nvSpPr>
          <p:cNvPr id="498" name="Google Shape;498;p62"/>
          <p:cNvSpPr txBox="1"/>
          <p:nvPr/>
        </p:nvSpPr>
        <p:spPr>
          <a:xfrm>
            <a:off x="8570325" y="583115"/>
            <a:ext cx="93600" cy="143700"/>
          </a:xfrm>
          <a:prstGeom prst="rect">
            <a:avLst/>
          </a:prstGeom>
          <a:noFill/>
          <a:ln>
            <a:noFill/>
          </a:ln>
        </p:spPr>
        <p:txBody>
          <a:bodyPr anchorCtr="0" anchor="t" bIns="15400" lIns="15400" spcFirstLastPara="1" rIns="15400" wrap="square" tIns="15400">
            <a:spAutoFit/>
          </a:bodyPr>
          <a:lstStyle/>
          <a:p>
            <a:pPr indent="0" lvl="0" marL="0" rtl="0" algn="l">
              <a:spcBef>
                <a:spcPts val="0"/>
              </a:spcBef>
              <a:spcAft>
                <a:spcPts val="0"/>
              </a:spcAft>
              <a:buNone/>
            </a:pPr>
            <a:r>
              <a:rPr lang="en" sz="731">
                <a:solidFill>
                  <a:schemeClr val="dk2"/>
                </a:solidFill>
              </a:rPr>
              <a:t>+</a:t>
            </a:r>
            <a:endParaRPr sz="731">
              <a:solidFill>
                <a:schemeClr val="dk2"/>
              </a:solidFill>
            </a:endParaRPr>
          </a:p>
        </p:txBody>
      </p:sp>
      <p:pic>
        <p:nvPicPr>
          <p:cNvPr id="499" name="Google Shape;499;p62"/>
          <p:cNvPicPr preferRelativeResize="0"/>
          <p:nvPr/>
        </p:nvPicPr>
        <p:blipFill>
          <a:blip r:embed="rId9">
            <a:alphaModFix/>
          </a:blip>
          <a:stretch>
            <a:fillRect/>
          </a:stretch>
        </p:blipFill>
        <p:spPr>
          <a:xfrm>
            <a:off x="8402089" y="700432"/>
            <a:ext cx="430208" cy="172043"/>
          </a:xfrm>
          <a:prstGeom prst="rect">
            <a:avLst/>
          </a:prstGeom>
          <a:noFill/>
          <a:ln>
            <a:noFill/>
          </a:ln>
        </p:spPr>
      </p:pic>
      <p:pic>
        <p:nvPicPr>
          <p:cNvPr id="500" name="Google Shape;500;p62"/>
          <p:cNvPicPr preferRelativeResize="0"/>
          <p:nvPr/>
        </p:nvPicPr>
        <p:blipFill>
          <a:blip r:embed="rId10">
            <a:alphaModFix/>
          </a:blip>
          <a:stretch>
            <a:fillRect/>
          </a:stretch>
        </p:blipFill>
        <p:spPr>
          <a:xfrm>
            <a:off x="2546407" y="2149583"/>
            <a:ext cx="1428860" cy="952537"/>
          </a:xfrm>
          <a:prstGeom prst="rect">
            <a:avLst/>
          </a:prstGeom>
          <a:noFill/>
          <a:ln>
            <a:noFill/>
          </a:ln>
        </p:spPr>
      </p:pic>
      <p:sp>
        <p:nvSpPr>
          <p:cNvPr id="501" name="Google Shape;501;p62"/>
          <p:cNvSpPr txBox="1"/>
          <p:nvPr/>
        </p:nvSpPr>
        <p:spPr>
          <a:xfrm>
            <a:off x="3115050" y="3062050"/>
            <a:ext cx="291600" cy="446400"/>
          </a:xfrm>
          <a:prstGeom prst="rect">
            <a:avLst/>
          </a:prstGeom>
          <a:noFill/>
          <a:ln>
            <a:noFill/>
          </a:ln>
        </p:spPr>
        <p:txBody>
          <a:bodyPr anchorCtr="0" anchor="t" bIns="47850" lIns="47850" spcFirstLastPara="1" rIns="47850" wrap="square" tIns="47850">
            <a:spAutoFit/>
          </a:bodyPr>
          <a:lstStyle/>
          <a:p>
            <a:pPr indent="0" lvl="0" marL="0" rtl="0" algn="l">
              <a:spcBef>
                <a:spcPts val="0"/>
              </a:spcBef>
              <a:spcAft>
                <a:spcPts val="0"/>
              </a:spcAft>
              <a:buNone/>
            </a:pPr>
            <a:r>
              <a:rPr lang="en" sz="2272">
                <a:solidFill>
                  <a:schemeClr val="dk2"/>
                </a:solidFill>
              </a:rPr>
              <a:t>+</a:t>
            </a:r>
            <a:endParaRPr sz="2272">
              <a:solidFill>
                <a:schemeClr val="dk2"/>
              </a:solidFill>
            </a:endParaRPr>
          </a:p>
        </p:txBody>
      </p:sp>
      <p:pic>
        <p:nvPicPr>
          <p:cNvPr id="502" name="Google Shape;502;p62"/>
          <p:cNvPicPr preferRelativeResize="0"/>
          <p:nvPr/>
        </p:nvPicPr>
        <p:blipFill>
          <a:blip r:embed="rId11">
            <a:alphaModFix/>
          </a:blip>
          <a:stretch>
            <a:fillRect/>
          </a:stretch>
        </p:blipFill>
        <p:spPr>
          <a:xfrm>
            <a:off x="2503876" y="3572310"/>
            <a:ext cx="1513924" cy="804715"/>
          </a:xfrm>
          <a:prstGeom prst="rect">
            <a:avLst/>
          </a:prstGeom>
          <a:noFill/>
          <a:ln>
            <a:noFill/>
          </a:ln>
        </p:spPr>
      </p:pic>
      <p:sp>
        <p:nvSpPr>
          <p:cNvPr id="503" name="Google Shape;503;p62"/>
          <p:cNvSpPr txBox="1"/>
          <p:nvPr/>
        </p:nvSpPr>
        <p:spPr>
          <a:xfrm>
            <a:off x="2524188" y="3403900"/>
            <a:ext cx="1473300" cy="209100"/>
          </a:xfrm>
          <a:prstGeom prst="rect">
            <a:avLst/>
          </a:prstGeom>
          <a:noFill/>
          <a:ln>
            <a:noFill/>
          </a:ln>
        </p:spPr>
        <p:txBody>
          <a:bodyPr anchorCtr="0" anchor="t" bIns="41375" lIns="41375" spcFirstLastPara="1" rIns="41375" wrap="square" tIns="41375">
            <a:spAutoFit/>
          </a:bodyPr>
          <a:lstStyle/>
          <a:p>
            <a:pPr indent="0" lvl="0" marL="0" rtl="0" algn="l">
              <a:spcBef>
                <a:spcPts val="0"/>
              </a:spcBef>
              <a:spcAft>
                <a:spcPts val="0"/>
              </a:spcAft>
              <a:buNone/>
            </a:pPr>
            <a:r>
              <a:rPr lang="en" sz="815">
                <a:solidFill>
                  <a:schemeClr val="dk2"/>
                </a:solidFill>
                <a:latin typeface="Consolas"/>
                <a:ea typeface="Consolas"/>
                <a:cs typeface="Consolas"/>
                <a:sym typeface="Consolas"/>
              </a:rPr>
              <a:t>Log-normal Distribution</a:t>
            </a:r>
            <a:endParaRPr sz="815">
              <a:solidFill>
                <a:schemeClr val="dk2"/>
              </a:solidFill>
              <a:latin typeface="Consolas"/>
              <a:ea typeface="Consolas"/>
              <a:cs typeface="Consolas"/>
              <a:sym typeface="Consolas"/>
            </a:endParaRPr>
          </a:p>
        </p:txBody>
      </p:sp>
      <p:cxnSp>
        <p:nvCxnSpPr>
          <p:cNvPr id="504" name="Google Shape;504;p62"/>
          <p:cNvCxnSpPr/>
          <p:nvPr/>
        </p:nvCxnSpPr>
        <p:spPr>
          <a:xfrm rot="10800000">
            <a:off x="2186410" y="3187632"/>
            <a:ext cx="239400" cy="0"/>
          </a:xfrm>
          <a:prstGeom prst="straightConnector1">
            <a:avLst/>
          </a:prstGeom>
          <a:noFill/>
          <a:ln cap="flat" cmpd="sng" w="10750">
            <a:solidFill>
              <a:schemeClr val="dk2"/>
            </a:solidFill>
            <a:prstDash val="solid"/>
            <a:round/>
            <a:headEnd len="med" w="med" type="stealth"/>
            <a:tailEnd len="med" w="med" type="stealth"/>
          </a:ln>
        </p:spPr>
      </p:cxnSp>
      <p:pic>
        <p:nvPicPr>
          <p:cNvPr id="505" name="Google Shape;505;p62"/>
          <p:cNvPicPr preferRelativeResize="0"/>
          <p:nvPr/>
        </p:nvPicPr>
        <p:blipFill>
          <a:blip r:embed="rId12">
            <a:alphaModFix/>
          </a:blip>
          <a:stretch>
            <a:fillRect/>
          </a:stretch>
        </p:blipFill>
        <p:spPr>
          <a:xfrm>
            <a:off x="598750" y="2095889"/>
            <a:ext cx="1391314" cy="2219575"/>
          </a:xfrm>
          <a:prstGeom prst="rect">
            <a:avLst/>
          </a:prstGeom>
          <a:noFill/>
          <a:ln>
            <a:noFill/>
          </a:ln>
        </p:spPr>
      </p:pic>
      <p:sp>
        <p:nvSpPr>
          <p:cNvPr id="506" name="Google Shape;506;p62"/>
          <p:cNvSpPr txBox="1"/>
          <p:nvPr/>
        </p:nvSpPr>
        <p:spPr>
          <a:xfrm>
            <a:off x="551475" y="1577000"/>
            <a:ext cx="3513600" cy="411300"/>
          </a:xfrm>
          <a:prstGeom prst="rect">
            <a:avLst/>
          </a:prstGeom>
          <a:noFill/>
          <a:ln>
            <a:noFill/>
          </a:ln>
        </p:spPr>
        <p:txBody>
          <a:bodyPr anchorCtr="0" anchor="t" bIns="103325" lIns="103325" spcFirstLastPara="1" rIns="103325" wrap="square" tIns="103325">
            <a:spAutoFit/>
          </a:bodyPr>
          <a:lstStyle/>
          <a:p>
            <a:pPr indent="0" lvl="0" marL="0" rtl="0" algn="l">
              <a:spcBef>
                <a:spcPts val="0"/>
              </a:spcBef>
              <a:spcAft>
                <a:spcPts val="0"/>
              </a:spcAft>
              <a:buNone/>
            </a:pPr>
            <a:r>
              <a:rPr lang="en" sz="1317">
                <a:solidFill>
                  <a:schemeClr val="dk2"/>
                </a:solidFill>
                <a:latin typeface="Consolas"/>
                <a:ea typeface="Consolas"/>
                <a:cs typeface="Consolas"/>
                <a:sym typeface="Consolas"/>
              </a:rPr>
              <a:t>(5) Apply Financial Shocks - Part 1</a:t>
            </a:r>
            <a:endParaRPr sz="1317">
              <a:solidFill>
                <a:schemeClr val="dk2"/>
              </a:solidFill>
              <a:latin typeface="Consolas"/>
              <a:ea typeface="Consolas"/>
              <a:cs typeface="Consolas"/>
              <a:sym typeface="Consolas"/>
            </a:endParaRPr>
          </a:p>
        </p:txBody>
      </p:sp>
      <p:pic>
        <p:nvPicPr>
          <p:cNvPr id="507" name="Google Shape;507;p62"/>
          <p:cNvPicPr preferRelativeResize="0"/>
          <p:nvPr/>
        </p:nvPicPr>
        <p:blipFill>
          <a:blip r:embed="rId13">
            <a:alphaModFix/>
          </a:blip>
          <a:stretch>
            <a:fillRect/>
          </a:stretch>
        </p:blipFill>
        <p:spPr>
          <a:xfrm>
            <a:off x="5607793" y="1663500"/>
            <a:ext cx="1884526" cy="1010500"/>
          </a:xfrm>
          <a:prstGeom prst="rect">
            <a:avLst/>
          </a:prstGeom>
          <a:noFill/>
          <a:ln>
            <a:noFill/>
          </a:ln>
        </p:spPr>
      </p:pic>
      <p:graphicFrame>
        <p:nvGraphicFramePr>
          <p:cNvPr id="508" name="Google Shape;508;p62"/>
          <p:cNvGraphicFramePr/>
          <p:nvPr/>
        </p:nvGraphicFramePr>
        <p:xfrm>
          <a:off x="5319075" y="2784638"/>
          <a:ext cx="3000000" cy="3000000"/>
        </p:xfrm>
        <a:graphic>
          <a:graphicData uri="http://schemas.openxmlformats.org/drawingml/2006/table">
            <a:tbl>
              <a:tblPr>
                <a:noFill/>
                <a:tableStyleId>{2FA21AC9-732B-4EF3-A61E-DC3AECE43B1E}</a:tableStyleId>
              </a:tblPr>
              <a:tblGrid>
                <a:gridCol w="901100"/>
                <a:gridCol w="1560850"/>
              </a:tblGrid>
              <a:tr h="231550">
                <a:tc>
                  <a:txBody>
                    <a:bodyPr/>
                    <a:lstStyle/>
                    <a:p>
                      <a:pPr indent="0" lvl="0" marL="0" rtl="0" algn="ctr">
                        <a:spcBef>
                          <a:spcPts val="0"/>
                        </a:spcBef>
                        <a:spcAft>
                          <a:spcPts val="0"/>
                        </a:spcAft>
                        <a:buNone/>
                      </a:pPr>
                      <a:r>
                        <a:rPr lang="en" sz="900">
                          <a:latin typeface="Consolas"/>
                          <a:ea typeface="Consolas"/>
                          <a:cs typeface="Consolas"/>
                          <a:sym typeface="Consolas"/>
                        </a:rPr>
                        <a:t>Symbol</a:t>
                      </a:r>
                      <a:endParaRPr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Variable</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latin typeface="Consolas"/>
                          <a:ea typeface="Consolas"/>
                          <a:cs typeface="Consolas"/>
                          <a:sym typeface="Consolas"/>
                        </a:rPr>
                        <a:t>λ</a:t>
                      </a:r>
                      <a:endParaRPr baseline="-25000"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Mean Shock Rate</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λ</a:t>
                      </a:r>
                      <a:r>
                        <a:rPr baseline="-25000" i="1" lang="en" sz="900">
                          <a:solidFill>
                            <a:schemeClr val="dk1"/>
                          </a:solidFill>
                          <a:latin typeface="Consolas"/>
                          <a:ea typeface="Consolas"/>
                          <a:cs typeface="Consolas"/>
                          <a:sym typeface="Consolas"/>
                        </a:rPr>
                        <a:t>0</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Base Rate</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Clr>
                          <a:schemeClr val="dk1"/>
                        </a:buClr>
                        <a:buSzPts val="1100"/>
                        <a:buFont typeface="Arial"/>
                        <a:buNone/>
                      </a:pPr>
                      <a:r>
                        <a:rPr i="1" lang="en" sz="900">
                          <a:solidFill>
                            <a:schemeClr val="dk1"/>
                          </a:solidFill>
                          <a:latin typeface="Consolas"/>
                          <a:ea typeface="Consolas"/>
                          <a:cs typeface="Consolas"/>
                          <a:sym typeface="Consolas"/>
                        </a:rPr>
                        <a:t>λ</a:t>
                      </a:r>
                      <a:r>
                        <a:rPr baseline="-25000" i="1" lang="en" sz="900">
                          <a:solidFill>
                            <a:schemeClr val="dk1"/>
                          </a:solidFill>
                          <a:latin typeface="Consolas"/>
                          <a:ea typeface="Consolas"/>
                          <a:cs typeface="Consolas"/>
                          <a:sym typeface="Consolas"/>
                        </a:rPr>
                        <a:t>size</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Size Rate Modifier</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Clr>
                          <a:schemeClr val="dk1"/>
                        </a:buClr>
                        <a:buSzPts val="1100"/>
                        <a:buFont typeface="Arial"/>
                        <a:buNone/>
                      </a:pPr>
                      <a:r>
                        <a:rPr i="1" lang="en" sz="900">
                          <a:solidFill>
                            <a:schemeClr val="dk1"/>
                          </a:solidFill>
                          <a:latin typeface="Consolas"/>
                          <a:ea typeface="Consolas"/>
                          <a:cs typeface="Consolas"/>
                          <a:sym typeface="Consolas"/>
                        </a:rPr>
                        <a:t>λ</a:t>
                      </a:r>
                      <a:r>
                        <a:rPr baseline="-25000" i="1" lang="en" sz="900">
                          <a:solidFill>
                            <a:schemeClr val="dk1"/>
                          </a:solidFill>
                          <a:latin typeface="Consolas"/>
                          <a:ea typeface="Consolas"/>
                          <a:cs typeface="Consolas"/>
                          <a:sym typeface="Consolas"/>
                        </a:rPr>
                        <a:t>age</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Consolas"/>
                          <a:ea typeface="Consolas"/>
                          <a:cs typeface="Consolas"/>
                          <a:sym typeface="Consolas"/>
                        </a:rPr>
                        <a:t>Age Rate Modifier</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𝛼</a:t>
                      </a:r>
                      <a:endParaRPr i="1" sz="9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Age</a:t>
                      </a:r>
                      <a:endParaRPr sz="900">
                        <a:solidFill>
                          <a:schemeClr val="dk1"/>
                        </a:solidFill>
                        <a:latin typeface="Consolas"/>
                        <a:ea typeface="Consolas"/>
                        <a:cs typeface="Consolas"/>
                        <a:sym typeface="Consolas"/>
                      </a:endParaRPr>
                    </a:p>
                  </a:txBody>
                  <a:tcPr marT="91425" marB="91425" marR="91425" marL="91425"/>
                </a:tc>
              </a:tr>
            </a:tbl>
          </a:graphicData>
        </a:graphic>
      </p:graphicFrame>
      <p:sp>
        <p:nvSpPr>
          <p:cNvPr id="509" name="Google Shape;509;p62"/>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510" name="Google Shape;510;p62"/>
          <p:cNvSpPr txBox="1"/>
          <p:nvPr/>
        </p:nvSpPr>
        <p:spPr>
          <a:xfrm>
            <a:off x="82631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63"/>
          <p:cNvPicPr preferRelativeResize="0"/>
          <p:nvPr/>
        </p:nvPicPr>
        <p:blipFill>
          <a:blip r:embed="rId3">
            <a:alphaModFix/>
          </a:blip>
          <a:stretch>
            <a:fillRect/>
          </a:stretch>
        </p:blipFill>
        <p:spPr>
          <a:xfrm>
            <a:off x="5356651" y="444893"/>
            <a:ext cx="925409" cy="375550"/>
          </a:xfrm>
          <a:prstGeom prst="rect">
            <a:avLst/>
          </a:prstGeom>
          <a:noFill/>
          <a:ln>
            <a:noFill/>
          </a:ln>
        </p:spPr>
      </p:pic>
      <p:sp>
        <p:nvSpPr>
          <p:cNvPr id="516" name="Google Shape;516;p63"/>
          <p:cNvSpPr txBox="1"/>
          <p:nvPr/>
        </p:nvSpPr>
        <p:spPr>
          <a:xfrm>
            <a:off x="5495149" y="319328"/>
            <a:ext cx="1323000" cy="125700"/>
          </a:xfrm>
          <a:prstGeom prst="rect">
            <a:avLst/>
          </a:prstGeom>
          <a:noFill/>
          <a:ln>
            <a:noFill/>
          </a:ln>
        </p:spPr>
        <p:txBody>
          <a:bodyPr anchorCtr="0" anchor="t" bIns="35525" lIns="35525" spcFirstLastPara="1" rIns="35525" wrap="square" tIns="35525">
            <a:spAutoFit/>
          </a:bodyPr>
          <a:lstStyle/>
          <a:p>
            <a:pPr indent="0" lvl="0" marL="0" rtl="0" algn="l">
              <a:spcBef>
                <a:spcPts val="0"/>
              </a:spcBef>
              <a:spcAft>
                <a:spcPts val="0"/>
              </a:spcAft>
              <a:buNone/>
            </a:pPr>
            <a:r>
              <a:rPr lang="en" sz="350">
                <a:solidFill>
                  <a:schemeClr val="dk2"/>
                </a:solidFill>
              </a:rPr>
              <a:t>(1) Create the ‘Personas’</a:t>
            </a:r>
            <a:endParaRPr sz="350">
              <a:solidFill>
                <a:schemeClr val="dk2"/>
              </a:solidFill>
            </a:endParaRPr>
          </a:p>
        </p:txBody>
      </p:sp>
      <p:sp>
        <p:nvSpPr>
          <p:cNvPr id="517" name="Google Shape;517;p63"/>
          <p:cNvSpPr txBox="1"/>
          <p:nvPr/>
        </p:nvSpPr>
        <p:spPr>
          <a:xfrm>
            <a:off x="6919266" y="268000"/>
            <a:ext cx="3693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(2) Apply Taxes</a:t>
            </a:r>
            <a:endParaRPr sz="327">
              <a:solidFill>
                <a:schemeClr val="dk2"/>
              </a:solidFill>
            </a:endParaRPr>
          </a:p>
        </p:txBody>
      </p:sp>
      <p:pic>
        <p:nvPicPr>
          <p:cNvPr id="518" name="Google Shape;518;p63"/>
          <p:cNvPicPr preferRelativeResize="0"/>
          <p:nvPr/>
        </p:nvPicPr>
        <p:blipFill rotWithShape="1">
          <a:blip r:embed="rId4">
            <a:alphaModFix/>
          </a:blip>
          <a:srcRect b="50802" l="0" r="0" t="0"/>
          <a:stretch/>
        </p:blipFill>
        <p:spPr>
          <a:xfrm>
            <a:off x="6431414" y="433241"/>
            <a:ext cx="390876" cy="600478"/>
          </a:xfrm>
          <a:prstGeom prst="rect">
            <a:avLst/>
          </a:prstGeom>
          <a:noFill/>
          <a:ln>
            <a:noFill/>
          </a:ln>
        </p:spPr>
      </p:pic>
      <p:pic>
        <p:nvPicPr>
          <p:cNvPr id="519" name="Google Shape;519;p63"/>
          <p:cNvPicPr preferRelativeResize="0"/>
          <p:nvPr/>
        </p:nvPicPr>
        <p:blipFill rotWithShape="1">
          <a:blip r:embed="rId4">
            <a:alphaModFix/>
          </a:blip>
          <a:srcRect b="0" l="0" r="0" t="49233"/>
          <a:stretch/>
        </p:blipFill>
        <p:spPr>
          <a:xfrm>
            <a:off x="6811837" y="414124"/>
            <a:ext cx="390876" cy="619593"/>
          </a:xfrm>
          <a:prstGeom prst="rect">
            <a:avLst/>
          </a:prstGeom>
          <a:noFill/>
          <a:ln>
            <a:noFill/>
          </a:ln>
        </p:spPr>
      </p:pic>
      <p:cxnSp>
        <p:nvCxnSpPr>
          <p:cNvPr id="520" name="Google Shape;520;p63"/>
          <p:cNvCxnSpPr/>
          <p:nvPr/>
        </p:nvCxnSpPr>
        <p:spPr>
          <a:xfrm>
            <a:off x="6251430" y="603881"/>
            <a:ext cx="145500" cy="0"/>
          </a:xfrm>
          <a:prstGeom prst="straightConnector1">
            <a:avLst/>
          </a:prstGeom>
          <a:noFill/>
          <a:ln cap="flat" cmpd="sng" w="11100">
            <a:solidFill>
              <a:srgbClr val="FF0000"/>
            </a:solidFill>
            <a:prstDash val="solid"/>
            <a:round/>
            <a:headEnd len="med" w="med" type="none"/>
            <a:tailEnd len="med" w="med" type="triangle"/>
          </a:ln>
        </p:spPr>
      </p:cxnSp>
      <p:pic>
        <p:nvPicPr>
          <p:cNvPr id="521" name="Google Shape;521;p63"/>
          <p:cNvPicPr preferRelativeResize="0"/>
          <p:nvPr/>
        </p:nvPicPr>
        <p:blipFill>
          <a:blip r:embed="rId5">
            <a:alphaModFix/>
          </a:blip>
          <a:stretch>
            <a:fillRect/>
          </a:stretch>
        </p:blipFill>
        <p:spPr>
          <a:xfrm>
            <a:off x="7274305" y="456684"/>
            <a:ext cx="428437" cy="510531"/>
          </a:xfrm>
          <a:prstGeom prst="rect">
            <a:avLst/>
          </a:prstGeom>
          <a:noFill/>
          <a:ln>
            <a:noFill/>
          </a:ln>
        </p:spPr>
      </p:pic>
      <p:sp>
        <p:nvSpPr>
          <p:cNvPr id="522" name="Google Shape;522;p63"/>
          <p:cNvSpPr txBox="1"/>
          <p:nvPr/>
        </p:nvSpPr>
        <p:spPr>
          <a:xfrm>
            <a:off x="7389685" y="366743"/>
            <a:ext cx="212400" cy="77700"/>
          </a:xfrm>
          <a:prstGeom prst="rect">
            <a:avLst/>
          </a:prstGeom>
          <a:noFill/>
          <a:ln>
            <a:noFill/>
          </a:ln>
        </p:spPr>
        <p:txBody>
          <a:bodyPr anchorCtr="0" anchor="t" bIns="15400" lIns="15400" spcFirstLastPara="1" rIns="15400" wrap="square" tIns="15400">
            <a:spAutoFit/>
          </a:bodyPr>
          <a:lstStyle/>
          <a:p>
            <a:pPr indent="0" lvl="0" marL="0" rtl="0" algn="l">
              <a:spcBef>
                <a:spcPts val="0"/>
              </a:spcBef>
              <a:spcAft>
                <a:spcPts val="0"/>
              </a:spcAft>
              <a:buNone/>
            </a:pPr>
            <a:r>
              <a:rPr lang="en" sz="303">
                <a:solidFill>
                  <a:schemeClr val="dk2"/>
                </a:solidFill>
              </a:rPr>
              <a:t>Tax Rates</a:t>
            </a:r>
            <a:endParaRPr sz="303">
              <a:solidFill>
                <a:schemeClr val="dk2"/>
              </a:solidFill>
            </a:endParaRPr>
          </a:p>
        </p:txBody>
      </p:sp>
      <p:cxnSp>
        <p:nvCxnSpPr>
          <p:cNvPr id="523" name="Google Shape;523;p63"/>
          <p:cNvCxnSpPr/>
          <p:nvPr/>
        </p:nvCxnSpPr>
        <p:spPr>
          <a:xfrm rot="10800000">
            <a:off x="7167182" y="650251"/>
            <a:ext cx="76800" cy="0"/>
          </a:xfrm>
          <a:prstGeom prst="straightConnector1">
            <a:avLst/>
          </a:prstGeom>
          <a:noFill/>
          <a:ln cap="flat" cmpd="sng" w="3450">
            <a:solidFill>
              <a:schemeClr val="dk2"/>
            </a:solidFill>
            <a:prstDash val="solid"/>
            <a:round/>
            <a:headEnd len="med" w="med" type="stealth"/>
            <a:tailEnd len="med" w="med" type="stealth"/>
          </a:ln>
        </p:spPr>
      </p:cxnSp>
      <p:cxnSp>
        <p:nvCxnSpPr>
          <p:cNvPr id="524" name="Google Shape;524;p63"/>
          <p:cNvCxnSpPr/>
          <p:nvPr/>
        </p:nvCxnSpPr>
        <p:spPr>
          <a:xfrm>
            <a:off x="7732484" y="603881"/>
            <a:ext cx="145500" cy="0"/>
          </a:xfrm>
          <a:prstGeom prst="straightConnector1">
            <a:avLst/>
          </a:prstGeom>
          <a:noFill/>
          <a:ln cap="flat" cmpd="sng" w="11100">
            <a:solidFill>
              <a:srgbClr val="FF0000"/>
            </a:solidFill>
            <a:prstDash val="solid"/>
            <a:round/>
            <a:headEnd len="med" w="med" type="none"/>
            <a:tailEnd len="med" w="med" type="triangle"/>
          </a:ln>
        </p:spPr>
      </p:cxnSp>
      <p:pic>
        <p:nvPicPr>
          <p:cNvPr id="525" name="Google Shape;525;p63"/>
          <p:cNvPicPr preferRelativeResize="0"/>
          <p:nvPr/>
        </p:nvPicPr>
        <p:blipFill>
          <a:blip r:embed="rId6">
            <a:alphaModFix/>
          </a:blip>
          <a:stretch>
            <a:fillRect/>
          </a:stretch>
        </p:blipFill>
        <p:spPr>
          <a:xfrm>
            <a:off x="7907726" y="423898"/>
            <a:ext cx="379494" cy="466218"/>
          </a:xfrm>
          <a:prstGeom prst="rect">
            <a:avLst/>
          </a:prstGeom>
          <a:noFill/>
          <a:ln>
            <a:noFill/>
          </a:ln>
        </p:spPr>
      </p:pic>
      <p:cxnSp>
        <p:nvCxnSpPr>
          <p:cNvPr id="526" name="Google Shape;526;p63"/>
          <p:cNvCxnSpPr/>
          <p:nvPr/>
        </p:nvCxnSpPr>
        <p:spPr>
          <a:xfrm rot="10800000">
            <a:off x="8277801" y="632670"/>
            <a:ext cx="76800" cy="0"/>
          </a:xfrm>
          <a:prstGeom prst="straightConnector1">
            <a:avLst/>
          </a:prstGeom>
          <a:noFill/>
          <a:ln cap="flat" cmpd="sng" w="3450">
            <a:solidFill>
              <a:schemeClr val="dk2"/>
            </a:solidFill>
            <a:prstDash val="solid"/>
            <a:round/>
            <a:headEnd len="med" w="med" type="stealth"/>
            <a:tailEnd len="med" w="med" type="stealth"/>
          </a:ln>
        </p:spPr>
      </p:cxnSp>
      <p:sp>
        <p:nvSpPr>
          <p:cNvPr id="527" name="Google Shape;527;p63"/>
          <p:cNvSpPr txBox="1"/>
          <p:nvPr/>
        </p:nvSpPr>
        <p:spPr>
          <a:xfrm>
            <a:off x="8495229" y="414124"/>
            <a:ext cx="204900" cy="88800"/>
          </a:xfrm>
          <a:prstGeom prst="rect">
            <a:avLst/>
          </a:prstGeom>
          <a:noFill/>
          <a:ln>
            <a:noFill/>
          </a:ln>
        </p:spPr>
        <p:txBody>
          <a:bodyPr anchorCtr="0" anchor="t" bIns="9725" lIns="9725" spcFirstLastPara="1" rIns="9725" wrap="square" tIns="9725">
            <a:spAutoFit/>
          </a:bodyPr>
          <a:lstStyle/>
          <a:p>
            <a:pPr indent="0" lvl="0" marL="0" rtl="0" algn="l">
              <a:spcBef>
                <a:spcPts val="0"/>
              </a:spcBef>
              <a:spcAft>
                <a:spcPts val="0"/>
              </a:spcAft>
              <a:buNone/>
            </a:pPr>
            <a:r>
              <a:rPr lang="en" sz="191">
                <a:solidFill>
                  <a:schemeClr val="dk2"/>
                </a:solidFill>
              </a:rPr>
              <a:t>Essential Costs</a:t>
            </a:r>
            <a:endParaRPr sz="191">
              <a:solidFill>
                <a:schemeClr val="dk2"/>
              </a:solidFill>
            </a:endParaRPr>
          </a:p>
        </p:txBody>
      </p:sp>
      <p:pic>
        <p:nvPicPr>
          <p:cNvPr id="528" name="Google Shape;528;p63"/>
          <p:cNvPicPr preferRelativeResize="0"/>
          <p:nvPr/>
        </p:nvPicPr>
        <p:blipFill>
          <a:blip r:embed="rId7">
            <a:alphaModFix/>
          </a:blip>
          <a:stretch>
            <a:fillRect/>
          </a:stretch>
        </p:blipFill>
        <p:spPr>
          <a:xfrm>
            <a:off x="8368000" y="473746"/>
            <a:ext cx="459405" cy="120818"/>
          </a:xfrm>
          <a:prstGeom prst="rect">
            <a:avLst/>
          </a:prstGeom>
          <a:noFill/>
          <a:ln>
            <a:noFill/>
          </a:ln>
        </p:spPr>
      </p:pic>
      <p:sp>
        <p:nvSpPr>
          <p:cNvPr id="529" name="Google Shape;529;p63"/>
          <p:cNvSpPr txBox="1"/>
          <p:nvPr/>
        </p:nvSpPr>
        <p:spPr>
          <a:xfrm>
            <a:off x="7989447" y="283725"/>
            <a:ext cx="7245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(3) Subtract Essential costs</a:t>
            </a:r>
            <a:endParaRPr sz="327">
              <a:solidFill>
                <a:schemeClr val="dk2"/>
              </a:solidFill>
            </a:endParaRPr>
          </a:p>
        </p:txBody>
      </p:sp>
      <p:pic>
        <p:nvPicPr>
          <p:cNvPr id="530" name="Google Shape;530;p63"/>
          <p:cNvPicPr preferRelativeResize="0"/>
          <p:nvPr/>
        </p:nvPicPr>
        <p:blipFill>
          <a:blip r:embed="rId8">
            <a:alphaModFix/>
          </a:blip>
          <a:stretch>
            <a:fillRect/>
          </a:stretch>
        </p:blipFill>
        <p:spPr>
          <a:xfrm>
            <a:off x="7918563" y="1256784"/>
            <a:ext cx="795132" cy="236266"/>
          </a:xfrm>
          <a:prstGeom prst="rect">
            <a:avLst/>
          </a:prstGeom>
          <a:noFill/>
          <a:ln>
            <a:noFill/>
          </a:ln>
        </p:spPr>
      </p:pic>
      <p:sp>
        <p:nvSpPr>
          <p:cNvPr id="531" name="Google Shape;531;p63"/>
          <p:cNvSpPr txBox="1"/>
          <p:nvPr/>
        </p:nvSpPr>
        <p:spPr>
          <a:xfrm>
            <a:off x="7989447" y="1106652"/>
            <a:ext cx="724500" cy="117300"/>
          </a:xfrm>
          <a:prstGeom prst="rect">
            <a:avLst/>
          </a:prstGeom>
          <a:noFill/>
          <a:ln>
            <a:noFill/>
          </a:ln>
        </p:spPr>
        <p:txBody>
          <a:bodyPr anchorCtr="0" anchor="t" bIns="33225" lIns="33225" spcFirstLastPara="1" rIns="33225" wrap="square" tIns="33225">
            <a:spAutoFit/>
          </a:bodyPr>
          <a:lstStyle/>
          <a:p>
            <a:pPr indent="0" lvl="0" marL="0" rtl="0" algn="l">
              <a:spcBef>
                <a:spcPts val="0"/>
              </a:spcBef>
              <a:spcAft>
                <a:spcPts val="0"/>
              </a:spcAft>
              <a:buNone/>
            </a:pPr>
            <a:r>
              <a:rPr lang="en" sz="327">
                <a:solidFill>
                  <a:schemeClr val="dk2"/>
                </a:solidFill>
              </a:rPr>
              <a:t>(3) Apply Household Structure</a:t>
            </a:r>
            <a:endParaRPr sz="327">
              <a:solidFill>
                <a:schemeClr val="dk2"/>
              </a:solidFill>
            </a:endParaRPr>
          </a:p>
        </p:txBody>
      </p:sp>
      <p:cxnSp>
        <p:nvCxnSpPr>
          <p:cNvPr id="532" name="Google Shape;532;p63"/>
          <p:cNvCxnSpPr>
            <a:endCxn id="531" idx="0"/>
          </p:cNvCxnSpPr>
          <p:nvPr/>
        </p:nvCxnSpPr>
        <p:spPr>
          <a:xfrm>
            <a:off x="8351697" y="903252"/>
            <a:ext cx="0" cy="203400"/>
          </a:xfrm>
          <a:prstGeom prst="straightConnector1">
            <a:avLst/>
          </a:prstGeom>
          <a:noFill/>
          <a:ln cap="flat" cmpd="sng" w="11100">
            <a:solidFill>
              <a:srgbClr val="FF0000"/>
            </a:solidFill>
            <a:prstDash val="solid"/>
            <a:round/>
            <a:headEnd len="med" w="med" type="none"/>
            <a:tailEnd len="med" w="med" type="triangle"/>
          </a:ln>
        </p:spPr>
      </p:cxnSp>
      <p:sp>
        <p:nvSpPr>
          <p:cNvPr id="533" name="Google Shape;533;p63"/>
          <p:cNvSpPr txBox="1"/>
          <p:nvPr/>
        </p:nvSpPr>
        <p:spPr>
          <a:xfrm>
            <a:off x="8570325" y="583115"/>
            <a:ext cx="93600" cy="143700"/>
          </a:xfrm>
          <a:prstGeom prst="rect">
            <a:avLst/>
          </a:prstGeom>
          <a:noFill/>
          <a:ln>
            <a:noFill/>
          </a:ln>
        </p:spPr>
        <p:txBody>
          <a:bodyPr anchorCtr="0" anchor="t" bIns="15400" lIns="15400" spcFirstLastPara="1" rIns="15400" wrap="square" tIns="15400">
            <a:spAutoFit/>
          </a:bodyPr>
          <a:lstStyle/>
          <a:p>
            <a:pPr indent="0" lvl="0" marL="0" rtl="0" algn="l">
              <a:spcBef>
                <a:spcPts val="0"/>
              </a:spcBef>
              <a:spcAft>
                <a:spcPts val="0"/>
              </a:spcAft>
              <a:buNone/>
            </a:pPr>
            <a:r>
              <a:rPr lang="en" sz="731">
                <a:solidFill>
                  <a:schemeClr val="dk2"/>
                </a:solidFill>
              </a:rPr>
              <a:t>+</a:t>
            </a:r>
            <a:endParaRPr sz="731">
              <a:solidFill>
                <a:schemeClr val="dk2"/>
              </a:solidFill>
            </a:endParaRPr>
          </a:p>
        </p:txBody>
      </p:sp>
      <p:pic>
        <p:nvPicPr>
          <p:cNvPr id="534" name="Google Shape;534;p63"/>
          <p:cNvPicPr preferRelativeResize="0"/>
          <p:nvPr/>
        </p:nvPicPr>
        <p:blipFill>
          <a:blip r:embed="rId9">
            <a:alphaModFix/>
          </a:blip>
          <a:stretch>
            <a:fillRect/>
          </a:stretch>
        </p:blipFill>
        <p:spPr>
          <a:xfrm>
            <a:off x="8402089" y="700432"/>
            <a:ext cx="430208" cy="172043"/>
          </a:xfrm>
          <a:prstGeom prst="rect">
            <a:avLst/>
          </a:prstGeom>
          <a:noFill/>
          <a:ln>
            <a:noFill/>
          </a:ln>
        </p:spPr>
      </p:pic>
      <p:graphicFrame>
        <p:nvGraphicFramePr>
          <p:cNvPr id="535" name="Google Shape;535;p63"/>
          <p:cNvGraphicFramePr/>
          <p:nvPr/>
        </p:nvGraphicFramePr>
        <p:xfrm>
          <a:off x="5119988" y="2436663"/>
          <a:ext cx="3000000" cy="3000000"/>
        </p:xfrm>
        <a:graphic>
          <a:graphicData uri="http://schemas.openxmlformats.org/drawingml/2006/table">
            <a:tbl>
              <a:tblPr>
                <a:noFill/>
                <a:tableStyleId>{2FA21AC9-732B-4EF3-A61E-DC3AECE43B1E}</a:tableStyleId>
              </a:tblPr>
              <a:tblGrid>
                <a:gridCol w="802050"/>
                <a:gridCol w="2211700"/>
              </a:tblGrid>
              <a:tr h="23155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700">
                          <a:latin typeface="Consolas"/>
                          <a:ea typeface="Consolas"/>
                          <a:cs typeface="Consolas"/>
                          <a:sym typeface="Consolas"/>
                        </a:rPr>
                        <a:t>S</a:t>
                      </a:r>
                      <a:r>
                        <a:rPr baseline="-25000" i="1" lang="en" sz="700">
                          <a:solidFill>
                            <a:schemeClr val="dk1"/>
                          </a:solidFill>
                          <a:latin typeface="Consolas"/>
                          <a:ea typeface="Consolas"/>
                          <a:cs typeface="Consolas"/>
                          <a:sym typeface="Consolas"/>
                        </a:rPr>
                        <a:t>m</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Shock for Month </a:t>
                      </a:r>
                      <a:r>
                        <a:rPr i="1" lang="en" sz="700">
                          <a:latin typeface="Consolas"/>
                          <a:ea typeface="Consolas"/>
                          <a:cs typeface="Consolas"/>
                          <a:sym typeface="Consolas"/>
                        </a:rPr>
                        <a:t>m</a:t>
                      </a:r>
                      <a:endParaRPr i="1" sz="7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N</a:t>
                      </a:r>
                      <a:endParaRPr baseline="-25000"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Simulation Count</a:t>
                      </a:r>
                      <a:endParaRPr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n</a:t>
                      </a:r>
                      <a:r>
                        <a:rPr baseline="-25000" i="1" lang="en" sz="700">
                          <a:solidFill>
                            <a:schemeClr val="dk1"/>
                          </a:solidFill>
                          <a:latin typeface="Consolas"/>
                          <a:ea typeface="Consolas"/>
                          <a:cs typeface="Consolas"/>
                          <a:sym typeface="Consolas"/>
                        </a:rPr>
                        <a:t>i</a:t>
                      </a:r>
                      <a:endParaRPr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Shock Count for Simulation </a:t>
                      </a:r>
                      <a:r>
                        <a:rPr i="1" lang="en" sz="700">
                          <a:solidFill>
                            <a:schemeClr val="dk1"/>
                          </a:solidFill>
                          <a:latin typeface="Consolas"/>
                          <a:ea typeface="Consolas"/>
                          <a:cs typeface="Consolas"/>
                          <a:sym typeface="Consolas"/>
                        </a:rPr>
                        <a:t>i</a:t>
                      </a:r>
                      <a:endParaRPr i="1"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s</a:t>
                      </a:r>
                      <a:endParaRPr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Simulated Shock</a:t>
                      </a:r>
                      <a:endParaRPr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𝜇</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Mean for Log of Shock Severity</a:t>
                      </a:r>
                      <a:endParaRPr sz="7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𝜎</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Std. Deviation for Log of Shock Severity</a:t>
                      </a:r>
                      <a:endParaRPr sz="7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λ</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Mean Shock Rate</a:t>
                      </a:r>
                      <a:endParaRPr sz="700">
                        <a:solidFill>
                          <a:schemeClr val="dk1"/>
                        </a:solidFill>
                        <a:latin typeface="Consolas"/>
                        <a:ea typeface="Consolas"/>
                        <a:cs typeface="Consolas"/>
                        <a:sym typeface="Consolas"/>
                      </a:endParaRPr>
                    </a:p>
                  </a:txBody>
                  <a:tcPr marT="91425" marB="91425" marR="91425" marL="91425"/>
                </a:tc>
              </a:tr>
            </a:tbl>
          </a:graphicData>
        </a:graphic>
      </p:graphicFrame>
      <p:pic>
        <p:nvPicPr>
          <p:cNvPr id="536" name="Google Shape;536;p63"/>
          <p:cNvPicPr preferRelativeResize="0"/>
          <p:nvPr/>
        </p:nvPicPr>
        <p:blipFill>
          <a:blip r:embed="rId10">
            <a:alphaModFix/>
          </a:blip>
          <a:stretch>
            <a:fillRect/>
          </a:stretch>
        </p:blipFill>
        <p:spPr>
          <a:xfrm>
            <a:off x="5368839" y="1368727"/>
            <a:ext cx="2516024" cy="955986"/>
          </a:xfrm>
          <a:prstGeom prst="rect">
            <a:avLst/>
          </a:prstGeom>
          <a:noFill/>
          <a:ln>
            <a:noFill/>
          </a:ln>
        </p:spPr>
      </p:pic>
      <p:pic>
        <p:nvPicPr>
          <p:cNvPr id="537" name="Google Shape;537;p63"/>
          <p:cNvPicPr preferRelativeResize="0"/>
          <p:nvPr/>
        </p:nvPicPr>
        <p:blipFill>
          <a:blip r:embed="rId11">
            <a:alphaModFix/>
          </a:blip>
          <a:stretch>
            <a:fillRect/>
          </a:stretch>
        </p:blipFill>
        <p:spPr>
          <a:xfrm>
            <a:off x="2546407" y="2149583"/>
            <a:ext cx="1428860" cy="952537"/>
          </a:xfrm>
          <a:prstGeom prst="rect">
            <a:avLst/>
          </a:prstGeom>
          <a:noFill/>
          <a:ln>
            <a:noFill/>
          </a:ln>
        </p:spPr>
      </p:pic>
      <p:pic>
        <p:nvPicPr>
          <p:cNvPr id="538" name="Google Shape;538;p63"/>
          <p:cNvPicPr preferRelativeResize="0"/>
          <p:nvPr/>
        </p:nvPicPr>
        <p:blipFill>
          <a:blip r:embed="rId12">
            <a:alphaModFix/>
          </a:blip>
          <a:stretch>
            <a:fillRect/>
          </a:stretch>
        </p:blipFill>
        <p:spPr>
          <a:xfrm>
            <a:off x="2503876" y="3572310"/>
            <a:ext cx="1513924" cy="804715"/>
          </a:xfrm>
          <a:prstGeom prst="rect">
            <a:avLst/>
          </a:prstGeom>
          <a:noFill/>
          <a:ln>
            <a:noFill/>
          </a:ln>
        </p:spPr>
      </p:pic>
      <p:sp>
        <p:nvSpPr>
          <p:cNvPr id="539" name="Google Shape;539;p63"/>
          <p:cNvSpPr txBox="1"/>
          <p:nvPr/>
        </p:nvSpPr>
        <p:spPr>
          <a:xfrm>
            <a:off x="2524188" y="3403900"/>
            <a:ext cx="1473300" cy="209100"/>
          </a:xfrm>
          <a:prstGeom prst="rect">
            <a:avLst/>
          </a:prstGeom>
          <a:noFill/>
          <a:ln>
            <a:noFill/>
          </a:ln>
        </p:spPr>
        <p:txBody>
          <a:bodyPr anchorCtr="0" anchor="t" bIns="41375" lIns="41375" spcFirstLastPara="1" rIns="41375" wrap="square" tIns="41375">
            <a:spAutoFit/>
          </a:bodyPr>
          <a:lstStyle/>
          <a:p>
            <a:pPr indent="0" lvl="0" marL="0" rtl="0" algn="l">
              <a:spcBef>
                <a:spcPts val="0"/>
              </a:spcBef>
              <a:spcAft>
                <a:spcPts val="0"/>
              </a:spcAft>
              <a:buNone/>
            </a:pPr>
            <a:r>
              <a:rPr lang="en" sz="815">
                <a:solidFill>
                  <a:schemeClr val="dk2"/>
                </a:solidFill>
                <a:latin typeface="Consolas"/>
                <a:ea typeface="Consolas"/>
                <a:cs typeface="Consolas"/>
                <a:sym typeface="Consolas"/>
              </a:rPr>
              <a:t>Log-normal Distribution</a:t>
            </a:r>
            <a:endParaRPr sz="815">
              <a:solidFill>
                <a:schemeClr val="dk2"/>
              </a:solidFill>
              <a:latin typeface="Consolas"/>
              <a:ea typeface="Consolas"/>
              <a:cs typeface="Consolas"/>
              <a:sym typeface="Consolas"/>
            </a:endParaRPr>
          </a:p>
        </p:txBody>
      </p:sp>
      <p:cxnSp>
        <p:nvCxnSpPr>
          <p:cNvPr id="540" name="Google Shape;540;p63"/>
          <p:cNvCxnSpPr/>
          <p:nvPr/>
        </p:nvCxnSpPr>
        <p:spPr>
          <a:xfrm rot="10800000">
            <a:off x="2186410" y="3187632"/>
            <a:ext cx="239400" cy="0"/>
          </a:xfrm>
          <a:prstGeom prst="straightConnector1">
            <a:avLst/>
          </a:prstGeom>
          <a:noFill/>
          <a:ln cap="flat" cmpd="sng" w="10750">
            <a:solidFill>
              <a:schemeClr val="dk2"/>
            </a:solidFill>
            <a:prstDash val="solid"/>
            <a:round/>
            <a:headEnd len="med" w="med" type="stealth"/>
            <a:tailEnd len="med" w="med" type="stealth"/>
          </a:ln>
        </p:spPr>
      </p:cxnSp>
      <p:pic>
        <p:nvPicPr>
          <p:cNvPr id="541" name="Google Shape;541;p63"/>
          <p:cNvPicPr preferRelativeResize="0"/>
          <p:nvPr/>
        </p:nvPicPr>
        <p:blipFill>
          <a:blip r:embed="rId13">
            <a:alphaModFix/>
          </a:blip>
          <a:stretch>
            <a:fillRect/>
          </a:stretch>
        </p:blipFill>
        <p:spPr>
          <a:xfrm>
            <a:off x="598750" y="2095889"/>
            <a:ext cx="1391314" cy="2219575"/>
          </a:xfrm>
          <a:prstGeom prst="rect">
            <a:avLst/>
          </a:prstGeom>
          <a:noFill/>
          <a:ln>
            <a:noFill/>
          </a:ln>
        </p:spPr>
      </p:pic>
      <p:sp>
        <p:nvSpPr>
          <p:cNvPr id="542" name="Google Shape;542;p63"/>
          <p:cNvSpPr txBox="1"/>
          <p:nvPr/>
        </p:nvSpPr>
        <p:spPr>
          <a:xfrm>
            <a:off x="551475" y="1577000"/>
            <a:ext cx="3513600" cy="411300"/>
          </a:xfrm>
          <a:prstGeom prst="rect">
            <a:avLst/>
          </a:prstGeom>
          <a:noFill/>
          <a:ln>
            <a:noFill/>
          </a:ln>
        </p:spPr>
        <p:txBody>
          <a:bodyPr anchorCtr="0" anchor="t" bIns="103325" lIns="103325" spcFirstLastPara="1" rIns="103325" wrap="square" tIns="103325">
            <a:spAutoFit/>
          </a:bodyPr>
          <a:lstStyle/>
          <a:p>
            <a:pPr indent="0" lvl="0" marL="0" rtl="0" algn="l">
              <a:spcBef>
                <a:spcPts val="0"/>
              </a:spcBef>
              <a:spcAft>
                <a:spcPts val="0"/>
              </a:spcAft>
              <a:buNone/>
            </a:pPr>
            <a:r>
              <a:rPr lang="en" sz="1317">
                <a:solidFill>
                  <a:schemeClr val="dk2"/>
                </a:solidFill>
                <a:latin typeface="Consolas"/>
                <a:ea typeface="Consolas"/>
                <a:cs typeface="Consolas"/>
                <a:sym typeface="Consolas"/>
              </a:rPr>
              <a:t>(5) Apply Financial Shocks - Part 2</a:t>
            </a:r>
            <a:endParaRPr sz="1317">
              <a:solidFill>
                <a:schemeClr val="dk2"/>
              </a:solidFill>
              <a:latin typeface="Consolas"/>
              <a:ea typeface="Consolas"/>
              <a:cs typeface="Consolas"/>
              <a:sym typeface="Consolas"/>
            </a:endParaRPr>
          </a:p>
        </p:txBody>
      </p:sp>
      <p:sp>
        <p:nvSpPr>
          <p:cNvPr id="543" name="Google Shape;543;p63"/>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544" name="Google Shape;544;p63"/>
          <p:cNvSpPr txBox="1"/>
          <p:nvPr/>
        </p:nvSpPr>
        <p:spPr>
          <a:xfrm>
            <a:off x="3115050" y="3062050"/>
            <a:ext cx="291600" cy="446400"/>
          </a:xfrm>
          <a:prstGeom prst="rect">
            <a:avLst/>
          </a:prstGeom>
          <a:noFill/>
          <a:ln>
            <a:noFill/>
          </a:ln>
        </p:spPr>
        <p:txBody>
          <a:bodyPr anchorCtr="0" anchor="t" bIns="47850" lIns="47850" spcFirstLastPara="1" rIns="47850" wrap="square" tIns="47850">
            <a:spAutoFit/>
          </a:bodyPr>
          <a:lstStyle/>
          <a:p>
            <a:pPr indent="0" lvl="0" marL="0" rtl="0" algn="l">
              <a:spcBef>
                <a:spcPts val="0"/>
              </a:spcBef>
              <a:spcAft>
                <a:spcPts val="0"/>
              </a:spcAft>
              <a:buNone/>
            </a:pPr>
            <a:r>
              <a:rPr lang="en" sz="2272">
                <a:solidFill>
                  <a:schemeClr val="dk2"/>
                </a:solidFill>
              </a:rPr>
              <a:t>+</a:t>
            </a:r>
            <a:endParaRPr sz="2272">
              <a:solidFill>
                <a:schemeClr val="dk2"/>
              </a:solidFill>
            </a:endParaRPr>
          </a:p>
        </p:txBody>
      </p:sp>
      <p:sp>
        <p:nvSpPr>
          <p:cNvPr id="545" name="Google Shape;545;p63"/>
          <p:cNvSpPr txBox="1"/>
          <p:nvPr/>
        </p:nvSpPr>
        <p:spPr>
          <a:xfrm>
            <a:off x="82631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id="550" name="Google Shape;550;p64"/>
          <p:cNvPicPr preferRelativeResize="0"/>
          <p:nvPr/>
        </p:nvPicPr>
        <p:blipFill>
          <a:blip r:embed="rId3">
            <a:alphaModFix/>
          </a:blip>
          <a:stretch>
            <a:fillRect/>
          </a:stretch>
        </p:blipFill>
        <p:spPr>
          <a:xfrm>
            <a:off x="5345949" y="303799"/>
            <a:ext cx="991876" cy="402524"/>
          </a:xfrm>
          <a:prstGeom prst="rect">
            <a:avLst/>
          </a:prstGeom>
          <a:noFill/>
          <a:ln>
            <a:noFill/>
          </a:ln>
        </p:spPr>
      </p:pic>
      <p:sp>
        <p:nvSpPr>
          <p:cNvPr id="551" name="Google Shape;551;p64"/>
          <p:cNvSpPr txBox="1"/>
          <p:nvPr/>
        </p:nvSpPr>
        <p:spPr>
          <a:xfrm>
            <a:off x="5494395" y="169215"/>
            <a:ext cx="1418100" cy="134700"/>
          </a:xfrm>
          <a:prstGeom prst="rect">
            <a:avLst/>
          </a:prstGeom>
          <a:noFill/>
          <a:ln>
            <a:noFill/>
          </a:ln>
        </p:spPr>
        <p:txBody>
          <a:bodyPr anchorCtr="0" anchor="t" bIns="38100" lIns="38100" spcFirstLastPara="1" rIns="38100" wrap="square" tIns="38100">
            <a:spAutoFit/>
          </a:bodyPr>
          <a:lstStyle/>
          <a:p>
            <a:pPr indent="0" lvl="0" marL="0" rtl="0" algn="l">
              <a:spcBef>
                <a:spcPts val="0"/>
              </a:spcBef>
              <a:spcAft>
                <a:spcPts val="0"/>
              </a:spcAft>
              <a:buNone/>
            </a:pPr>
            <a:r>
              <a:rPr lang="en" sz="375">
                <a:solidFill>
                  <a:schemeClr val="dk2"/>
                </a:solidFill>
              </a:rPr>
              <a:t>(1) Create the ‘Personas’</a:t>
            </a:r>
            <a:endParaRPr sz="375">
              <a:solidFill>
                <a:schemeClr val="dk2"/>
              </a:solidFill>
            </a:endParaRPr>
          </a:p>
        </p:txBody>
      </p:sp>
      <p:sp>
        <p:nvSpPr>
          <p:cNvPr id="552" name="Google Shape;552;p64"/>
          <p:cNvSpPr txBox="1"/>
          <p:nvPr/>
        </p:nvSpPr>
        <p:spPr>
          <a:xfrm>
            <a:off x="7020804" y="114200"/>
            <a:ext cx="396000" cy="126000"/>
          </a:xfrm>
          <a:prstGeom prst="rect">
            <a:avLst/>
          </a:prstGeom>
          <a:noFill/>
          <a:ln>
            <a:noFill/>
          </a:ln>
        </p:spPr>
        <p:txBody>
          <a:bodyPr anchorCtr="0" anchor="t" bIns="35625" lIns="35625" spcFirstLastPara="1" rIns="35625" wrap="square" tIns="35625">
            <a:spAutoFit/>
          </a:bodyPr>
          <a:lstStyle/>
          <a:p>
            <a:pPr indent="0" lvl="0" marL="0" rtl="0" algn="l">
              <a:spcBef>
                <a:spcPts val="0"/>
              </a:spcBef>
              <a:spcAft>
                <a:spcPts val="0"/>
              </a:spcAft>
              <a:buNone/>
            </a:pPr>
            <a:r>
              <a:rPr lang="en" sz="350">
                <a:solidFill>
                  <a:schemeClr val="dk2"/>
                </a:solidFill>
              </a:rPr>
              <a:t>(2) Apply Taxes</a:t>
            </a:r>
            <a:endParaRPr sz="350">
              <a:solidFill>
                <a:schemeClr val="dk2"/>
              </a:solidFill>
            </a:endParaRPr>
          </a:p>
        </p:txBody>
      </p:sp>
      <p:pic>
        <p:nvPicPr>
          <p:cNvPr id="553" name="Google Shape;553;p64"/>
          <p:cNvPicPr preferRelativeResize="0"/>
          <p:nvPr/>
        </p:nvPicPr>
        <p:blipFill rotWithShape="1">
          <a:blip r:embed="rId4">
            <a:alphaModFix/>
          </a:blip>
          <a:srcRect b="50802" l="0" r="0" t="0"/>
          <a:stretch/>
        </p:blipFill>
        <p:spPr>
          <a:xfrm>
            <a:off x="6497910" y="291309"/>
            <a:ext cx="418951" cy="643607"/>
          </a:xfrm>
          <a:prstGeom prst="rect">
            <a:avLst/>
          </a:prstGeom>
          <a:noFill/>
          <a:ln>
            <a:noFill/>
          </a:ln>
        </p:spPr>
      </p:pic>
      <p:pic>
        <p:nvPicPr>
          <p:cNvPr id="554" name="Google Shape;554;p64"/>
          <p:cNvPicPr preferRelativeResize="0"/>
          <p:nvPr/>
        </p:nvPicPr>
        <p:blipFill rotWithShape="1">
          <a:blip r:embed="rId4">
            <a:alphaModFix/>
          </a:blip>
          <a:srcRect b="0" l="0" r="0" t="49233"/>
          <a:stretch/>
        </p:blipFill>
        <p:spPr>
          <a:xfrm>
            <a:off x="6905658" y="270819"/>
            <a:ext cx="418951" cy="664094"/>
          </a:xfrm>
          <a:prstGeom prst="rect">
            <a:avLst/>
          </a:prstGeom>
          <a:noFill/>
          <a:ln>
            <a:noFill/>
          </a:ln>
        </p:spPr>
      </p:pic>
      <p:cxnSp>
        <p:nvCxnSpPr>
          <p:cNvPr id="555" name="Google Shape;555;p64"/>
          <p:cNvCxnSpPr/>
          <p:nvPr/>
        </p:nvCxnSpPr>
        <p:spPr>
          <a:xfrm>
            <a:off x="6304998" y="474205"/>
            <a:ext cx="156000" cy="0"/>
          </a:xfrm>
          <a:prstGeom prst="straightConnector1">
            <a:avLst/>
          </a:prstGeom>
          <a:noFill/>
          <a:ln cap="flat" cmpd="sng" w="11900">
            <a:solidFill>
              <a:srgbClr val="FF0000"/>
            </a:solidFill>
            <a:prstDash val="solid"/>
            <a:round/>
            <a:headEnd len="med" w="med" type="none"/>
            <a:tailEnd len="med" w="med" type="triangle"/>
          </a:ln>
        </p:spPr>
      </p:cxnSp>
      <p:pic>
        <p:nvPicPr>
          <p:cNvPr id="556" name="Google Shape;556;p64"/>
          <p:cNvPicPr preferRelativeResize="0"/>
          <p:nvPr/>
        </p:nvPicPr>
        <p:blipFill>
          <a:blip r:embed="rId5">
            <a:alphaModFix/>
          </a:blip>
          <a:stretch>
            <a:fillRect/>
          </a:stretch>
        </p:blipFill>
        <p:spPr>
          <a:xfrm>
            <a:off x="7401345" y="316436"/>
            <a:ext cx="459209" cy="547199"/>
          </a:xfrm>
          <a:prstGeom prst="rect">
            <a:avLst/>
          </a:prstGeom>
          <a:noFill/>
          <a:ln>
            <a:noFill/>
          </a:ln>
        </p:spPr>
      </p:pic>
      <p:sp>
        <p:nvSpPr>
          <p:cNvPr id="557" name="Google Shape;557;p64"/>
          <p:cNvSpPr txBox="1"/>
          <p:nvPr/>
        </p:nvSpPr>
        <p:spPr>
          <a:xfrm>
            <a:off x="7525012" y="220035"/>
            <a:ext cx="227700" cy="83400"/>
          </a:xfrm>
          <a:prstGeom prst="rect">
            <a:avLst/>
          </a:prstGeom>
          <a:noFill/>
          <a:ln>
            <a:noFill/>
          </a:ln>
        </p:spPr>
        <p:txBody>
          <a:bodyPr anchorCtr="0" anchor="t" bIns="16500" lIns="16500" spcFirstLastPara="1" rIns="16500" wrap="square" tIns="16500">
            <a:spAutoFit/>
          </a:bodyPr>
          <a:lstStyle/>
          <a:p>
            <a:pPr indent="0" lvl="0" marL="0" rtl="0" algn="l">
              <a:spcBef>
                <a:spcPts val="0"/>
              </a:spcBef>
              <a:spcAft>
                <a:spcPts val="0"/>
              </a:spcAft>
              <a:buNone/>
            </a:pPr>
            <a:r>
              <a:rPr lang="en" sz="325">
                <a:solidFill>
                  <a:schemeClr val="dk2"/>
                </a:solidFill>
              </a:rPr>
              <a:t>Tax Rates</a:t>
            </a:r>
            <a:endParaRPr sz="325">
              <a:solidFill>
                <a:schemeClr val="dk2"/>
              </a:solidFill>
            </a:endParaRPr>
          </a:p>
        </p:txBody>
      </p:sp>
      <p:cxnSp>
        <p:nvCxnSpPr>
          <p:cNvPr id="558" name="Google Shape;558;p64"/>
          <p:cNvCxnSpPr/>
          <p:nvPr/>
        </p:nvCxnSpPr>
        <p:spPr>
          <a:xfrm rot="10800000">
            <a:off x="7286343" y="523905"/>
            <a:ext cx="82500" cy="0"/>
          </a:xfrm>
          <a:prstGeom prst="straightConnector1">
            <a:avLst/>
          </a:prstGeom>
          <a:noFill/>
          <a:ln cap="flat" cmpd="sng" w="3700">
            <a:solidFill>
              <a:schemeClr val="dk2"/>
            </a:solidFill>
            <a:prstDash val="solid"/>
            <a:round/>
            <a:headEnd len="med" w="med" type="stealth"/>
            <a:tailEnd len="med" w="med" type="stealth"/>
          </a:ln>
        </p:spPr>
      </p:cxnSp>
      <p:cxnSp>
        <p:nvCxnSpPr>
          <p:cNvPr id="559" name="Google Shape;559;p64"/>
          <p:cNvCxnSpPr/>
          <p:nvPr/>
        </p:nvCxnSpPr>
        <p:spPr>
          <a:xfrm>
            <a:off x="7892434" y="474205"/>
            <a:ext cx="156000" cy="0"/>
          </a:xfrm>
          <a:prstGeom prst="straightConnector1">
            <a:avLst/>
          </a:prstGeom>
          <a:noFill/>
          <a:ln cap="flat" cmpd="sng" w="11900">
            <a:solidFill>
              <a:srgbClr val="FF0000"/>
            </a:solidFill>
            <a:prstDash val="solid"/>
            <a:round/>
            <a:headEnd len="med" w="med" type="none"/>
            <a:tailEnd len="med" w="med" type="triangle"/>
          </a:ln>
        </p:spPr>
      </p:cxnSp>
      <p:pic>
        <p:nvPicPr>
          <p:cNvPr id="560" name="Google Shape;560;p64"/>
          <p:cNvPicPr preferRelativeResize="0"/>
          <p:nvPr/>
        </p:nvPicPr>
        <p:blipFill>
          <a:blip r:embed="rId6">
            <a:alphaModFix/>
          </a:blip>
          <a:stretch>
            <a:fillRect/>
          </a:stretch>
        </p:blipFill>
        <p:spPr>
          <a:xfrm>
            <a:off x="8080264" y="281295"/>
            <a:ext cx="406749" cy="499701"/>
          </a:xfrm>
          <a:prstGeom prst="rect">
            <a:avLst/>
          </a:prstGeom>
          <a:noFill/>
          <a:ln>
            <a:noFill/>
          </a:ln>
        </p:spPr>
      </p:pic>
      <p:cxnSp>
        <p:nvCxnSpPr>
          <p:cNvPr id="561" name="Google Shape;561;p64"/>
          <p:cNvCxnSpPr/>
          <p:nvPr/>
        </p:nvCxnSpPr>
        <p:spPr>
          <a:xfrm rot="10800000">
            <a:off x="8476737" y="505062"/>
            <a:ext cx="82500" cy="0"/>
          </a:xfrm>
          <a:prstGeom prst="straightConnector1">
            <a:avLst/>
          </a:prstGeom>
          <a:noFill/>
          <a:ln cap="flat" cmpd="sng" w="3700">
            <a:solidFill>
              <a:schemeClr val="dk2"/>
            </a:solidFill>
            <a:prstDash val="solid"/>
            <a:round/>
            <a:headEnd len="med" w="med" type="stealth"/>
            <a:tailEnd len="med" w="med" type="stealth"/>
          </a:ln>
        </p:spPr>
      </p:cxnSp>
      <p:sp>
        <p:nvSpPr>
          <p:cNvPr id="562" name="Google Shape;562;p64"/>
          <p:cNvSpPr txBox="1"/>
          <p:nvPr/>
        </p:nvSpPr>
        <p:spPr>
          <a:xfrm>
            <a:off x="8367437" y="1167341"/>
            <a:ext cx="453600" cy="108600"/>
          </a:xfrm>
          <a:prstGeom prst="rect">
            <a:avLst/>
          </a:prstGeom>
          <a:noFill/>
          <a:ln>
            <a:noFill/>
          </a:ln>
        </p:spPr>
        <p:txBody>
          <a:bodyPr anchorCtr="0" anchor="t" bIns="21525" lIns="21525" spcFirstLastPara="1" rIns="21525" wrap="square" tIns="21525">
            <a:spAutoFit/>
          </a:bodyPr>
          <a:lstStyle/>
          <a:p>
            <a:pPr indent="0" lvl="0" marL="0" rtl="0" algn="l">
              <a:spcBef>
                <a:spcPts val="0"/>
              </a:spcBef>
              <a:spcAft>
                <a:spcPts val="0"/>
              </a:spcAft>
              <a:buNone/>
            </a:pPr>
            <a:r>
              <a:rPr lang="en" sz="424">
                <a:solidFill>
                  <a:schemeClr val="dk2"/>
                </a:solidFill>
              </a:rPr>
              <a:t>Essential Costs</a:t>
            </a:r>
            <a:endParaRPr sz="424">
              <a:solidFill>
                <a:schemeClr val="dk2"/>
              </a:solidFill>
            </a:endParaRPr>
          </a:p>
        </p:txBody>
      </p:sp>
      <p:pic>
        <p:nvPicPr>
          <p:cNvPr id="563" name="Google Shape;563;p64"/>
          <p:cNvPicPr preferRelativeResize="0"/>
          <p:nvPr/>
        </p:nvPicPr>
        <p:blipFill>
          <a:blip r:embed="rId7">
            <a:alphaModFix/>
          </a:blip>
          <a:stretch>
            <a:fillRect/>
          </a:stretch>
        </p:blipFill>
        <p:spPr>
          <a:xfrm>
            <a:off x="8571547" y="354670"/>
            <a:ext cx="492400" cy="129496"/>
          </a:xfrm>
          <a:prstGeom prst="rect">
            <a:avLst/>
          </a:prstGeom>
          <a:noFill/>
          <a:ln>
            <a:noFill/>
          </a:ln>
        </p:spPr>
      </p:pic>
      <p:sp>
        <p:nvSpPr>
          <p:cNvPr id="564" name="Google Shape;564;p64"/>
          <p:cNvSpPr txBox="1"/>
          <p:nvPr/>
        </p:nvSpPr>
        <p:spPr>
          <a:xfrm>
            <a:off x="8167854" y="131054"/>
            <a:ext cx="776700" cy="126000"/>
          </a:xfrm>
          <a:prstGeom prst="rect">
            <a:avLst/>
          </a:prstGeom>
          <a:noFill/>
          <a:ln>
            <a:noFill/>
          </a:ln>
        </p:spPr>
        <p:txBody>
          <a:bodyPr anchorCtr="0" anchor="t" bIns="35625" lIns="35625" spcFirstLastPara="1" rIns="35625" wrap="square" tIns="35625">
            <a:spAutoFit/>
          </a:bodyPr>
          <a:lstStyle/>
          <a:p>
            <a:pPr indent="0" lvl="0" marL="0" rtl="0" algn="l">
              <a:spcBef>
                <a:spcPts val="0"/>
              </a:spcBef>
              <a:spcAft>
                <a:spcPts val="0"/>
              </a:spcAft>
              <a:buNone/>
            </a:pPr>
            <a:r>
              <a:rPr lang="en" sz="350">
                <a:solidFill>
                  <a:schemeClr val="dk2"/>
                </a:solidFill>
              </a:rPr>
              <a:t>(3) Subtract Essential costs</a:t>
            </a:r>
            <a:endParaRPr sz="350">
              <a:solidFill>
                <a:schemeClr val="dk2"/>
              </a:solidFill>
            </a:endParaRPr>
          </a:p>
        </p:txBody>
      </p:sp>
      <p:pic>
        <p:nvPicPr>
          <p:cNvPr id="565" name="Google Shape;565;p64"/>
          <p:cNvPicPr preferRelativeResize="0"/>
          <p:nvPr/>
        </p:nvPicPr>
        <p:blipFill>
          <a:blip r:embed="rId8">
            <a:alphaModFix/>
          </a:blip>
          <a:stretch>
            <a:fillRect/>
          </a:stretch>
        </p:blipFill>
        <p:spPr>
          <a:xfrm>
            <a:off x="8179551" y="1263085"/>
            <a:ext cx="852241" cy="253235"/>
          </a:xfrm>
          <a:prstGeom prst="rect">
            <a:avLst/>
          </a:prstGeom>
          <a:noFill/>
          <a:ln>
            <a:noFill/>
          </a:ln>
        </p:spPr>
      </p:pic>
      <p:sp>
        <p:nvSpPr>
          <p:cNvPr id="566" name="Google Shape;566;p64"/>
          <p:cNvSpPr txBox="1"/>
          <p:nvPr/>
        </p:nvSpPr>
        <p:spPr>
          <a:xfrm>
            <a:off x="8240728" y="1137252"/>
            <a:ext cx="776700" cy="126000"/>
          </a:xfrm>
          <a:prstGeom prst="rect">
            <a:avLst/>
          </a:prstGeom>
          <a:noFill/>
          <a:ln>
            <a:noFill/>
          </a:ln>
        </p:spPr>
        <p:txBody>
          <a:bodyPr anchorCtr="0" anchor="t" bIns="35625" lIns="35625" spcFirstLastPara="1" rIns="35625" wrap="square" tIns="35625">
            <a:spAutoFit/>
          </a:bodyPr>
          <a:lstStyle/>
          <a:p>
            <a:pPr indent="0" lvl="0" marL="0" rtl="0" algn="l">
              <a:spcBef>
                <a:spcPts val="0"/>
              </a:spcBef>
              <a:spcAft>
                <a:spcPts val="0"/>
              </a:spcAft>
              <a:buNone/>
            </a:pPr>
            <a:r>
              <a:rPr lang="en" sz="350">
                <a:solidFill>
                  <a:schemeClr val="dk2"/>
                </a:solidFill>
              </a:rPr>
              <a:t>(4) Apply Household Structure</a:t>
            </a:r>
            <a:endParaRPr sz="350">
              <a:solidFill>
                <a:schemeClr val="dk2"/>
              </a:solidFill>
            </a:endParaRPr>
          </a:p>
        </p:txBody>
      </p:sp>
      <p:cxnSp>
        <p:nvCxnSpPr>
          <p:cNvPr id="567" name="Google Shape;567;p64"/>
          <p:cNvCxnSpPr/>
          <p:nvPr/>
        </p:nvCxnSpPr>
        <p:spPr>
          <a:xfrm>
            <a:off x="8556114" y="862409"/>
            <a:ext cx="0" cy="218100"/>
          </a:xfrm>
          <a:prstGeom prst="straightConnector1">
            <a:avLst/>
          </a:prstGeom>
          <a:noFill/>
          <a:ln cap="flat" cmpd="sng" w="11900">
            <a:solidFill>
              <a:srgbClr val="FF0000"/>
            </a:solidFill>
            <a:prstDash val="solid"/>
            <a:round/>
            <a:headEnd len="med" w="med" type="none"/>
            <a:tailEnd len="med" w="med" type="triangle"/>
          </a:ln>
        </p:spPr>
      </p:cxnSp>
      <p:pic>
        <p:nvPicPr>
          <p:cNvPr id="568" name="Google Shape;568;p64"/>
          <p:cNvPicPr preferRelativeResize="0"/>
          <p:nvPr/>
        </p:nvPicPr>
        <p:blipFill>
          <a:blip r:embed="rId9">
            <a:alphaModFix/>
          </a:blip>
          <a:stretch>
            <a:fillRect/>
          </a:stretch>
        </p:blipFill>
        <p:spPr>
          <a:xfrm>
            <a:off x="7469771" y="1076520"/>
            <a:ext cx="492402" cy="328256"/>
          </a:xfrm>
          <a:prstGeom prst="rect">
            <a:avLst/>
          </a:prstGeom>
          <a:noFill/>
          <a:ln>
            <a:noFill/>
          </a:ln>
        </p:spPr>
      </p:pic>
      <p:sp>
        <p:nvSpPr>
          <p:cNvPr id="569" name="Google Shape;569;p64"/>
          <p:cNvSpPr txBox="1"/>
          <p:nvPr/>
        </p:nvSpPr>
        <p:spPr>
          <a:xfrm>
            <a:off x="7639359" y="1371115"/>
            <a:ext cx="100500" cy="153900"/>
          </a:xfrm>
          <a:prstGeom prst="rect">
            <a:avLst/>
          </a:prstGeom>
          <a:noFill/>
          <a:ln>
            <a:noFill/>
          </a:ln>
        </p:spPr>
        <p:txBody>
          <a:bodyPr anchorCtr="0" anchor="t" bIns="16500" lIns="16500" spcFirstLastPara="1" rIns="16500" wrap="square" tIns="16500">
            <a:spAutoFit/>
          </a:bodyPr>
          <a:lstStyle/>
          <a:p>
            <a:pPr indent="0" lvl="0" marL="0" rtl="0" algn="l">
              <a:spcBef>
                <a:spcPts val="0"/>
              </a:spcBef>
              <a:spcAft>
                <a:spcPts val="0"/>
              </a:spcAft>
              <a:buNone/>
            </a:pPr>
            <a:r>
              <a:rPr lang="en" sz="783">
                <a:solidFill>
                  <a:schemeClr val="dk2"/>
                </a:solidFill>
              </a:rPr>
              <a:t>+</a:t>
            </a:r>
            <a:endParaRPr sz="783">
              <a:solidFill>
                <a:schemeClr val="dk2"/>
              </a:solidFill>
            </a:endParaRPr>
          </a:p>
        </p:txBody>
      </p:sp>
      <p:pic>
        <p:nvPicPr>
          <p:cNvPr id="570" name="Google Shape;570;p64"/>
          <p:cNvPicPr preferRelativeResize="0"/>
          <p:nvPr/>
        </p:nvPicPr>
        <p:blipFill>
          <a:blip r:embed="rId10">
            <a:alphaModFix/>
          </a:blip>
          <a:stretch>
            <a:fillRect/>
          </a:stretch>
        </p:blipFill>
        <p:spPr>
          <a:xfrm>
            <a:off x="7455114" y="1566807"/>
            <a:ext cx="521716" cy="277315"/>
          </a:xfrm>
          <a:prstGeom prst="rect">
            <a:avLst/>
          </a:prstGeom>
          <a:noFill/>
          <a:ln>
            <a:noFill/>
          </a:ln>
        </p:spPr>
      </p:pic>
      <p:sp>
        <p:nvSpPr>
          <p:cNvPr id="571" name="Google Shape;571;p64"/>
          <p:cNvSpPr txBox="1"/>
          <p:nvPr/>
        </p:nvSpPr>
        <p:spPr>
          <a:xfrm>
            <a:off x="7500052" y="1507231"/>
            <a:ext cx="461100" cy="72000"/>
          </a:xfrm>
          <a:prstGeom prst="rect">
            <a:avLst/>
          </a:prstGeom>
          <a:noFill/>
          <a:ln>
            <a:noFill/>
          </a:ln>
        </p:spPr>
        <p:txBody>
          <a:bodyPr anchorCtr="0" anchor="t" bIns="14250" lIns="14250" spcFirstLastPara="1" rIns="14250" wrap="square" tIns="14250">
            <a:spAutoFit/>
          </a:bodyPr>
          <a:lstStyle/>
          <a:p>
            <a:pPr indent="0" lvl="0" marL="0" rtl="0" algn="l">
              <a:spcBef>
                <a:spcPts val="0"/>
              </a:spcBef>
              <a:spcAft>
                <a:spcPts val="0"/>
              </a:spcAft>
              <a:buNone/>
            </a:pPr>
            <a:r>
              <a:rPr lang="en" sz="281">
                <a:solidFill>
                  <a:schemeClr val="dk2"/>
                </a:solidFill>
              </a:rPr>
              <a:t>Log-normal Distribution</a:t>
            </a:r>
            <a:endParaRPr sz="281">
              <a:solidFill>
                <a:schemeClr val="dk2"/>
              </a:solidFill>
            </a:endParaRPr>
          </a:p>
        </p:txBody>
      </p:sp>
      <p:cxnSp>
        <p:nvCxnSpPr>
          <p:cNvPr id="572" name="Google Shape;572;p64"/>
          <p:cNvCxnSpPr/>
          <p:nvPr/>
        </p:nvCxnSpPr>
        <p:spPr>
          <a:xfrm rot="10800000">
            <a:off x="7999529" y="1389707"/>
            <a:ext cx="142500" cy="0"/>
          </a:xfrm>
          <a:prstGeom prst="straightConnector1">
            <a:avLst/>
          </a:prstGeom>
          <a:noFill/>
          <a:ln cap="flat" cmpd="sng" w="11900">
            <a:solidFill>
              <a:srgbClr val="FF0000"/>
            </a:solidFill>
            <a:prstDash val="solid"/>
            <a:round/>
            <a:headEnd len="med" w="med" type="none"/>
            <a:tailEnd len="med" w="med" type="triangle"/>
          </a:ln>
        </p:spPr>
      </p:cxnSp>
      <p:cxnSp>
        <p:nvCxnSpPr>
          <p:cNvPr id="573" name="Google Shape;573;p64"/>
          <p:cNvCxnSpPr/>
          <p:nvPr/>
        </p:nvCxnSpPr>
        <p:spPr>
          <a:xfrm rot="10800000">
            <a:off x="7345711" y="1434243"/>
            <a:ext cx="82500" cy="0"/>
          </a:xfrm>
          <a:prstGeom prst="straightConnector1">
            <a:avLst/>
          </a:prstGeom>
          <a:noFill/>
          <a:ln cap="flat" cmpd="sng" w="3700">
            <a:solidFill>
              <a:schemeClr val="dk2"/>
            </a:solidFill>
            <a:prstDash val="solid"/>
            <a:round/>
            <a:headEnd len="med" w="med" type="stealth"/>
            <a:tailEnd len="med" w="med" type="stealth"/>
          </a:ln>
        </p:spPr>
      </p:cxnSp>
      <p:pic>
        <p:nvPicPr>
          <p:cNvPr id="574" name="Google Shape;574;p64"/>
          <p:cNvPicPr preferRelativeResize="0"/>
          <p:nvPr/>
        </p:nvPicPr>
        <p:blipFill>
          <a:blip r:embed="rId11">
            <a:alphaModFix/>
          </a:blip>
          <a:stretch>
            <a:fillRect/>
          </a:stretch>
        </p:blipFill>
        <p:spPr>
          <a:xfrm>
            <a:off x="6798579" y="1058017"/>
            <a:ext cx="479464" cy="764892"/>
          </a:xfrm>
          <a:prstGeom prst="rect">
            <a:avLst/>
          </a:prstGeom>
          <a:noFill/>
          <a:ln>
            <a:noFill/>
          </a:ln>
        </p:spPr>
      </p:pic>
      <p:sp>
        <p:nvSpPr>
          <p:cNvPr id="575" name="Google Shape;575;p64"/>
          <p:cNvSpPr txBox="1"/>
          <p:nvPr/>
        </p:nvSpPr>
        <p:spPr>
          <a:xfrm>
            <a:off x="6959012" y="934909"/>
            <a:ext cx="811200" cy="126000"/>
          </a:xfrm>
          <a:prstGeom prst="rect">
            <a:avLst/>
          </a:prstGeom>
          <a:noFill/>
          <a:ln>
            <a:noFill/>
          </a:ln>
        </p:spPr>
        <p:txBody>
          <a:bodyPr anchorCtr="0" anchor="t" bIns="35625" lIns="35625" spcFirstLastPara="1" rIns="35625" wrap="square" tIns="35625">
            <a:spAutoFit/>
          </a:bodyPr>
          <a:lstStyle/>
          <a:p>
            <a:pPr indent="0" lvl="0" marL="0" rtl="0" algn="l">
              <a:spcBef>
                <a:spcPts val="0"/>
              </a:spcBef>
              <a:spcAft>
                <a:spcPts val="0"/>
              </a:spcAft>
              <a:buNone/>
            </a:pPr>
            <a:r>
              <a:rPr lang="en" sz="350">
                <a:solidFill>
                  <a:schemeClr val="dk2"/>
                </a:solidFill>
              </a:rPr>
              <a:t>(5) Apply Financial Shocks</a:t>
            </a:r>
            <a:endParaRPr sz="350">
              <a:solidFill>
                <a:schemeClr val="dk2"/>
              </a:solidFill>
            </a:endParaRPr>
          </a:p>
        </p:txBody>
      </p:sp>
      <p:pic>
        <p:nvPicPr>
          <p:cNvPr id="576" name="Google Shape;576;p64"/>
          <p:cNvPicPr preferRelativeResize="0"/>
          <p:nvPr/>
        </p:nvPicPr>
        <p:blipFill>
          <a:blip r:embed="rId12">
            <a:alphaModFix/>
          </a:blip>
          <a:stretch>
            <a:fillRect/>
          </a:stretch>
        </p:blipFill>
        <p:spPr>
          <a:xfrm>
            <a:off x="8571549" y="581945"/>
            <a:ext cx="461112" cy="184400"/>
          </a:xfrm>
          <a:prstGeom prst="rect">
            <a:avLst/>
          </a:prstGeom>
          <a:noFill/>
          <a:ln>
            <a:noFill/>
          </a:ln>
        </p:spPr>
      </p:pic>
      <p:sp>
        <p:nvSpPr>
          <p:cNvPr id="577" name="Google Shape;577;p64"/>
          <p:cNvSpPr txBox="1"/>
          <p:nvPr/>
        </p:nvSpPr>
        <p:spPr>
          <a:xfrm>
            <a:off x="8430459" y="1526434"/>
            <a:ext cx="207600" cy="317700"/>
          </a:xfrm>
          <a:prstGeom prst="rect">
            <a:avLst/>
          </a:prstGeom>
          <a:noFill/>
          <a:ln>
            <a:noFill/>
          </a:ln>
        </p:spPr>
        <p:txBody>
          <a:bodyPr anchorCtr="0" anchor="t" bIns="34075" lIns="34075" spcFirstLastPara="1" rIns="34075" wrap="square" tIns="34075">
            <a:spAutoFit/>
          </a:bodyPr>
          <a:lstStyle/>
          <a:p>
            <a:pPr indent="0" lvl="0" marL="0" rtl="0" algn="l">
              <a:spcBef>
                <a:spcPts val="0"/>
              </a:spcBef>
              <a:spcAft>
                <a:spcPts val="0"/>
              </a:spcAft>
              <a:buNone/>
            </a:pPr>
            <a:r>
              <a:rPr lang="en" sz="1617">
                <a:solidFill>
                  <a:schemeClr val="dk2"/>
                </a:solidFill>
              </a:rPr>
              <a:t>+</a:t>
            </a:r>
            <a:endParaRPr sz="1617">
              <a:solidFill>
                <a:schemeClr val="dk2"/>
              </a:solidFill>
            </a:endParaRPr>
          </a:p>
        </p:txBody>
      </p:sp>
      <p:sp>
        <p:nvSpPr>
          <p:cNvPr id="578" name="Google Shape;578;p64"/>
          <p:cNvSpPr txBox="1"/>
          <p:nvPr/>
        </p:nvSpPr>
        <p:spPr>
          <a:xfrm>
            <a:off x="311700" y="1434250"/>
            <a:ext cx="3354000" cy="420900"/>
          </a:xfrm>
          <a:prstGeom prst="rect">
            <a:avLst/>
          </a:prstGeom>
          <a:noFill/>
          <a:ln>
            <a:noFill/>
          </a:ln>
        </p:spPr>
        <p:txBody>
          <a:bodyPr anchorCtr="0" anchor="t" bIns="106025" lIns="106025" spcFirstLastPara="1" rIns="106025" wrap="square" tIns="106025">
            <a:spAutoFit/>
          </a:bodyPr>
          <a:lstStyle/>
          <a:p>
            <a:pPr indent="0" lvl="0" marL="0" rtl="0" algn="l">
              <a:spcBef>
                <a:spcPts val="0"/>
              </a:spcBef>
              <a:spcAft>
                <a:spcPts val="0"/>
              </a:spcAft>
              <a:buNone/>
            </a:pPr>
            <a:r>
              <a:rPr lang="en" sz="1344">
                <a:solidFill>
                  <a:schemeClr val="dk2"/>
                </a:solidFill>
                <a:latin typeface="Consolas"/>
                <a:ea typeface="Consolas"/>
                <a:cs typeface="Consolas"/>
                <a:sym typeface="Consolas"/>
              </a:rPr>
              <a:t>(6) Acquire and Visualize Results</a:t>
            </a:r>
            <a:endParaRPr sz="1344">
              <a:solidFill>
                <a:schemeClr val="dk2"/>
              </a:solidFill>
              <a:latin typeface="Consolas"/>
              <a:ea typeface="Consolas"/>
              <a:cs typeface="Consolas"/>
              <a:sym typeface="Consolas"/>
            </a:endParaRPr>
          </a:p>
        </p:txBody>
      </p:sp>
      <p:pic>
        <p:nvPicPr>
          <p:cNvPr id="579" name="Google Shape;579;p64" title="yap1.png"/>
          <p:cNvPicPr preferRelativeResize="0"/>
          <p:nvPr/>
        </p:nvPicPr>
        <p:blipFill rotWithShape="1">
          <a:blip r:embed="rId13">
            <a:alphaModFix/>
          </a:blip>
          <a:srcRect b="0" l="55325" r="0" t="0"/>
          <a:stretch/>
        </p:blipFill>
        <p:spPr>
          <a:xfrm>
            <a:off x="2237816" y="2080279"/>
            <a:ext cx="1267384" cy="2026573"/>
          </a:xfrm>
          <a:prstGeom prst="rect">
            <a:avLst/>
          </a:prstGeom>
          <a:noFill/>
          <a:ln>
            <a:noFill/>
          </a:ln>
        </p:spPr>
      </p:pic>
      <p:pic>
        <p:nvPicPr>
          <p:cNvPr id="580" name="Google Shape;580;p64" title="yap1.png"/>
          <p:cNvPicPr preferRelativeResize="0"/>
          <p:nvPr/>
        </p:nvPicPr>
        <p:blipFill rotWithShape="1">
          <a:blip r:embed="rId13">
            <a:alphaModFix/>
          </a:blip>
          <a:srcRect b="0" l="-1628" r="46245" t="0"/>
          <a:stretch/>
        </p:blipFill>
        <p:spPr>
          <a:xfrm>
            <a:off x="626725" y="2100649"/>
            <a:ext cx="1539564" cy="1985843"/>
          </a:xfrm>
          <a:prstGeom prst="rect">
            <a:avLst/>
          </a:prstGeom>
          <a:noFill/>
          <a:ln>
            <a:noFill/>
          </a:ln>
        </p:spPr>
      </p:pic>
      <p:graphicFrame>
        <p:nvGraphicFramePr>
          <p:cNvPr id="581" name="Google Shape;581;p64"/>
          <p:cNvGraphicFramePr/>
          <p:nvPr/>
        </p:nvGraphicFramePr>
        <p:xfrm>
          <a:off x="4780750" y="2599713"/>
          <a:ext cx="3000000" cy="3000000"/>
        </p:xfrm>
        <a:graphic>
          <a:graphicData uri="http://schemas.openxmlformats.org/drawingml/2006/table">
            <a:tbl>
              <a:tblPr>
                <a:noFill/>
                <a:tableStyleId>{2FA21AC9-732B-4EF3-A61E-DC3AECE43B1E}</a:tableStyleId>
              </a:tblPr>
              <a:tblGrid>
                <a:gridCol w="1023000"/>
                <a:gridCol w="2577500"/>
              </a:tblGrid>
              <a:tr h="231550">
                <a:tc>
                  <a:txBody>
                    <a:bodyPr/>
                    <a:lstStyle/>
                    <a:p>
                      <a:pPr indent="0" lvl="0" marL="0" rtl="0" algn="ctr">
                        <a:spcBef>
                          <a:spcPts val="0"/>
                        </a:spcBef>
                        <a:spcAft>
                          <a:spcPts val="0"/>
                        </a:spcAft>
                        <a:buNone/>
                      </a:pPr>
                      <a:r>
                        <a:rPr lang="en" sz="700">
                          <a:latin typeface="Consolas"/>
                          <a:ea typeface="Consolas"/>
                          <a:cs typeface="Consolas"/>
                          <a:sym typeface="Consolas"/>
                        </a:rPr>
                        <a:t>Symbol</a:t>
                      </a:r>
                      <a:endParaRPr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Variable</a:t>
                      </a:r>
                      <a:endParaRPr sz="7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700">
                          <a:latin typeface="Consolas"/>
                          <a:ea typeface="Consolas"/>
                          <a:cs typeface="Consolas"/>
                          <a:sym typeface="Consolas"/>
                        </a:rPr>
                        <a:t>Y</a:t>
                      </a:r>
                      <a:r>
                        <a:rPr baseline="-25000" i="1" lang="en" sz="700">
                          <a:solidFill>
                            <a:schemeClr val="dk1"/>
                          </a:solidFill>
                          <a:latin typeface="Consolas"/>
                          <a:ea typeface="Consolas"/>
                          <a:cs typeface="Consolas"/>
                          <a:sym typeface="Consolas"/>
                        </a:rPr>
                        <a:t>d</a:t>
                      </a:r>
                      <a:endParaRPr baseline="-25000"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Annual Disposable Income</a:t>
                      </a:r>
                      <a:endParaRPr i="1" sz="7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Y</a:t>
                      </a:r>
                      <a:r>
                        <a:rPr baseline="-25000" i="1" lang="en" sz="700">
                          <a:solidFill>
                            <a:schemeClr val="dk1"/>
                          </a:solidFill>
                          <a:latin typeface="Consolas"/>
                          <a:ea typeface="Consolas"/>
                          <a:cs typeface="Consolas"/>
                          <a:sym typeface="Consolas"/>
                        </a:rPr>
                        <a:t>d</a:t>
                      </a:r>
                      <a:endParaRPr baseline="-25000"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latin typeface="Consolas"/>
                          <a:ea typeface="Consolas"/>
                          <a:cs typeface="Consolas"/>
                          <a:sym typeface="Consolas"/>
                        </a:rPr>
                        <a:t>Net Income</a:t>
                      </a:r>
                      <a:endParaRPr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EQ</a:t>
                      </a:r>
                      <a:r>
                        <a:rPr baseline="-25000" i="1" lang="en" sz="700">
                          <a:solidFill>
                            <a:schemeClr val="dk1"/>
                          </a:solidFill>
                          <a:latin typeface="Consolas"/>
                          <a:ea typeface="Consolas"/>
                          <a:cs typeface="Consolas"/>
                          <a:sym typeface="Consolas"/>
                        </a:rPr>
                        <a:t>ind</a:t>
                      </a:r>
                      <a:endParaRPr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OECD-modified Equivalence Scale per person</a:t>
                      </a:r>
                      <a:endParaRPr i="1"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C</a:t>
                      </a:r>
                      <a:endParaRPr i="1" sz="7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Fixed Monthly Costs</a:t>
                      </a:r>
                      <a:endParaRPr sz="7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V(m)</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Variable Monthly Costs for month </a:t>
                      </a:r>
                      <a:r>
                        <a:rPr i="1" lang="en" sz="700">
                          <a:solidFill>
                            <a:schemeClr val="dk1"/>
                          </a:solidFill>
                          <a:latin typeface="Consolas"/>
                          <a:ea typeface="Consolas"/>
                          <a:cs typeface="Consolas"/>
                          <a:sym typeface="Consolas"/>
                        </a:rPr>
                        <a:t>m</a:t>
                      </a:r>
                      <a:endParaRPr i="1" sz="7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S</a:t>
                      </a:r>
                      <a:r>
                        <a:rPr baseline="-25000" i="1" lang="en" sz="700">
                          <a:solidFill>
                            <a:schemeClr val="dk1"/>
                          </a:solidFill>
                          <a:latin typeface="Consolas"/>
                          <a:ea typeface="Consolas"/>
                          <a:cs typeface="Consolas"/>
                          <a:sym typeface="Consolas"/>
                        </a:rPr>
                        <a:t>m</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Financial Shock for month </a:t>
                      </a:r>
                      <a:r>
                        <a:rPr i="1" lang="en" sz="700">
                          <a:solidFill>
                            <a:schemeClr val="dk1"/>
                          </a:solidFill>
                          <a:latin typeface="Consolas"/>
                          <a:ea typeface="Consolas"/>
                          <a:cs typeface="Consolas"/>
                          <a:sym typeface="Consolas"/>
                        </a:rPr>
                        <a:t>m</a:t>
                      </a:r>
                      <a:endParaRPr i="1" sz="700">
                        <a:solidFill>
                          <a:schemeClr val="dk1"/>
                        </a:solidFill>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700">
                          <a:solidFill>
                            <a:schemeClr val="dk1"/>
                          </a:solidFill>
                          <a:latin typeface="Consolas"/>
                          <a:ea typeface="Consolas"/>
                          <a:cs typeface="Consolas"/>
                          <a:sym typeface="Consolas"/>
                        </a:rPr>
                        <a:t>m</a:t>
                      </a:r>
                      <a:endParaRPr i="1" sz="7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700">
                          <a:solidFill>
                            <a:schemeClr val="dk1"/>
                          </a:solidFill>
                          <a:latin typeface="Consolas"/>
                          <a:ea typeface="Consolas"/>
                          <a:cs typeface="Consolas"/>
                          <a:sym typeface="Consolas"/>
                        </a:rPr>
                        <a:t>Month (from 0 to 11)</a:t>
                      </a:r>
                      <a:endParaRPr sz="700">
                        <a:solidFill>
                          <a:schemeClr val="dk1"/>
                        </a:solidFill>
                        <a:latin typeface="Consolas"/>
                        <a:ea typeface="Consolas"/>
                        <a:cs typeface="Consolas"/>
                        <a:sym typeface="Consolas"/>
                      </a:endParaRPr>
                    </a:p>
                  </a:txBody>
                  <a:tcPr marT="91425" marB="91425" marR="91425" marL="91425"/>
                </a:tc>
              </a:tr>
            </a:tbl>
          </a:graphicData>
        </a:graphic>
      </p:graphicFrame>
      <p:pic>
        <p:nvPicPr>
          <p:cNvPr id="582" name="Google Shape;582;p64"/>
          <p:cNvPicPr preferRelativeResize="0"/>
          <p:nvPr/>
        </p:nvPicPr>
        <p:blipFill>
          <a:blip r:embed="rId14">
            <a:alphaModFix/>
          </a:blip>
          <a:stretch>
            <a:fillRect/>
          </a:stretch>
        </p:blipFill>
        <p:spPr>
          <a:xfrm>
            <a:off x="4923026" y="1935575"/>
            <a:ext cx="3315943" cy="572700"/>
          </a:xfrm>
          <a:prstGeom prst="rect">
            <a:avLst/>
          </a:prstGeom>
          <a:noFill/>
          <a:ln>
            <a:noFill/>
          </a:ln>
        </p:spPr>
      </p:pic>
      <p:sp>
        <p:nvSpPr>
          <p:cNvPr id="583" name="Google Shape;583;p64"/>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584" name="Google Shape;584;p64"/>
          <p:cNvSpPr txBox="1"/>
          <p:nvPr/>
        </p:nvSpPr>
        <p:spPr>
          <a:xfrm>
            <a:off x="82631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65"/>
          <p:cNvPicPr preferRelativeResize="0"/>
          <p:nvPr/>
        </p:nvPicPr>
        <p:blipFill>
          <a:blip r:embed="rId3">
            <a:alphaModFix/>
          </a:blip>
          <a:stretch>
            <a:fillRect/>
          </a:stretch>
        </p:blipFill>
        <p:spPr>
          <a:xfrm>
            <a:off x="75492" y="1290600"/>
            <a:ext cx="2381225" cy="966350"/>
          </a:xfrm>
          <a:prstGeom prst="rect">
            <a:avLst/>
          </a:prstGeom>
          <a:noFill/>
          <a:ln>
            <a:noFill/>
          </a:ln>
        </p:spPr>
      </p:pic>
      <p:sp>
        <p:nvSpPr>
          <p:cNvPr id="590" name="Google Shape;590;p65"/>
          <p:cNvSpPr txBox="1"/>
          <p:nvPr/>
        </p:nvSpPr>
        <p:spPr>
          <a:xfrm>
            <a:off x="431867" y="967500"/>
            <a:ext cx="3404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(1) Create the ‘Personas’</a:t>
            </a:r>
            <a:endParaRPr sz="900">
              <a:solidFill>
                <a:schemeClr val="dk2"/>
              </a:solidFill>
              <a:latin typeface="Consolas"/>
              <a:ea typeface="Consolas"/>
              <a:cs typeface="Consolas"/>
              <a:sym typeface="Consolas"/>
            </a:endParaRPr>
          </a:p>
        </p:txBody>
      </p:sp>
      <p:sp>
        <p:nvSpPr>
          <p:cNvPr id="591" name="Google Shape;591;p65"/>
          <p:cNvSpPr txBox="1"/>
          <p:nvPr/>
        </p:nvSpPr>
        <p:spPr>
          <a:xfrm>
            <a:off x="3288597" y="875900"/>
            <a:ext cx="1182000" cy="302100"/>
          </a:xfrm>
          <a:prstGeom prst="rect">
            <a:avLst/>
          </a:prstGeom>
          <a:noFill/>
          <a:ln>
            <a:noFill/>
          </a:ln>
        </p:spPr>
        <p:txBody>
          <a:bodyPr anchorCtr="0" anchor="t" bIns="85475" lIns="85475" spcFirstLastPara="1" rIns="85475" wrap="square" tIns="85475">
            <a:spAutoFit/>
          </a:bodyPr>
          <a:lstStyle/>
          <a:p>
            <a:pPr indent="0" lvl="0" marL="0" rtl="0" algn="l">
              <a:spcBef>
                <a:spcPts val="0"/>
              </a:spcBef>
              <a:spcAft>
                <a:spcPts val="0"/>
              </a:spcAft>
              <a:buNone/>
            </a:pPr>
            <a:r>
              <a:rPr lang="en" sz="841">
                <a:solidFill>
                  <a:schemeClr val="dk2"/>
                </a:solidFill>
                <a:latin typeface="Consolas"/>
                <a:ea typeface="Consolas"/>
                <a:cs typeface="Consolas"/>
                <a:sym typeface="Consolas"/>
              </a:rPr>
              <a:t>(2) Apply Taxes</a:t>
            </a:r>
            <a:endParaRPr sz="841">
              <a:solidFill>
                <a:schemeClr val="dk2"/>
              </a:solidFill>
              <a:latin typeface="Consolas"/>
              <a:ea typeface="Consolas"/>
              <a:cs typeface="Consolas"/>
              <a:sym typeface="Consolas"/>
            </a:endParaRPr>
          </a:p>
        </p:txBody>
      </p:sp>
      <p:pic>
        <p:nvPicPr>
          <p:cNvPr id="592" name="Google Shape;592;p65"/>
          <p:cNvPicPr preferRelativeResize="0"/>
          <p:nvPr/>
        </p:nvPicPr>
        <p:blipFill rotWithShape="1">
          <a:blip r:embed="rId4">
            <a:alphaModFix/>
          </a:blip>
          <a:srcRect b="50802" l="0" r="0" t="0"/>
          <a:stretch/>
        </p:blipFill>
        <p:spPr>
          <a:xfrm>
            <a:off x="2841017" y="1260616"/>
            <a:ext cx="1005782" cy="1545122"/>
          </a:xfrm>
          <a:prstGeom prst="rect">
            <a:avLst/>
          </a:prstGeom>
          <a:noFill/>
          <a:ln>
            <a:noFill/>
          </a:ln>
        </p:spPr>
      </p:pic>
      <p:pic>
        <p:nvPicPr>
          <p:cNvPr id="593" name="Google Shape;593;p65"/>
          <p:cNvPicPr preferRelativeResize="0"/>
          <p:nvPr/>
        </p:nvPicPr>
        <p:blipFill rotWithShape="1">
          <a:blip r:embed="rId4">
            <a:alphaModFix/>
          </a:blip>
          <a:srcRect b="0" l="0" r="0" t="49233"/>
          <a:stretch/>
        </p:blipFill>
        <p:spPr>
          <a:xfrm>
            <a:off x="3819904" y="1211426"/>
            <a:ext cx="1005782" cy="1594310"/>
          </a:xfrm>
          <a:prstGeom prst="rect">
            <a:avLst/>
          </a:prstGeom>
          <a:noFill/>
          <a:ln>
            <a:noFill/>
          </a:ln>
        </p:spPr>
      </p:pic>
      <p:cxnSp>
        <p:nvCxnSpPr>
          <p:cNvPr id="594" name="Google Shape;594;p65"/>
          <p:cNvCxnSpPr/>
          <p:nvPr/>
        </p:nvCxnSpPr>
        <p:spPr>
          <a:xfrm>
            <a:off x="2377892" y="1699700"/>
            <a:ext cx="374400" cy="0"/>
          </a:xfrm>
          <a:prstGeom prst="straightConnector1">
            <a:avLst/>
          </a:prstGeom>
          <a:noFill/>
          <a:ln cap="flat" cmpd="sng" w="28575">
            <a:solidFill>
              <a:srgbClr val="FF0000"/>
            </a:solidFill>
            <a:prstDash val="solid"/>
            <a:round/>
            <a:headEnd len="med" w="med" type="none"/>
            <a:tailEnd len="med" w="med" type="triangle"/>
          </a:ln>
        </p:spPr>
      </p:cxnSp>
      <p:pic>
        <p:nvPicPr>
          <p:cNvPr id="595" name="Google Shape;595;p65"/>
          <p:cNvPicPr preferRelativeResize="0"/>
          <p:nvPr/>
        </p:nvPicPr>
        <p:blipFill>
          <a:blip r:embed="rId5">
            <a:alphaModFix/>
          </a:blip>
          <a:stretch>
            <a:fillRect/>
          </a:stretch>
        </p:blipFill>
        <p:spPr>
          <a:xfrm>
            <a:off x="5009904" y="1320939"/>
            <a:ext cx="1102439" cy="1313678"/>
          </a:xfrm>
          <a:prstGeom prst="rect">
            <a:avLst/>
          </a:prstGeom>
          <a:noFill/>
          <a:ln>
            <a:noFill/>
          </a:ln>
        </p:spPr>
      </p:pic>
      <p:sp>
        <p:nvSpPr>
          <p:cNvPr id="596" name="Google Shape;596;p65"/>
          <p:cNvSpPr txBox="1"/>
          <p:nvPr/>
        </p:nvSpPr>
        <p:spPr>
          <a:xfrm>
            <a:off x="5246877" y="1120850"/>
            <a:ext cx="721500" cy="200100"/>
          </a:xfrm>
          <a:prstGeom prst="rect">
            <a:avLst/>
          </a:prstGeom>
          <a:noFill/>
          <a:ln>
            <a:noFill/>
          </a:ln>
        </p:spPr>
        <p:txBody>
          <a:bodyPr anchorCtr="0" anchor="t" bIns="39600" lIns="39600" spcFirstLastPara="1" rIns="39600" wrap="square" tIns="39600">
            <a:spAutoFit/>
          </a:bodyPr>
          <a:lstStyle/>
          <a:p>
            <a:pPr indent="0" lvl="0" marL="0" rtl="0" algn="l">
              <a:spcBef>
                <a:spcPts val="0"/>
              </a:spcBef>
              <a:spcAft>
                <a:spcPts val="0"/>
              </a:spcAft>
              <a:buNone/>
            </a:pPr>
            <a:r>
              <a:rPr lang="en" sz="780">
                <a:solidFill>
                  <a:schemeClr val="dk2"/>
                </a:solidFill>
                <a:latin typeface="Consolas"/>
                <a:ea typeface="Consolas"/>
                <a:cs typeface="Consolas"/>
                <a:sym typeface="Consolas"/>
              </a:rPr>
              <a:t>Tax Rates</a:t>
            </a:r>
            <a:endParaRPr sz="780">
              <a:solidFill>
                <a:schemeClr val="dk2"/>
              </a:solidFill>
              <a:latin typeface="Consolas"/>
              <a:ea typeface="Consolas"/>
              <a:cs typeface="Consolas"/>
              <a:sym typeface="Consolas"/>
            </a:endParaRPr>
          </a:p>
        </p:txBody>
      </p:sp>
      <p:cxnSp>
        <p:nvCxnSpPr>
          <p:cNvPr id="597" name="Google Shape;597;p65"/>
          <p:cNvCxnSpPr/>
          <p:nvPr/>
        </p:nvCxnSpPr>
        <p:spPr>
          <a:xfrm rot="10800000">
            <a:off x="4733877" y="1819017"/>
            <a:ext cx="198000" cy="0"/>
          </a:xfrm>
          <a:prstGeom prst="straightConnector1">
            <a:avLst/>
          </a:prstGeom>
          <a:noFill/>
          <a:ln cap="flat" cmpd="sng" w="8900">
            <a:solidFill>
              <a:schemeClr val="dk2"/>
            </a:solidFill>
            <a:prstDash val="solid"/>
            <a:round/>
            <a:headEnd len="med" w="med" type="stealth"/>
            <a:tailEnd len="med" w="med" type="stealth"/>
          </a:ln>
        </p:spPr>
      </p:cxnSp>
      <p:cxnSp>
        <p:nvCxnSpPr>
          <p:cNvPr id="598" name="Google Shape;598;p65"/>
          <p:cNvCxnSpPr/>
          <p:nvPr/>
        </p:nvCxnSpPr>
        <p:spPr>
          <a:xfrm>
            <a:off x="6188867" y="1699700"/>
            <a:ext cx="374400" cy="0"/>
          </a:xfrm>
          <a:prstGeom prst="straightConnector1">
            <a:avLst/>
          </a:prstGeom>
          <a:noFill/>
          <a:ln cap="flat" cmpd="sng" w="28575">
            <a:solidFill>
              <a:srgbClr val="FF0000"/>
            </a:solidFill>
            <a:prstDash val="solid"/>
            <a:round/>
            <a:headEnd len="med" w="med" type="none"/>
            <a:tailEnd len="med" w="med" type="triangle"/>
          </a:ln>
        </p:spPr>
      </p:cxnSp>
      <p:pic>
        <p:nvPicPr>
          <p:cNvPr id="599" name="Google Shape;599;p65"/>
          <p:cNvPicPr preferRelativeResize="0"/>
          <p:nvPr/>
        </p:nvPicPr>
        <p:blipFill>
          <a:blip r:embed="rId6">
            <a:alphaModFix/>
          </a:blip>
          <a:stretch>
            <a:fillRect/>
          </a:stretch>
        </p:blipFill>
        <p:spPr>
          <a:xfrm>
            <a:off x="6639792" y="1236575"/>
            <a:ext cx="976500" cy="1199650"/>
          </a:xfrm>
          <a:prstGeom prst="rect">
            <a:avLst/>
          </a:prstGeom>
          <a:noFill/>
          <a:ln>
            <a:noFill/>
          </a:ln>
        </p:spPr>
      </p:pic>
      <p:cxnSp>
        <p:nvCxnSpPr>
          <p:cNvPr id="600" name="Google Shape;600;p65"/>
          <p:cNvCxnSpPr/>
          <p:nvPr/>
        </p:nvCxnSpPr>
        <p:spPr>
          <a:xfrm rot="10800000">
            <a:off x="7591668" y="1773780"/>
            <a:ext cx="198000" cy="0"/>
          </a:xfrm>
          <a:prstGeom prst="straightConnector1">
            <a:avLst/>
          </a:prstGeom>
          <a:noFill/>
          <a:ln cap="flat" cmpd="sng" w="8900">
            <a:solidFill>
              <a:schemeClr val="dk2"/>
            </a:solidFill>
            <a:prstDash val="solid"/>
            <a:round/>
            <a:headEnd len="med" w="med" type="stealth"/>
            <a:tailEnd len="med" w="med" type="stealth"/>
          </a:ln>
        </p:spPr>
      </p:cxnSp>
      <p:sp>
        <p:nvSpPr>
          <p:cNvPr id="601" name="Google Shape;601;p65"/>
          <p:cNvSpPr txBox="1"/>
          <p:nvPr/>
        </p:nvSpPr>
        <p:spPr>
          <a:xfrm>
            <a:off x="8216436" y="1236575"/>
            <a:ext cx="527400" cy="126300"/>
          </a:xfrm>
          <a:prstGeom prst="rect">
            <a:avLst/>
          </a:prstGeom>
          <a:noFill/>
          <a:ln>
            <a:noFill/>
          </a:ln>
        </p:spPr>
        <p:txBody>
          <a:bodyPr anchorCtr="0" anchor="t" bIns="25025" lIns="25025" spcFirstLastPara="1" rIns="25025" wrap="square" tIns="25025">
            <a:spAutoFit/>
          </a:bodyPr>
          <a:lstStyle/>
          <a:p>
            <a:pPr indent="0" lvl="0" marL="0" rtl="0" algn="l">
              <a:spcBef>
                <a:spcPts val="0"/>
              </a:spcBef>
              <a:spcAft>
                <a:spcPts val="0"/>
              </a:spcAft>
              <a:buNone/>
            </a:pPr>
            <a:r>
              <a:rPr lang="en" sz="493">
                <a:solidFill>
                  <a:schemeClr val="dk2"/>
                </a:solidFill>
              </a:rPr>
              <a:t>Essential Costs</a:t>
            </a:r>
            <a:endParaRPr sz="493">
              <a:solidFill>
                <a:schemeClr val="dk2"/>
              </a:solidFill>
            </a:endParaRPr>
          </a:p>
        </p:txBody>
      </p:sp>
      <p:pic>
        <p:nvPicPr>
          <p:cNvPr id="602" name="Google Shape;602;p65"/>
          <p:cNvPicPr preferRelativeResize="0"/>
          <p:nvPr/>
        </p:nvPicPr>
        <p:blipFill>
          <a:blip r:embed="rId7">
            <a:alphaModFix/>
          </a:blip>
          <a:stretch>
            <a:fillRect/>
          </a:stretch>
        </p:blipFill>
        <p:spPr>
          <a:xfrm>
            <a:off x="7819220" y="1412729"/>
            <a:ext cx="1182119" cy="310884"/>
          </a:xfrm>
          <a:prstGeom prst="rect">
            <a:avLst/>
          </a:prstGeom>
          <a:noFill/>
          <a:ln>
            <a:noFill/>
          </a:ln>
        </p:spPr>
      </p:pic>
      <p:sp>
        <p:nvSpPr>
          <p:cNvPr id="603" name="Google Shape;603;p65"/>
          <p:cNvSpPr txBox="1"/>
          <p:nvPr/>
        </p:nvSpPr>
        <p:spPr>
          <a:xfrm>
            <a:off x="6850071" y="875888"/>
            <a:ext cx="1864200" cy="302100"/>
          </a:xfrm>
          <a:prstGeom prst="rect">
            <a:avLst/>
          </a:prstGeom>
          <a:noFill/>
          <a:ln>
            <a:noFill/>
          </a:ln>
        </p:spPr>
        <p:txBody>
          <a:bodyPr anchorCtr="0" anchor="t" bIns="85475" lIns="85475" spcFirstLastPara="1" rIns="85475" wrap="square" tIns="85475">
            <a:spAutoFit/>
          </a:bodyPr>
          <a:lstStyle/>
          <a:p>
            <a:pPr indent="0" lvl="0" marL="0" rtl="0" algn="l">
              <a:spcBef>
                <a:spcPts val="0"/>
              </a:spcBef>
              <a:spcAft>
                <a:spcPts val="0"/>
              </a:spcAft>
              <a:buNone/>
            </a:pPr>
            <a:r>
              <a:rPr lang="en" sz="841">
                <a:solidFill>
                  <a:schemeClr val="dk2"/>
                </a:solidFill>
                <a:latin typeface="Consolas"/>
                <a:ea typeface="Consolas"/>
                <a:cs typeface="Consolas"/>
                <a:sym typeface="Consolas"/>
              </a:rPr>
              <a:t>(3) Subtract Essential costs</a:t>
            </a:r>
            <a:endParaRPr sz="841">
              <a:solidFill>
                <a:schemeClr val="dk2"/>
              </a:solidFill>
              <a:latin typeface="Consolas"/>
              <a:ea typeface="Consolas"/>
              <a:cs typeface="Consolas"/>
              <a:sym typeface="Consolas"/>
            </a:endParaRPr>
          </a:p>
        </p:txBody>
      </p:sp>
      <p:pic>
        <p:nvPicPr>
          <p:cNvPr id="604" name="Google Shape;604;p65"/>
          <p:cNvPicPr preferRelativeResize="0"/>
          <p:nvPr/>
        </p:nvPicPr>
        <p:blipFill>
          <a:blip r:embed="rId8">
            <a:alphaModFix/>
          </a:blip>
          <a:stretch>
            <a:fillRect/>
          </a:stretch>
        </p:blipFill>
        <p:spPr>
          <a:xfrm>
            <a:off x="6878150" y="3593588"/>
            <a:ext cx="2046000" cy="607950"/>
          </a:xfrm>
          <a:prstGeom prst="rect">
            <a:avLst/>
          </a:prstGeom>
          <a:noFill/>
          <a:ln>
            <a:noFill/>
          </a:ln>
        </p:spPr>
      </p:pic>
      <p:sp>
        <p:nvSpPr>
          <p:cNvPr id="605" name="Google Shape;605;p65"/>
          <p:cNvSpPr txBox="1"/>
          <p:nvPr/>
        </p:nvSpPr>
        <p:spPr>
          <a:xfrm>
            <a:off x="6941201" y="3291500"/>
            <a:ext cx="2127300" cy="302100"/>
          </a:xfrm>
          <a:prstGeom prst="rect">
            <a:avLst/>
          </a:prstGeom>
          <a:noFill/>
          <a:ln>
            <a:noFill/>
          </a:ln>
        </p:spPr>
        <p:txBody>
          <a:bodyPr anchorCtr="0" anchor="t" bIns="85475" lIns="85475" spcFirstLastPara="1" rIns="85475" wrap="square" tIns="85475">
            <a:spAutoFit/>
          </a:bodyPr>
          <a:lstStyle/>
          <a:p>
            <a:pPr indent="0" lvl="0" marL="0" rtl="0" algn="l">
              <a:spcBef>
                <a:spcPts val="0"/>
              </a:spcBef>
              <a:spcAft>
                <a:spcPts val="0"/>
              </a:spcAft>
              <a:buNone/>
            </a:pPr>
            <a:r>
              <a:rPr lang="en" sz="841">
                <a:solidFill>
                  <a:schemeClr val="dk2"/>
                </a:solidFill>
                <a:latin typeface="Consolas"/>
                <a:ea typeface="Consolas"/>
                <a:cs typeface="Consolas"/>
                <a:sym typeface="Consolas"/>
              </a:rPr>
              <a:t>(4) Apply Household Structure</a:t>
            </a:r>
            <a:endParaRPr sz="841">
              <a:solidFill>
                <a:schemeClr val="dk2"/>
              </a:solidFill>
              <a:latin typeface="Consolas"/>
              <a:ea typeface="Consolas"/>
              <a:cs typeface="Consolas"/>
              <a:sym typeface="Consolas"/>
            </a:endParaRPr>
          </a:p>
        </p:txBody>
      </p:sp>
      <p:cxnSp>
        <p:nvCxnSpPr>
          <p:cNvPr id="606" name="Google Shape;606;p65"/>
          <p:cNvCxnSpPr/>
          <p:nvPr/>
        </p:nvCxnSpPr>
        <p:spPr>
          <a:xfrm>
            <a:off x="7782171" y="2631673"/>
            <a:ext cx="0" cy="523500"/>
          </a:xfrm>
          <a:prstGeom prst="straightConnector1">
            <a:avLst/>
          </a:prstGeom>
          <a:noFill/>
          <a:ln cap="flat" cmpd="sng" w="28575">
            <a:solidFill>
              <a:srgbClr val="FF0000"/>
            </a:solidFill>
            <a:prstDash val="solid"/>
            <a:round/>
            <a:headEnd len="med" w="med" type="none"/>
            <a:tailEnd len="med" w="med" type="triangle"/>
          </a:ln>
        </p:spPr>
      </p:cxnSp>
      <p:pic>
        <p:nvPicPr>
          <p:cNvPr id="607" name="Google Shape;607;p65"/>
          <p:cNvPicPr preferRelativeResize="0"/>
          <p:nvPr/>
        </p:nvPicPr>
        <p:blipFill>
          <a:blip r:embed="rId9">
            <a:alphaModFix/>
          </a:blip>
          <a:stretch>
            <a:fillRect/>
          </a:stretch>
        </p:blipFill>
        <p:spPr>
          <a:xfrm>
            <a:off x="5174174" y="3145697"/>
            <a:ext cx="1182125" cy="788053"/>
          </a:xfrm>
          <a:prstGeom prst="rect">
            <a:avLst/>
          </a:prstGeom>
          <a:noFill/>
          <a:ln>
            <a:noFill/>
          </a:ln>
        </p:spPr>
      </p:pic>
      <p:sp>
        <p:nvSpPr>
          <p:cNvPr id="608" name="Google Shape;608;p65"/>
          <p:cNvSpPr txBox="1"/>
          <p:nvPr/>
        </p:nvSpPr>
        <p:spPr>
          <a:xfrm>
            <a:off x="5581307" y="3852940"/>
            <a:ext cx="241200" cy="369300"/>
          </a:xfrm>
          <a:prstGeom prst="rect">
            <a:avLst/>
          </a:prstGeom>
          <a:noFill/>
          <a:ln>
            <a:noFill/>
          </a:ln>
        </p:spPr>
        <p:txBody>
          <a:bodyPr anchorCtr="0" anchor="t" bIns="39600" lIns="39600" spcFirstLastPara="1" rIns="39600" wrap="square" tIns="39600">
            <a:spAutoFit/>
          </a:bodyPr>
          <a:lstStyle/>
          <a:p>
            <a:pPr indent="0" lvl="0" marL="0" rtl="0" algn="l">
              <a:spcBef>
                <a:spcPts val="0"/>
              </a:spcBef>
              <a:spcAft>
                <a:spcPts val="0"/>
              </a:spcAft>
              <a:buNone/>
            </a:pPr>
            <a:r>
              <a:rPr lang="en" sz="1880">
                <a:solidFill>
                  <a:schemeClr val="dk2"/>
                </a:solidFill>
              </a:rPr>
              <a:t>+</a:t>
            </a:r>
            <a:endParaRPr sz="1880">
              <a:solidFill>
                <a:schemeClr val="dk2"/>
              </a:solidFill>
            </a:endParaRPr>
          </a:p>
        </p:txBody>
      </p:sp>
      <p:pic>
        <p:nvPicPr>
          <p:cNvPr id="609" name="Google Shape;609;p65"/>
          <p:cNvPicPr preferRelativeResize="0"/>
          <p:nvPr/>
        </p:nvPicPr>
        <p:blipFill>
          <a:blip r:embed="rId10">
            <a:alphaModFix/>
          </a:blip>
          <a:stretch>
            <a:fillRect/>
          </a:stretch>
        </p:blipFill>
        <p:spPr>
          <a:xfrm>
            <a:off x="5138987" y="4322743"/>
            <a:ext cx="1252500" cy="665757"/>
          </a:xfrm>
          <a:prstGeom prst="rect">
            <a:avLst/>
          </a:prstGeom>
          <a:noFill/>
          <a:ln>
            <a:noFill/>
          </a:ln>
        </p:spPr>
      </p:pic>
      <p:sp>
        <p:nvSpPr>
          <p:cNvPr id="610" name="Google Shape;610;p65"/>
          <p:cNvSpPr txBox="1"/>
          <p:nvPr/>
        </p:nvSpPr>
        <p:spPr>
          <a:xfrm>
            <a:off x="5246871" y="4179717"/>
            <a:ext cx="1107000" cy="172800"/>
          </a:xfrm>
          <a:prstGeom prst="rect">
            <a:avLst/>
          </a:prstGeom>
          <a:noFill/>
          <a:ln>
            <a:noFill/>
          </a:ln>
        </p:spPr>
        <p:txBody>
          <a:bodyPr anchorCtr="0" anchor="t" bIns="34225" lIns="34225" spcFirstLastPara="1" rIns="34225" wrap="square" tIns="34225">
            <a:spAutoFit/>
          </a:bodyPr>
          <a:lstStyle/>
          <a:p>
            <a:pPr indent="0" lvl="0" marL="0" rtl="0" algn="l">
              <a:spcBef>
                <a:spcPts val="0"/>
              </a:spcBef>
              <a:spcAft>
                <a:spcPts val="0"/>
              </a:spcAft>
              <a:buNone/>
            </a:pPr>
            <a:r>
              <a:rPr lang="en" sz="674">
                <a:solidFill>
                  <a:schemeClr val="dk2"/>
                </a:solidFill>
              </a:rPr>
              <a:t>Log-normal Distribution</a:t>
            </a:r>
            <a:endParaRPr sz="674">
              <a:solidFill>
                <a:schemeClr val="dk2"/>
              </a:solidFill>
            </a:endParaRPr>
          </a:p>
        </p:txBody>
      </p:sp>
      <p:cxnSp>
        <p:nvCxnSpPr>
          <p:cNvPr id="611" name="Google Shape;611;p65"/>
          <p:cNvCxnSpPr/>
          <p:nvPr/>
        </p:nvCxnSpPr>
        <p:spPr>
          <a:xfrm rot="10800000">
            <a:off x="6446371" y="3897573"/>
            <a:ext cx="341700" cy="0"/>
          </a:xfrm>
          <a:prstGeom prst="straightConnector1">
            <a:avLst/>
          </a:prstGeom>
          <a:noFill/>
          <a:ln cap="flat" cmpd="sng" w="28575">
            <a:solidFill>
              <a:srgbClr val="FF0000"/>
            </a:solidFill>
            <a:prstDash val="solid"/>
            <a:round/>
            <a:headEnd len="med" w="med" type="none"/>
            <a:tailEnd len="med" w="med" type="triangle"/>
          </a:ln>
        </p:spPr>
      </p:cxnSp>
      <p:cxnSp>
        <p:nvCxnSpPr>
          <p:cNvPr id="612" name="Google Shape;612;p65"/>
          <p:cNvCxnSpPr/>
          <p:nvPr/>
        </p:nvCxnSpPr>
        <p:spPr>
          <a:xfrm rot="10800000">
            <a:off x="4876402" y="4004492"/>
            <a:ext cx="198000" cy="0"/>
          </a:xfrm>
          <a:prstGeom prst="straightConnector1">
            <a:avLst/>
          </a:prstGeom>
          <a:noFill/>
          <a:ln cap="flat" cmpd="sng" w="8900">
            <a:solidFill>
              <a:schemeClr val="dk2"/>
            </a:solidFill>
            <a:prstDash val="solid"/>
            <a:round/>
            <a:headEnd len="med" w="med" type="stealth"/>
            <a:tailEnd len="med" w="med" type="stealth"/>
          </a:ln>
        </p:spPr>
      </p:cxnSp>
      <p:pic>
        <p:nvPicPr>
          <p:cNvPr id="613" name="Google Shape;613;p65"/>
          <p:cNvPicPr preferRelativeResize="0"/>
          <p:nvPr/>
        </p:nvPicPr>
        <p:blipFill>
          <a:blip r:embed="rId11">
            <a:alphaModFix/>
          </a:blip>
          <a:stretch>
            <a:fillRect/>
          </a:stretch>
        </p:blipFill>
        <p:spPr>
          <a:xfrm>
            <a:off x="3562838" y="3101275"/>
            <a:ext cx="1151062" cy="1836299"/>
          </a:xfrm>
          <a:prstGeom prst="rect">
            <a:avLst/>
          </a:prstGeom>
          <a:noFill/>
          <a:ln>
            <a:noFill/>
          </a:ln>
        </p:spPr>
      </p:pic>
      <p:sp>
        <p:nvSpPr>
          <p:cNvPr id="614" name="Google Shape;614;p65"/>
          <p:cNvSpPr txBox="1"/>
          <p:nvPr/>
        </p:nvSpPr>
        <p:spPr>
          <a:xfrm>
            <a:off x="3947989" y="2805725"/>
            <a:ext cx="1947300" cy="302100"/>
          </a:xfrm>
          <a:prstGeom prst="rect">
            <a:avLst/>
          </a:prstGeom>
          <a:noFill/>
          <a:ln>
            <a:noFill/>
          </a:ln>
        </p:spPr>
        <p:txBody>
          <a:bodyPr anchorCtr="0" anchor="t" bIns="85475" lIns="85475" spcFirstLastPara="1" rIns="85475" wrap="square" tIns="85475">
            <a:spAutoFit/>
          </a:bodyPr>
          <a:lstStyle/>
          <a:p>
            <a:pPr indent="0" lvl="0" marL="0" rtl="0" algn="l">
              <a:spcBef>
                <a:spcPts val="0"/>
              </a:spcBef>
              <a:spcAft>
                <a:spcPts val="0"/>
              </a:spcAft>
              <a:buNone/>
            </a:pPr>
            <a:r>
              <a:rPr lang="en" sz="841">
                <a:solidFill>
                  <a:schemeClr val="dk2"/>
                </a:solidFill>
                <a:latin typeface="Consolas"/>
                <a:ea typeface="Consolas"/>
                <a:cs typeface="Consolas"/>
                <a:sym typeface="Consolas"/>
              </a:rPr>
              <a:t>(5) Apply Financial Shocks</a:t>
            </a:r>
            <a:endParaRPr sz="841">
              <a:solidFill>
                <a:schemeClr val="dk2"/>
              </a:solidFill>
              <a:latin typeface="Consolas"/>
              <a:ea typeface="Consolas"/>
              <a:cs typeface="Consolas"/>
              <a:sym typeface="Consolas"/>
            </a:endParaRPr>
          </a:p>
        </p:txBody>
      </p:sp>
      <p:cxnSp>
        <p:nvCxnSpPr>
          <p:cNvPr id="615" name="Google Shape;615;p65"/>
          <p:cNvCxnSpPr/>
          <p:nvPr/>
        </p:nvCxnSpPr>
        <p:spPr>
          <a:xfrm rot="10800000">
            <a:off x="2986733" y="3933748"/>
            <a:ext cx="341700" cy="0"/>
          </a:xfrm>
          <a:prstGeom prst="straightConnector1">
            <a:avLst/>
          </a:prstGeom>
          <a:noFill/>
          <a:ln cap="flat" cmpd="sng" w="28575">
            <a:solidFill>
              <a:srgbClr val="FF0000"/>
            </a:solidFill>
            <a:prstDash val="solid"/>
            <a:round/>
            <a:headEnd len="med" w="med" type="none"/>
            <a:tailEnd len="med" w="med" type="triangle"/>
          </a:ln>
        </p:spPr>
      </p:cxnSp>
      <p:pic>
        <p:nvPicPr>
          <p:cNvPr id="616" name="Google Shape;616;p65"/>
          <p:cNvPicPr preferRelativeResize="0"/>
          <p:nvPr/>
        </p:nvPicPr>
        <p:blipFill>
          <a:blip r:embed="rId12">
            <a:alphaModFix/>
          </a:blip>
          <a:stretch>
            <a:fillRect/>
          </a:stretch>
        </p:blipFill>
        <p:spPr>
          <a:xfrm>
            <a:off x="7819224" y="1958355"/>
            <a:ext cx="1107000" cy="442696"/>
          </a:xfrm>
          <a:prstGeom prst="rect">
            <a:avLst/>
          </a:prstGeom>
          <a:noFill/>
          <a:ln>
            <a:noFill/>
          </a:ln>
        </p:spPr>
      </p:pic>
      <p:sp>
        <p:nvSpPr>
          <p:cNvPr id="617" name="Google Shape;617;p65"/>
          <p:cNvSpPr txBox="1"/>
          <p:nvPr/>
        </p:nvSpPr>
        <p:spPr>
          <a:xfrm>
            <a:off x="8289695" y="1654004"/>
            <a:ext cx="241200" cy="369300"/>
          </a:xfrm>
          <a:prstGeom prst="rect">
            <a:avLst/>
          </a:prstGeom>
          <a:noFill/>
          <a:ln>
            <a:noFill/>
          </a:ln>
        </p:spPr>
        <p:txBody>
          <a:bodyPr anchorCtr="0" anchor="t" bIns="39600" lIns="39600" spcFirstLastPara="1" rIns="39600" wrap="square" tIns="39600">
            <a:spAutoFit/>
          </a:bodyPr>
          <a:lstStyle/>
          <a:p>
            <a:pPr indent="0" lvl="0" marL="0" rtl="0" algn="l">
              <a:spcBef>
                <a:spcPts val="0"/>
              </a:spcBef>
              <a:spcAft>
                <a:spcPts val="0"/>
              </a:spcAft>
              <a:buNone/>
            </a:pPr>
            <a:r>
              <a:rPr lang="en" sz="1880">
                <a:solidFill>
                  <a:schemeClr val="dk2"/>
                </a:solidFill>
              </a:rPr>
              <a:t>+</a:t>
            </a:r>
            <a:endParaRPr sz="1880">
              <a:solidFill>
                <a:schemeClr val="dk2"/>
              </a:solidFill>
            </a:endParaRPr>
          </a:p>
        </p:txBody>
      </p:sp>
      <p:sp>
        <p:nvSpPr>
          <p:cNvPr id="618" name="Google Shape;618;p65"/>
          <p:cNvSpPr txBox="1"/>
          <p:nvPr/>
        </p:nvSpPr>
        <p:spPr>
          <a:xfrm>
            <a:off x="953489" y="2938750"/>
            <a:ext cx="1947300" cy="302100"/>
          </a:xfrm>
          <a:prstGeom prst="rect">
            <a:avLst/>
          </a:prstGeom>
          <a:noFill/>
          <a:ln>
            <a:noFill/>
          </a:ln>
        </p:spPr>
        <p:txBody>
          <a:bodyPr anchorCtr="0" anchor="t" bIns="85475" lIns="85475" spcFirstLastPara="1" rIns="85475" wrap="square" tIns="85475">
            <a:spAutoFit/>
          </a:bodyPr>
          <a:lstStyle/>
          <a:p>
            <a:pPr indent="0" lvl="0" marL="0" rtl="0" algn="l">
              <a:spcBef>
                <a:spcPts val="0"/>
              </a:spcBef>
              <a:spcAft>
                <a:spcPts val="0"/>
              </a:spcAft>
              <a:buNone/>
            </a:pPr>
            <a:r>
              <a:rPr lang="en" sz="841">
                <a:solidFill>
                  <a:schemeClr val="dk2"/>
                </a:solidFill>
                <a:latin typeface="Consolas"/>
                <a:ea typeface="Consolas"/>
                <a:cs typeface="Consolas"/>
                <a:sym typeface="Consolas"/>
              </a:rPr>
              <a:t>(6) Visualize Results</a:t>
            </a:r>
            <a:endParaRPr sz="841">
              <a:solidFill>
                <a:schemeClr val="dk2"/>
              </a:solidFill>
              <a:latin typeface="Consolas"/>
              <a:ea typeface="Consolas"/>
              <a:cs typeface="Consolas"/>
              <a:sym typeface="Consolas"/>
            </a:endParaRPr>
          </a:p>
        </p:txBody>
      </p:sp>
      <p:pic>
        <p:nvPicPr>
          <p:cNvPr id="619" name="Google Shape;619;p65" title="yap1.png"/>
          <p:cNvPicPr preferRelativeResize="0"/>
          <p:nvPr/>
        </p:nvPicPr>
        <p:blipFill rotWithShape="1">
          <a:blip r:embed="rId13">
            <a:alphaModFix/>
          </a:blip>
          <a:srcRect b="0" l="55325" r="0" t="0"/>
          <a:stretch/>
        </p:blipFill>
        <p:spPr>
          <a:xfrm>
            <a:off x="1730625" y="3187650"/>
            <a:ext cx="1021676" cy="1633692"/>
          </a:xfrm>
          <a:prstGeom prst="rect">
            <a:avLst/>
          </a:prstGeom>
          <a:noFill/>
          <a:ln>
            <a:noFill/>
          </a:ln>
        </p:spPr>
      </p:pic>
      <p:pic>
        <p:nvPicPr>
          <p:cNvPr id="620" name="Google Shape;620;p65" title="yap1.png"/>
          <p:cNvPicPr preferRelativeResize="0"/>
          <p:nvPr/>
        </p:nvPicPr>
        <p:blipFill rotWithShape="1">
          <a:blip r:embed="rId13">
            <a:alphaModFix/>
          </a:blip>
          <a:srcRect b="0" l="-1628" r="46245" t="0"/>
          <a:stretch/>
        </p:blipFill>
        <p:spPr>
          <a:xfrm>
            <a:off x="431876" y="3204071"/>
            <a:ext cx="1241088" cy="1600858"/>
          </a:xfrm>
          <a:prstGeom prst="rect">
            <a:avLst/>
          </a:prstGeom>
          <a:noFill/>
          <a:ln>
            <a:noFill/>
          </a:ln>
        </p:spPr>
      </p:pic>
      <p:sp>
        <p:nvSpPr>
          <p:cNvPr id="621" name="Google Shape;621;p65"/>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sp>
        <p:nvSpPr>
          <p:cNvPr id="622" name="Google Shape;622;p65"/>
          <p:cNvSpPr txBox="1"/>
          <p:nvPr/>
        </p:nvSpPr>
        <p:spPr>
          <a:xfrm>
            <a:off x="82631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6" name="Shape 626"/>
        <p:cNvGrpSpPr/>
        <p:nvPr/>
      </p:nvGrpSpPr>
      <p:grpSpPr>
        <a:xfrm>
          <a:off x="0" y="0"/>
          <a:ext cx="0" cy="0"/>
          <a:chOff x="0" y="0"/>
          <a:chExt cx="0" cy="0"/>
        </a:xfrm>
      </p:grpSpPr>
      <p:sp>
        <p:nvSpPr>
          <p:cNvPr id="627" name="Google Shape;627;p66"/>
          <p:cNvSpPr txBox="1"/>
          <p:nvPr/>
        </p:nvSpPr>
        <p:spPr>
          <a:xfrm>
            <a:off x="5981550" y="833200"/>
            <a:ext cx="2951400" cy="3594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900">
              <a:solidFill>
                <a:schemeClr val="dk2"/>
              </a:solidFill>
            </a:endParaRPr>
          </a:p>
        </p:txBody>
      </p:sp>
      <p:sp>
        <p:nvSpPr>
          <p:cNvPr id="628" name="Google Shape;628;p66"/>
          <p:cNvSpPr txBox="1"/>
          <p:nvPr>
            <p:ph type="title"/>
          </p:nvPr>
        </p:nvSpPr>
        <p:spPr>
          <a:xfrm>
            <a:off x="128700" y="1369875"/>
            <a:ext cx="8886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467">
                <a:solidFill>
                  <a:srgbClr val="0B5394"/>
                </a:solidFill>
                <a:latin typeface="Consolas"/>
                <a:ea typeface="Consolas"/>
                <a:cs typeface="Consolas"/>
                <a:sym typeface="Consolas"/>
              </a:rPr>
              <a:t>Financial Vulnerability Showcase: </a:t>
            </a:r>
            <a:endParaRPr sz="3467">
              <a:solidFill>
                <a:srgbClr val="0B5394"/>
              </a:solidFill>
              <a:latin typeface="Consolas"/>
              <a:ea typeface="Consolas"/>
              <a:cs typeface="Consolas"/>
              <a:sym typeface="Consolas"/>
            </a:endParaRPr>
          </a:p>
          <a:p>
            <a:pPr indent="0" lvl="0" marL="0" rtl="0" algn="ctr">
              <a:spcBef>
                <a:spcPts val="0"/>
              </a:spcBef>
              <a:spcAft>
                <a:spcPts val="0"/>
              </a:spcAft>
              <a:buNone/>
            </a:pPr>
            <a:r>
              <a:t/>
            </a:r>
            <a:endParaRPr>
              <a:solidFill>
                <a:srgbClr val="0B5394"/>
              </a:solidFill>
              <a:latin typeface="Consolas"/>
              <a:ea typeface="Consolas"/>
              <a:cs typeface="Consolas"/>
              <a:sym typeface="Consolas"/>
            </a:endParaRPr>
          </a:p>
          <a:p>
            <a:pPr indent="0" lvl="0" marL="0" rtl="0" algn="ctr">
              <a:spcBef>
                <a:spcPts val="0"/>
              </a:spcBef>
              <a:spcAft>
                <a:spcPts val="0"/>
              </a:spcAft>
              <a:buNone/>
            </a:pPr>
            <a:r>
              <a:rPr lang="en">
                <a:solidFill>
                  <a:srgbClr val="0B5394"/>
                </a:solidFill>
                <a:latin typeface="Consolas"/>
                <a:ea typeface="Consolas"/>
                <a:cs typeface="Consolas"/>
                <a:sym typeface="Consolas"/>
              </a:rPr>
              <a:t>Impact Analysis</a:t>
            </a:r>
            <a:endParaRPr>
              <a:solidFill>
                <a:srgbClr val="0B5394"/>
              </a:solidFill>
              <a:latin typeface="Consolas"/>
              <a:ea typeface="Consolas"/>
              <a:cs typeface="Consolas"/>
              <a:sym typeface="Consolas"/>
            </a:endParaRPr>
          </a:p>
          <a:p>
            <a:pPr indent="0" lvl="0" marL="0" rtl="0" algn="ctr">
              <a:spcBef>
                <a:spcPts val="0"/>
              </a:spcBef>
              <a:spcAft>
                <a:spcPts val="0"/>
              </a:spcAft>
              <a:buNone/>
            </a:pPr>
            <a:r>
              <a:t/>
            </a:r>
            <a:endParaRPr>
              <a:solidFill>
                <a:srgbClr val="0B5394"/>
              </a:solidFill>
              <a:latin typeface="Consolas"/>
              <a:ea typeface="Consolas"/>
              <a:cs typeface="Consolas"/>
              <a:sym typeface="Consolas"/>
            </a:endParaRPr>
          </a:p>
        </p:txBody>
      </p:sp>
      <p:sp>
        <p:nvSpPr>
          <p:cNvPr id="629" name="Google Shape;629;p66"/>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104" name="Google Shape;104;p22"/>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We had 3 scales</a:t>
            </a:r>
            <a:endParaRPr>
              <a:solidFill>
                <a:schemeClr val="dk1"/>
              </a:solidFill>
              <a:latin typeface="Consolas"/>
              <a:ea typeface="Consolas"/>
              <a:cs typeface="Consolas"/>
              <a:sym typeface="Consolas"/>
            </a:endParaRPr>
          </a:p>
        </p:txBody>
      </p:sp>
      <p:sp>
        <p:nvSpPr>
          <p:cNvPr id="105" name="Google Shape;105;p22"/>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pic>
        <p:nvPicPr>
          <p:cNvPr id="634" name="Google Shape;634;p67" title="yap1.png"/>
          <p:cNvPicPr preferRelativeResize="0"/>
          <p:nvPr/>
        </p:nvPicPr>
        <p:blipFill rotWithShape="1">
          <a:blip r:embed="rId3">
            <a:alphaModFix/>
          </a:blip>
          <a:srcRect b="0" l="55325" r="0" t="0"/>
          <a:stretch/>
        </p:blipFill>
        <p:spPr>
          <a:xfrm>
            <a:off x="3429275" y="762000"/>
            <a:ext cx="2724127" cy="4355951"/>
          </a:xfrm>
          <a:prstGeom prst="rect">
            <a:avLst/>
          </a:prstGeom>
          <a:noFill/>
          <a:ln>
            <a:noFill/>
          </a:ln>
        </p:spPr>
      </p:pic>
      <p:pic>
        <p:nvPicPr>
          <p:cNvPr id="635" name="Google Shape;635;p67" title="yap1.png"/>
          <p:cNvPicPr preferRelativeResize="0"/>
          <p:nvPr/>
        </p:nvPicPr>
        <p:blipFill rotWithShape="1">
          <a:blip r:embed="rId3">
            <a:alphaModFix/>
          </a:blip>
          <a:srcRect b="0" l="-1628" r="46245" t="0"/>
          <a:stretch/>
        </p:blipFill>
        <p:spPr>
          <a:xfrm>
            <a:off x="120125" y="762000"/>
            <a:ext cx="3309148" cy="4268401"/>
          </a:xfrm>
          <a:prstGeom prst="rect">
            <a:avLst/>
          </a:prstGeom>
          <a:noFill/>
          <a:ln>
            <a:noFill/>
          </a:ln>
        </p:spPr>
      </p:pic>
      <p:sp>
        <p:nvSpPr>
          <p:cNvPr id="636" name="Google Shape;636;p67"/>
          <p:cNvSpPr txBox="1"/>
          <p:nvPr/>
        </p:nvSpPr>
        <p:spPr>
          <a:xfrm>
            <a:off x="5981550" y="833200"/>
            <a:ext cx="2951400" cy="3594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900">
              <a:solidFill>
                <a:schemeClr val="dk2"/>
              </a:solidFill>
            </a:endParaRPr>
          </a:p>
        </p:txBody>
      </p:sp>
      <p:sp>
        <p:nvSpPr>
          <p:cNvPr id="637" name="Google Shape;637;p67"/>
          <p:cNvSpPr txBox="1"/>
          <p:nvPr>
            <p:ph type="title"/>
          </p:nvPr>
        </p:nvSpPr>
        <p:spPr>
          <a:xfrm>
            <a:off x="120125" y="89725"/>
            <a:ext cx="888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Financial Vulnerability Showcase: Impact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38" name="Google Shape;638;p67"/>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2" name="Shape 642"/>
        <p:cNvGrpSpPr/>
        <p:nvPr/>
      </p:nvGrpSpPr>
      <p:grpSpPr>
        <a:xfrm>
          <a:off x="0" y="0"/>
          <a:ext cx="0" cy="0"/>
          <a:chOff x="0" y="0"/>
          <a:chExt cx="0" cy="0"/>
        </a:xfrm>
      </p:grpSpPr>
      <p:pic>
        <p:nvPicPr>
          <p:cNvPr id="643" name="Google Shape;643;p68" title="yap1.png"/>
          <p:cNvPicPr preferRelativeResize="0"/>
          <p:nvPr/>
        </p:nvPicPr>
        <p:blipFill rotWithShape="1">
          <a:blip r:embed="rId3">
            <a:alphaModFix/>
          </a:blip>
          <a:srcRect b="0" l="55325" r="0" t="0"/>
          <a:stretch/>
        </p:blipFill>
        <p:spPr>
          <a:xfrm>
            <a:off x="3429275" y="762000"/>
            <a:ext cx="2724127" cy="4355951"/>
          </a:xfrm>
          <a:prstGeom prst="rect">
            <a:avLst/>
          </a:prstGeom>
          <a:noFill/>
          <a:ln>
            <a:noFill/>
          </a:ln>
        </p:spPr>
      </p:pic>
      <p:pic>
        <p:nvPicPr>
          <p:cNvPr id="644" name="Google Shape;644;p68" title="yap1.png"/>
          <p:cNvPicPr preferRelativeResize="0"/>
          <p:nvPr/>
        </p:nvPicPr>
        <p:blipFill rotWithShape="1">
          <a:blip r:embed="rId3">
            <a:alphaModFix/>
          </a:blip>
          <a:srcRect b="0" l="-1628" r="46245" t="0"/>
          <a:stretch/>
        </p:blipFill>
        <p:spPr>
          <a:xfrm>
            <a:off x="120125" y="762000"/>
            <a:ext cx="3309148" cy="4268401"/>
          </a:xfrm>
          <a:prstGeom prst="rect">
            <a:avLst/>
          </a:prstGeom>
          <a:noFill/>
          <a:ln>
            <a:noFill/>
          </a:ln>
        </p:spPr>
      </p:pic>
      <p:sp>
        <p:nvSpPr>
          <p:cNvPr id="645" name="Google Shape;645;p68"/>
          <p:cNvSpPr txBox="1"/>
          <p:nvPr/>
        </p:nvSpPr>
        <p:spPr>
          <a:xfrm>
            <a:off x="5981550" y="833200"/>
            <a:ext cx="2951400" cy="35949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Disproportionate Income Burden:</a:t>
            </a:r>
            <a:r>
              <a:rPr lang="en" sz="900">
                <a:solidFill>
                  <a:schemeClr val="dk1"/>
                </a:solidFill>
                <a:latin typeface="Consolas"/>
                <a:ea typeface="Consolas"/>
                <a:cs typeface="Consolas"/>
                <a:sym typeface="Consolas"/>
              </a:rPr>
              <a:t> Low-income demographics spend a high percentage of their monthly income on essential needs.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2"/>
              </a:solidFill>
            </a:endParaRPr>
          </a:p>
        </p:txBody>
      </p:sp>
      <p:sp>
        <p:nvSpPr>
          <p:cNvPr id="646" name="Google Shape;646;p68"/>
          <p:cNvSpPr txBox="1"/>
          <p:nvPr>
            <p:ph type="title"/>
          </p:nvPr>
        </p:nvSpPr>
        <p:spPr>
          <a:xfrm>
            <a:off x="120125" y="89725"/>
            <a:ext cx="888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Financial Vulnerability Showcase: Impact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47" name="Google Shape;647;p68"/>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pic>
        <p:nvPicPr>
          <p:cNvPr id="652" name="Google Shape;652;p69" title="yap1.png"/>
          <p:cNvPicPr preferRelativeResize="0"/>
          <p:nvPr/>
        </p:nvPicPr>
        <p:blipFill rotWithShape="1">
          <a:blip r:embed="rId3">
            <a:alphaModFix/>
          </a:blip>
          <a:srcRect b="0" l="55325" r="0" t="0"/>
          <a:stretch/>
        </p:blipFill>
        <p:spPr>
          <a:xfrm>
            <a:off x="3429275" y="762000"/>
            <a:ext cx="2724127" cy="4355951"/>
          </a:xfrm>
          <a:prstGeom prst="rect">
            <a:avLst/>
          </a:prstGeom>
          <a:noFill/>
          <a:ln>
            <a:noFill/>
          </a:ln>
        </p:spPr>
      </p:pic>
      <p:pic>
        <p:nvPicPr>
          <p:cNvPr id="653" name="Google Shape;653;p69" title="yap1.png"/>
          <p:cNvPicPr preferRelativeResize="0"/>
          <p:nvPr/>
        </p:nvPicPr>
        <p:blipFill rotWithShape="1">
          <a:blip r:embed="rId3">
            <a:alphaModFix/>
          </a:blip>
          <a:srcRect b="0" l="-1628" r="46245" t="0"/>
          <a:stretch/>
        </p:blipFill>
        <p:spPr>
          <a:xfrm>
            <a:off x="120125" y="762000"/>
            <a:ext cx="3309148" cy="4268401"/>
          </a:xfrm>
          <a:prstGeom prst="rect">
            <a:avLst/>
          </a:prstGeom>
          <a:noFill/>
          <a:ln>
            <a:noFill/>
          </a:ln>
        </p:spPr>
      </p:pic>
      <p:sp>
        <p:nvSpPr>
          <p:cNvPr id="654" name="Google Shape;654;p69"/>
          <p:cNvSpPr txBox="1"/>
          <p:nvPr/>
        </p:nvSpPr>
        <p:spPr>
          <a:xfrm>
            <a:off x="5981550" y="833200"/>
            <a:ext cx="2951400" cy="35949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Disproportionate Income Burden:</a:t>
            </a:r>
            <a:r>
              <a:rPr lang="en" sz="900">
                <a:solidFill>
                  <a:schemeClr val="dk1"/>
                </a:solidFill>
                <a:latin typeface="Consolas"/>
                <a:ea typeface="Consolas"/>
                <a:cs typeface="Consolas"/>
                <a:sym typeface="Consolas"/>
              </a:rPr>
              <a:t> Low-income demographics spend a high percentage of their monthly income on essential needs.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Country inequality:</a:t>
            </a:r>
            <a:r>
              <a:rPr lang="en" sz="900">
                <a:solidFill>
                  <a:schemeClr val="dk1"/>
                </a:solidFill>
                <a:latin typeface="Consolas"/>
                <a:ea typeface="Consolas"/>
                <a:cs typeface="Consolas"/>
                <a:sym typeface="Consolas"/>
              </a:rPr>
              <a:t> Low to mid income US personas are far more likely to end up in debt than their UK counterparts, whereas high enjoy a much higher disposable income.</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2"/>
              </a:solidFill>
            </a:endParaRPr>
          </a:p>
        </p:txBody>
      </p:sp>
      <p:sp>
        <p:nvSpPr>
          <p:cNvPr id="655" name="Google Shape;655;p69"/>
          <p:cNvSpPr txBox="1"/>
          <p:nvPr>
            <p:ph type="title"/>
          </p:nvPr>
        </p:nvSpPr>
        <p:spPr>
          <a:xfrm>
            <a:off x="120125" y="89725"/>
            <a:ext cx="888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Financial Vulnerability Showcase: Impact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56" name="Google Shape;656;p69"/>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0" name="Shape 660"/>
        <p:cNvGrpSpPr/>
        <p:nvPr/>
      </p:nvGrpSpPr>
      <p:grpSpPr>
        <a:xfrm>
          <a:off x="0" y="0"/>
          <a:ext cx="0" cy="0"/>
          <a:chOff x="0" y="0"/>
          <a:chExt cx="0" cy="0"/>
        </a:xfrm>
      </p:grpSpPr>
      <p:pic>
        <p:nvPicPr>
          <p:cNvPr id="661" name="Google Shape;661;p70" title="yap1.png"/>
          <p:cNvPicPr preferRelativeResize="0"/>
          <p:nvPr/>
        </p:nvPicPr>
        <p:blipFill rotWithShape="1">
          <a:blip r:embed="rId3">
            <a:alphaModFix/>
          </a:blip>
          <a:srcRect b="0" l="55325" r="0" t="0"/>
          <a:stretch/>
        </p:blipFill>
        <p:spPr>
          <a:xfrm>
            <a:off x="3429275" y="762000"/>
            <a:ext cx="2724127" cy="4355951"/>
          </a:xfrm>
          <a:prstGeom prst="rect">
            <a:avLst/>
          </a:prstGeom>
          <a:noFill/>
          <a:ln>
            <a:noFill/>
          </a:ln>
        </p:spPr>
      </p:pic>
      <p:pic>
        <p:nvPicPr>
          <p:cNvPr id="662" name="Google Shape;662;p70" title="yap1.png"/>
          <p:cNvPicPr preferRelativeResize="0"/>
          <p:nvPr/>
        </p:nvPicPr>
        <p:blipFill rotWithShape="1">
          <a:blip r:embed="rId3">
            <a:alphaModFix/>
          </a:blip>
          <a:srcRect b="0" l="-1628" r="46245" t="0"/>
          <a:stretch/>
        </p:blipFill>
        <p:spPr>
          <a:xfrm>
            <a:off x="120125" y="762000"/>
            <a:ext cx="3309148" cy="4268401"/>
          </a:xfrm>
          <a:prstGeom prst="rect">
            <a:avLst/>
          </a:prstGeom>
          <a:noFill/>
          <a:ln>
            <a:noFill/>
          </a:ln>
        </p:spPr>
      </p:pic>
      <p:sp>
        <p:nvSpPr>
          <p:cNvPr id="663" name="Google Shape;663;p70"/>
          <p:cNvSpPr txBox="1"/>
          <p:nvPr/>
        </p:nvSpPr>
        <p:spPr>
          <a:xfrm>
            <a:off x="5981550" y="833200"/>
            <a:ext cx="2951400" cy="35949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Disproportionate Income Burden:</a:t>
            </a:r>
            <a:r>
              <a:rPr lang="en" sz="900">
                <a:solidFill>
                  <a:schemeClr val="dk1"/>
                </a:solidFill>
                <a:latin typeface="Consolas"/>
                <a:ea typeface="Consolas"/>
                <a:cs typeface="Consolas"/>
                <a:sym typeface="Consolas"/>
              </a:rPr>
              <a:t> Low-income demographics spend a high percentage of their monthly income on essential needs.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Country inequality:</a:t>
            </a:r>
            <a:r>
              <a:rPr lang="en" sz="900">
                <a:solidFill>
                  <a:schemeClr val="dk1"/>
                </a:solidFill>
                <a:latin typeface="Consolas"/>
                <a:ea typeface="Consolas"/>
                <a:cs typeface="Consolas"/>
                <a:sym typeface="Consolas"/>
              </a:rPr>
              <a:t> Low to mid income US personas are far more likely to end up in debt than their UK counterparts, whereas high enjoy a much higher disposable income.</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Severe Vulnerability to Shocks:</a:t>
            </a:r>
            <a:r>
              <a:rPr lang="en" sz="900">
                <a:solidFill>
                  <a:schemeClr val="dk1"/>
                </a:solidFill>
                <a:latin typeface="Consolas"/>
                <a:ea typeface="Consolas"/>
                <a:cs typeface="Consolas"/>
                <a:sym typeface="Consolas"/>
              </a:rPr>
              <a:t> When subjected to a 1-in-20 worst-case economic shock, low-income households are driven into severe monthly deficits.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b="1"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2"/>
              </a:solidFill>
            </a:endParaRPr>
          </a:p>
        </p:txBody>
      </p:sp>
      <p:sp>
        <p:nvSpPr>
          <p:cNvPr id="664" name="Google Shape;664;p70"/>
          <p:cNvSpPr txBox="1"/>
          <p:nvPr>
            <p:ph type="title"/>
          </p:nvPr>
        </p:nvSpPr>
        <p:spPr>
          <a:xfrm>
            <a:off x="120125" y="89725"/>
            <a:ext cx="888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Financial Vulnerability Showcase: Impact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65" name="Google Shape;665;p70"/>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9" name="Shape 669"/>
        <p:cNvGrpSpPr/>
        <p:nvPr/>
      </p:nvGrpSpPr>
      <p:grpSpPr>
        <a:xfrm>
          <a:off x="0" y="0"/>
          <a:ext cx="0" cy="0"/>
          <a:chOff x="0" y="0"/>
          <a:chExt cx="0" cy="0"/>
        </a:xfrm>
      </p:grpSpPr>
      <p:pic>
        <p:nvPicPr>
          <p:cNvPr id="670" name="Google Shape;670;p71" title="yap1.png"/>
          <p:cNvPicPr preferRelativeResize="0"/>
          <p:nvPr/>
        </p:nvPicPr>
        <p:blipFill rotWithShape="1">
          <a:blip r:embed="rId3">
            <a:alphaModFix/>
          </a:blip>
          <a:srcRect b="0" l="55325" r="0" t="0"/>
          <a:stretch/>
        </p:blipFill>
        <p:spPr>
          <a:xfrm>
            <a:off x="3429275" y="762000"/>
            <a:ext cx="2724127" cy="4355951"/>
          </a:xfrm>
          <a:prstGeom prst="rect">
            <a:avLst/>
          </a:prstGeom>
          <a:noFill/>
          <a:ln>
            <a:noFill/>
          </a:ln>
        </p:spPr>
      </p:pic>
      <p:pic>
        <p:nvPicPr>
          <p:cNvPr id="671" name="Google Shape;671;p71" title="yap1.png"/>
          <p:cNvPicPr preferRelativeResize="0"/>
          <p:nvPr/>
        </p:nvPicPr>
        <p:blipFill rotWithShape="1">
          <a:blip r:embed="rId3">
            <a:alphaModFix/>
          </a:blip>
          <a:srcRect b="0" l="-1628" r="46245" t="0"/>
          <a:stretch/>
        </p:blipFill>
        <p:spPr>
          <a:xfrm>
            <a:off x="120125" y="762000"/>
            <a:ext cx="3309148" cy="4268401"/>
          </a:xfrm>
          <a:prstGeom prst="rect">
            <a:avLst/>
          </a:prstGeom>
          <a:noFill/>
          <a:ln>
            <a:noFill/>
          </a:ln>
        </p:spPr>
      </p:pic>
      <p:sp>
        <p:nvSpPr>
          <p:cNvPr id="672" name="Google Shape;672;p71"/>
          <p:cNvSpPr txBox="1"/>
          <p:nvPr/>
        </p:nvSpPr>
        <p:spPr>
          <a:xfrm>
            <a:off x="5981550" y="833200"/>
            <a:ext cx="2951400" cy="3524700"/>
          </a:xfrm>
          <a:prstGeom prst="rect">
            <a:avLst/>
          </a:prstGeom>
          <a:noFill/>
          <a:ln>
            <a:noFill/>
          </a:ln>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Disproportionate Income Burden:</a:t>
            </a:r>
            <a:r>
              <a:rPr lang="en" sz="900">
                <a:solidFill>
                  <a:schemeClr val="dk1"/>
                </a:solidFill>
                <a:latin typeface="Consolas"/>
                <a:ea typeface="Consolas"/>
                <a:cs typeface="Consolas"/>
                <a:sym typeface="Consolas"/>
              </a:rPr>
              <a:t> Low-income demographics spend a high percentage of their monthly income on essential needs.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Country inequality:</a:t>
            </a:r>
            <a:r>
              <a:rPr lang="en" sz="900">
                <a:solidFill>
                  <a:schemeClr val="dk1"/>
                </a:solidFill>
                <a:latin typeface="Consolas"/>
                <a:ea typeface="Consolas"/>
                <a:cs typeface="Consolas"/>
                <a:sym typeface="Consolas"/>
              </a:rPr>
              <a:t> Low to mid income US personas are far more likely to end up in debt than their UK counterparts, whereas high enjoy a much higher disposable income.</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Severe Vulnerability to Shocks:</a:t>
            </a:r>
            <a:r>
              <a:rPr lang="en" sz="900">
                <a:solidFill>
                  <a:schemeClr val="dk1"/>
                </a:solidFill>
                <a:latin typeface="Consolas"/>
                <a:ea typeface="Consolas"/>
                <a:cs typeface="Consolas"/>
                <a:sym typeface="Consolas"/>
              </a:rPr>
              <a:t> When subjected to a 1-in-20 worst-case economic shock, low-income households are driven into severe monthly deficits.</a:t>
            </a:r>
            <a:endParaRPr sz="900">
              <a:solidFill>
                <a:schemeClr val="dk1"/>
              </a:solidFill>
              <a:latin typeface="Consolas"/>
              <a:ea typeface="Consolas"/>
              <a:cs typeface="Consolas"/>
              <a:sym typeface="Consolas"/>
            </a:endParaRPr>
          </a:p>
          <a:p>
            <a:pPr indent="0" lvl="0" marL="457200" rtl="0" algn="l">
              <a:lnSpc>
                <a:spcPct val="115000"/>
              </a:lnSpc>
              <a:spcBef>
                <a:spcPts val="0"/>
              </a:spcBef>
              <a:spcAft>
                <a:spcPts val="0"/>
              </a:spcAft>
              <a:buNone/>
            </a:pPr>
            <a:r>
              <a:t/>
            </a:r>
            <a:endParaRPr b="1" sz="900">
              <a:solidFill>
                <a:schemeClr val="dk1"/>
              </a:solidFill>
              <a:latin typeface="Consolas"/>
              <a:ea typeface="Consolas"/>
              <a:cs typeface="Consolas"/>
              <a:sym typeface="Consolas"/>
            </a:endParaRPr>
          </a:p>
          <a:p>
            <a:pPr indent="-285750" lvl="0" marL="457200" rtl="0" algn="l">
              <a:lnSpc>
                <a:spcPct val="115000"/>
              </a:lnSpc>
              <a:spcBef>
                <a:spcPts val="0"/>
              </a:spcBef>
              <a:spcAft>
                <a:spcPts val="0"/>
              </a:spcAft>
              <a:buClr>
                <a:schemeClr val="dk1"/>
              </a:buClr>
              <a:buSzPts val="900"/>
              <a:buFont typeface="Consolas"/>
              <a:buChar char="●"/>
            </a:pPr>
            <a:r>
              <a:rPr b="1" lang="en" sz="900">
                <a:solidFill>
                  <a:schemeClr val="dk1"/>
                </a:solidFill>
                <a:latin typeface="Consolas"/>
                <a:ea typeface="Consolas"/>
                <a:cs typeface="Consolas"/>
                <a:sym typeface="Consolas"/>
              </a:rPr>
              <a:t>Elevated Probability of Debt:</a:t>
            </a:r>
            <a:r>
              <a:rPr lang="en" sz="900">
                <a:solidFill>
                  <a:schemeClr val="dk1"/>
                </a:solidFill>
                <a:latin typeface="Consolas"/>
                <a:ea typeface="Consolas"/>
                <a:cs typeface="Consolas"/>
                <a:sym typeface="Consolas"/>
              </a:rPr>
              <a:t> the baseline risk of going into debt simply to cover essential purchases spikes for low-income populations </a:t>
            </a:r>
            <a:endParaRPr sz="900">
              <a:solidFill>
                <a:schemeClr val="dk2"/>
              </a:solidFill>
            </a:endParaRPr>
          </a:p>
        </p:txBody>
      </p:sp>
      <p:sp>
        <p:nvSpPr>
          <p:cNvPr id="673" name="Google Shape;673;p71"/>
          <p:cNvSpPr txBox="1"/>
          <p:nvPr>
            <p:ph type="title"/>
          </p:nvPr>
        </p:nvSpPr>
        <p:spPr>
          <a:xfrm>
            <a:off x="120125" y="89725"/>
            <a:ext cx="888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Financial Vulnerability Showcase: Impact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74" name="Google Shape;674;p71"/>
          <p:cNvSpPr txBox="1"/>
          <p:nvPr/>
        </p:nvSpPr>
        <p:spPr>
          <a:xfrm>
            <a:off x="8369950"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2"/>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680" name="Google Shape;680;p7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686" name="Google Shape;686;p73"/>
          <p:cNvPicPr preferRelativeResize="0"/>
          <p:nvPr/>
        </p:nvPicPr>
        <p:blipFill>
          <a:blip r:embed="rId3">
            <a:alphaModFix/>
          </a:blip>
          <a:stretch>
            <a:fillRect/>
          </a:stretch>
        </p:blipFill>
        <p:spPr>
          <a:xfrm>
            <a:off x="1115350" y="983063"/>
            <a:ext cx="2947749" cy="2712112"/>
          </a:xfrm>
          <a:prstGeom prst="rect">
            <a:avLst/>
          </a:prstGeom>
          <a:noFill/>
          <a:ln>
            <a:noFill/>
          </a:ln>
        </p:spPr>
      </p:pic>
      <p:sp>
        <p:nvSpPr>
          <p:cNvPr id="687" name="Google Shape;687;p7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4"/>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pic>
        <p:nvPicPr>
          <p:cNvPr id="693" name="Google Shape;693;p74"/>
          <p:cNvPicPr preferRelativeResize="0"/>
          <p:nvPr/>
        </p:nvPicPr>
        <p:blipFill>
          <a:blip r:embed="rId3">
            <a:alphaModFix/>
          </a:blip>
          <a:stretch>
            <a:fillRect/>
          </a:stretch>
        </p:blipFill>
        <p:spPr>
          <a:xfrm>
            <a:off x="1115350" y="983063"/>
            <a:ext cx="2947749" cy="2712112"/>
          </a:xfrm>
          <a:prstGeom prst="rect">
            <a:avLst/>
          </a:prstGeom>
          <a:noFill/>
          <a:ln>
            <a:noFill/>
          </a:ln>
        </p:spPr>
      </p:pic>
      <p:pic>
        <p:nvPicPr>
          <p:cNvPr id="694" name="Google Shape;694;p74"/>
          <p:cNvPicPr preferRelativeResize="0"/>
          <p:nvPr/>
        </p:nvPicPr>
        <p:blipFill>
          <a:blip r:embed="rId4">
            <a:alphaModFix/>
          </a:blip>
          <a:stretch>
            <a:fillRect/>
          </a:stretch>
        </p:blipFill>
        <p:spPr>
          <a:xfrm>
            <a:off x="4985250" y="985842"/>
            <a:ext cx="2947750" cy="2706558"/>
          </a:xfrm>
          <a:prstGeom prst="rect">
            <a:avLst/>
          </a:prstGeom>
          <a:noFill/>
          <a:ln>
            <a:noFill/>
          </a:ln>
        </p:spPr>
      </p:pic>
      <p:sp>
        <p:nvSpPr>
          <p:cNvPr id="695" name="Google Shape;695;p7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75"/>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701" name="Google Shape;701;p75"/>
          <p:cNvSpPr txBox="1"/>
          <p:nvPr/>
        </p:nvSpPr>
        <p:spPr>
          <a:xfrm>
            <a:off x="1278825" y="3977625"/>
            <a:ext cx="6536400" cy="849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Clr>
                <a:schemeClr val="dk2"/>
              </a:buClr>
              <a:buSzPts val="1300"/>
              <a:buFont typeface="Consolas"/>
              <a:buChar char="❏"/>
            </a:pPr>
            <a:r>
              <a:rPr lang="en" sz="1300">
                <a:solidFill>
                  <a:schemeClr val="dk2"/>
                </a:solidFill>
                <a:latin typeface="Consolas"/>
                <a:ea typeface="Consolas"/>
                <a:cs typeface="Consolas"/>
                <a:sym typeface="Consolas"/>
              </a:rPr>
              <a:t>Local sensitivity analysis → our model is highly stable</a:t>
            </a:r>
            <a:endParaRPr sz="1100">
              <a:solidFill>
                <a:schemeClr val="dk2"/>
              </a:solidFill>
              <a:latin typeface="Consolas"/>
              <a:ea typeface="Consolas"/>
              <a:cs typeface="Consolas"/>
              <a:sym typeface="Consolas"/>
            </a:endParaRPr>
          </a:p>
        </p:txBody>
      </p:sp>
      <p:pic>
        <p:nvPicPr>
          <p:cNvPr id="702" name="Google Shape;702;p75"/>
          <p:cNvPicPr preferRelativeResize="0"/>
          <p:nvPr/>
        </p:nvPicPr>
        <p:blipFill>
          <a:blip r:embed="rId3">
            <a:alphaModFix/>
          </a:blip>
          <a:stretch>
            <a:fillRect/>
          </a:stretch>
        </p:blipFill>
        <p:spPr>
          <a:xfrm>
            <a:off x="1115350" y="983063"/>
            <a:ext cx="2947749" cy="2712112"/>
          </a:xfrm>
          <a:prstGeom prst="rect">
            <a:avLst/>
          </a:prstGeom>
          <a:noFill/>
          <a:ln>
            <a:noFill/>
          </a:ln>
        </p:spPr>
      </p:pic>
      <p:pic>
        <p:nvPicPr>
          <p:cNvPr id="703" name="Google Shape;703;p75"/>
          <p:cNvPicPr preferRelativeResize="0"/>
          <p:nvPr/>
        </p:nvPicPr>
        <p:blipFill>
          <a:blip r:embed="rId4">
            <a:alphaModFix/>
          </a:blip>
          <a:stretch>
            <a:fillRect/>
          </a:stretch>
        </p:blipFill>
        <p:spPr>
          <a:xfrm>
            <a:off x="4985250" y="985842"/>
            <a:ext cx="2947750" cy="2706558"/>
          </a:xfrm>
          <a:prstGeom prst="rect">
            <a:avLst/>
          </a:prstGeom>
          <a:noFill/>
          <a:ln>
            <a:noFill/>
          </a:ln>
        </p:spPr>
      </p:pic>
      <p:sp>
        <p:nvSpPr>
          <p:cNvPr id="704" name="Google Shape;704;p7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6"/>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Sensitivity Analysis</a:t>
            </a:r>
            <a:endParaRPr>
              <a:solidFill>
                <a:srgbClr val="0B5394"/>
              </a:solidFill>
              <a:latin typeface="Consolas"/>
              <a:ea typeface="Consolas"/>
              <a:cs typeface="Consolas"/>
              <a:sym typeface="Consolas"/>
            </a:endParaRPr>
          </a:p>
          <a:p>
            <a:pPr indent="0" lvl="0" marL="0" rtl="0" algn="l">
              <a:spcBef>
                <a:spcPts val="0"/>
              </a:spcBef>
              <a:spcAft>
                <a:spcPts val="0"/>
              </a:spcAft>
              <a:buNone/>
            </a:pPr>
            <a:r>
              <a:t/>
            </a:r>
            <a:endParaRPr>
              <a:solidFill>
                <a:srgbClr val="0B5394"/>
              </a:solidFill>
              <a:latin typeface="Consolas"/>
              <a:ea typeface="Consolas"/>
              <a:cs typeface="Consolas"/>
              <a:sym typeface="Consolas"/>
            </a:endParaRPr>
          </a:p>
        </p:txBody>
      </p:sp>
      <p:sp>
        <p:nvSpPr>
          <p:cNvPr id="710" name="Google Shape;710;p76"/>
          <p:cNvSpPr txBox="1"/>
          <p:nvPr/>
        </p:nvSpPr>
        <p:spPr>
          <a:xfrm>
            <a:off x="1278825" y="3977625"/>
            <a:ext cx="6536400" cy="849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Clr>
                <a:schemeClr val="dk2"/>
              </a:buClr>
              <a:buSzPts val="1300"/>
              <a:buFont typeface="Consolas"/>
              <a:buChar char="❏"/>
            </a:pPr>
            <a:r>
              <a:rPr lang="en" sz="1300">
                <a:solidFill>
                  <a:schemeClr val="dk2"/>
                </a:solidFill>
                <a:latin typeface="Consolas"/>
                <a:ea typeface="Consolas"/>
                <a:cs typeface="Consolas"/>
                <a:sym typeface="Consolas"/>
              </a:rPr>
              <a:t>Local sensitivity analysis → our model is highly stable</a:t>
            </a:r>
            <a:endParaRPr sz="1300">
              <a:solidFill>
                <a:schemeClr val="dk2"/>
              </a:solidFill>
              <a:latin typeface="Consolas"/>
              <a:ea typeface="Consolas"/>
              <a:cs typeface="Consolas"/>
              <a:sym typeface="Consolas"/>
            </a:endParaRPr>
          </a:p>
          <a:p>
            <a:pPr indent="-298450" lvl="1" marL="914400" rtl="0" algn="l">
              <a:lnSpc>
                <a:spcPct val="115000"/>
              </a:lnSpc>
              <a:spcBef>
                <a:spcPts val="0"/>
              </a:spcBef>
              <a:spcAft>
                <a:spcPts val="0"/>
              </a:spcAft>
              <a:buClr>
                <a:schemeClr val="dk2"/>
              </a:buClr>
              <a:buSzPts val="1100"/>
              <a:buFont typeface="Consolas"/>
              <a:buChar char="❏"/>
            </a:pPr>
            <a:r>
              <a:rPr lang="en" sz="1100">
                <a:solidFill>
                  <a:schemeClr val="dk2"/>
                </a:solidFill>
                <a:latin typeface="Consolas"/>
                <a:ea typeface="Consolas"/>
                <a:cs typeface="Consolas"/>
                <a:sym typeface="Consolas"/>
              </a:rPr>
              <a:t>displaying perfectly symmetric, linear responses to minor parameter changes (e.g., housing or food costs)</a:t>
            </a:r>
            <a:endParaRPr sz="1100">
              <a:solidFill>
                <a:schemeClr val="dk2"/>
              </a:solidFill>
              <a:latin typeface="Consolas"/>
              <a:ea typeface="Consolas"/>
              <a:cs typeface="Consolas"/>
              <a:sym typeface="Consolas"/>
            </a:endParaRPr>
          </a:p>
        </p:txBody>
      </p:sp>
      <p:pic>
        <p:nvPicPr>
          <p:cNvPr id="711" name="Google Shape;711;p76"/>
          <p:cNvPicPr preferRelativeResize="0"/>
          <p:nvPr/>
        </p:nvPicPr>
        <p:blipFill>
          <a:blip r:embed="rId3">
            <a:alphaModFix/>
          </a:blip>
          <a:stretch>
            <a:fillRect/>
          </a:stretch>
        </p:blipFill>
        <p:spPr>
          <a:xfrm>
            <a:off x="1115350" y="983063"/>
            <a:ext cx="2947749" cy="2712112"/>
          </a:xfrm>
          <a:prstGeom prst="rect">
            <a:avLst/>
          </a:prstGeom>
          <a:noFill/>
          <a:ln>
            <a:noFill/>
          </a:ln>
        </p:spPr>
      </p:pic>
      <p:pic>
        <p:nvPicPr>
          <p:cNvPr id="712" name="Google Shape;712;p76"/>
          <p:cNvPicPr preferRelativeResize="0"/>
          <p:nvPr/>
        </p:nvPicPr>
        <p:blipFill>
          <a:blip r:embed="rId4">
            <a:alphaModFix/>
          </a:blip>
          <a:stretch>
            <a:fillRect/>
          </a:stretch>
        </p:blipFill>
        <p:spPr>
          <a:xfrm>
            <a:off x="4985250" y="985842"/>
            <a:ext cx="2947750" cy="2706558"/>
          </a:xfrm>
          <a:prstGeom prst="rect">
            <a:avLst/>
          </a:prstGeom>
          <a:noFill/>
          <a:ln>
            <a:noFill/>
          </a:ln>
        </p:spPr>
      </p:pic>
      <p:sp>
        <p:nvSpPr>
          <p:cNvPr id="713" name="Google Shape;713;p7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111" name="Google Shape;111;p23"/>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We had 3 scales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Household affordability</a:t>
            </a:r>
            <a:endParaRPr>
              <a:solidFill>
                <a:schemeClr val="dk1"/>
              </a:solidFill>
              <a:latin typeface="Consolas"/>
              <a:ea typeface="Consolas"/>
              <a:cs typeface="Consolas"/>
              <a:sym typeface="Consolas"/>
            </a:endParaRPr>
          </a:p>
        </p:txBody>
      </p:sp>
      <p:sp>
        <p:nvSpPr>
          <p:cNvPr id="112" name="Google Shape;112;p23"/>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7"/>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Stress Testing</a:t>
            </a:r>
            <a:endParaRPr>
              <a:solidFill>
                <a:srgbClr val="0B5394"/>
              </a:solidFill>
              <a:latin typeface="Consolas"/>
              <a:ea typeface="Consolas"/>
              <a:cs typeface="Consolas"/>
              <a:sym typeface="Consolas"/>
            </a:endParaRPr>
          </a:p>
        </p:txBody>
      </p:sp>
      <p:sp>
        <p:nvSpPr>
          <p:cNvPr id="719" name="Google Shape;719;p7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8"/>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Stress Testing</a:t>
            </a:r>
            <a:endParaRPr>
              <a:solidFill>
                <a:srgbClr val="0B5394"/>
              </a:solidFill>
              <a:latin typeface="Consolas"/>
              <a:ea typeface="Consolas"/>
              <a:cs typeface="Consolas"/>
              <a:sym typeface="Consolas"/>
            </a:endParaRPr>
          </a:p>
        </p:txBody>
      </p:sp>
      <p:pic>
        <p:nvPicPr>
          <p:cNvPr id="725" name="Google Shape;725;p78"/>
          <p:cNvPicPr preferRelativeResize="0"/>
          <p:nvPr/>
        </p:nvPicPr>
        <p:blipFill>
          <a:blip r:embed="rId3">
            <a:alphaModFix/>
          </a:blip>
          <a:stretch>
            <a:fillRect/>
          </a:stretch>
        </p:blipFill>
        <p:spPr>
          <a:xfrm>
            <a:off x="1272175" y="1070519"/>
            <a:ext cx="2899750" cy="2602456"/>
          </a:xfrm>
          <a:prstGeom prst="rect">
            <a:avLst/>
          </a:prstGeom>
          <a:noFill/>
          <a:ln>
            <a:noFill/>
          </a:ln>
        </p:spPr>
      </p:pic>
      <p:sp>
        <p:nvSpPr>
          <p:cNvPr id="726" name="Google Shape;726;p7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79"/>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Stress Testing</a:t>
            </a:r>
            <a:endParaRPr>
              <a:solidFill>
                <a:srgbClr val="0B5394"/>
              </a:solidFill>
              <a:latin typeface="Consolas"/>
              <a:ea typeface="Consolas"/>
              <a:cs typeface="Consolas"/>
              <a:sym typeface="Consolas"/>
            </a:endParaRPr>
          </a:p>
        </p:txBody>
      </p:sp>
      <p:pic>
        <p:nvPicPr>
          <p:cNvPr id="732" name="Google Shape;732;p79"/>
          <p:cNvPicPr preferRelativeResize="0"/>
          <p:nvPr/>
        </p:nvPicPr>
        <p:blipFill>
          <a:blip r:embed="rId3">
            <a:alphaModFix/>
          </a:blip>
          <a:stretch>
            <a:fillRect/>
          </a:stretch>
        </p:blipFill>
        <p:spPr>
          <a:xfrm>
            <a:off x="1272175" y="1070519"/>
            <a:ext cx="2899750" cy="2602456"/>
          </a:xfrm>
          <a:prstGeom prst="rect">
            <a:avLst/>
          </a:prstGeom>
          <a:noFill/>
          <a:ln>
            <a:noFill/>
          </a:ln>
        </p:spPr>
      </p:pic>
      <p:pic>
        <p:nvPicPr>
          <p:cNvPr id="733" name="Google Shape;733;p79"/>
          <p:cNvPicPr preferRelativeResize="0"/>
          <p:nvPr/>
        </p:nvPicPr>
        <p:blipFill>
          <a:blip r:embed="rId4">
            <a:alphaModFix/>
          </a:blip>
          <a:stretch>
            <a:fillRect/>
          </a:stretch>
        </p:blipFill>
        <p:spPr>
          <a:xfrm>
            <a:off x="4899192" y="1070525"/>
            <a:ext cx="2788935" cy="2602450"/>
          </a:xfrm>
          <a:prstGeom prst="rect">
            <a:avLst/>
          </a:prstGeom>
          <a:noFill/>
          <a:ln>
            <a:noFill/>
          </a:ln>
        </p:spPr>
      </p:pic>
      <p:sp>
        <p:nvSpPr>
          <p:cNvPr id="734" name="Google Shape;734;p7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0"/>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Stress Testing</a:t>
            </a:r>
            <a:endParaRPr>
              <a:solidFill>
                <a:srgbClr val="0B5394"/>
              </a:solidFill>
              <a:latin typeface="Consolas"/>
              <a:ea typeface="Consolas"/>
              <a:cs typeface="Consolas"/>
              <a:sym typeface="Consolas"/>
            </a:endParaRPr>
          </a:p>
        </p:txBody>
      </p:sp>
      <p:sp>
        <p:nvSpPr>
          <p:cNvPr id="740" name="Google Shape;740;p80"/>
          <p:cNvSpPr txBox="1"/>
          <p:nvPr/>
        </p:nvSpPr>
        <p:spPr>
          <a:xfrm>
            <a:off x="1272175" y="3977625"/>
            <a:ext cx="6570900" cy="849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2"/>
              </a:buClr>
              <a:buSzPts val="1100"/>
              <a:buFont typeface="Consolas"/>
              <a:buChar char="❏"/>
            </a:pPr>
            <a:r>
              <a:rPr lang="en" sz="1100">
                <a:solidFill>
                  <a:schemeClr val="dk2"/>
                </a:solidFill>
                <a:latin typeface="Consolas"/>
                <a:ea typeface="Consolas"/>
                <a:cs typeface="Consolas"/>
                <a:sym typeface="Consolas"/>
              </a:rPr>
              <a:t>Stress-testing boundaries, like significant salary increases, breaks this symmetry as personas enter higher tax brackets.</a:t>
            </a:r>
            <a:endParaRPr sz="500">
              <a:solidFill>
                <a:schemeClr val="dk2"/>
              </a:solidFill>
              <a:latin typeface="Consolas"/>
              <a:ea typeface="Consolas"/>
              <a:cs typeface="Consolas"/>
              <a:sym typeface="Consolas"/>
            </a:endParaRPr>
          </a:p>
        </p:txBody>
      </p:sp>
      <p:pic>
        <p:nvPicPr>
          <p:cNvPr id="741" name="Google Shape;741;p80"/>
          <p:cNvPicPr preferRelativeResize="0"/>
          <p:nvPr/>
        </p:nvPicPr>
        <p:blipFill>
          <a:blip r:embed="rId3">
            <a:alphaModFix/>
          </a:blip>
          <a:stretch>
            <a:fillRect/>
          </a:stretch>
        </p:blipFill>
        <p:spPr>
          <a:xfrm>
            <a:off x="1272175" y="1070519"/>
            <a:ext cx="2899750" cy="2602456"/>
          </a:xfrm>
          <a:prstGeom prst="rect">
            <a:avLst/>
          </a:prstGeom>
          <a:noFill/>
          <a:ln>
            <a:noFill/>
          </a:ln>
        </p:spPr>
      </p:pic>
      <p:pic>
        <p:nvPicPr>
          <p:cNvPr id="742" name="Google Shape;742;p80"/>
          <p:cNvPicPr preferRelativeResize="0"/>
          <p:nvPr/>
        </p:nvPicPr>
        <p:blipFill>
          <a:blip r:embed="rId4">
            <a:alphaModFix/>
          </a:blip>
          <a:stretch>
            <a:fillRect/>
          </a:stretch>
        </p:blipFill>
        <p:spPr>
          <a:xfrm>
            <a:off x="4899192" y="1070525"/>
            <a:ext cx="2788935" cy="2602450"/>
          </a:xfrm>
          <a:prstGeom prst="rect">
            <a:avLst/>
          </a:prstGeom>
          <a:noFill/>
          <a:ln>
            <a:noFill/>
          </a:ln>
        </p:spPr>
      </p:pic>
      <p:sp>
        <p:nvSpPr>
          <p:cNvPr id="743" name="Google Shape;743;p8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81"/>
          <p:cNvSpPr txBox="1"/>
          <p:nvPr>
            <p:ph type="title"/>
          </p:nvPr>
        </p:nvSpPr>
        <p:spPr>
          <a:xfrm>
            <a:off x="311700" y="249750"/>
            <a:ext cx="9609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Stress Testing</a:t>
            </a:r>
            <a:endParaRPr>
              <a:solidFill>
                <a:srgbClr val="0B5394"/>
              </a:solidFill>
              <a:latin typeface="Consolas"/>
              <a:ea typeface="Consolas"/>
              <a:cs typeface="Consolas"/>
              <a:sym typeface="Consolas"/>
            </a:endParaRPr>
          </a:p>
        </p:txBody>
      </p:sp>
      <p:sp>
        <p:nvSpPr>
          <p:cNvPr id="749" name="Google Shape;749;p81"/>
          <p:cNvSpPr txBox="1"/>
          <p:nvPr/>
        </p:nvSpPr>
        <p:spPr>
          <a:xfrm>
            <a:off x="1272175" y="3977625"/>
            <a:ext cx="6570900" cy="8496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2"/>
              </a:buClr>
              <a:buSzPts val="1100"/>
              <a:buFont typeface="Consolas"/>
              <a:buChar char="❏"/>
            </a:pPr>
            <a:r>
              <a:rPr lang="en" sz="1100">
                <a:solidFill>
                  <a:schemeClr val="dk2"/>
                </a:solidFill>
                <a:latin typeface="Consolas"/>
                <a:ea typeface="Consolas"/>
                <a:cs typeface="Consolas"/>
                <a:sym typeface="Consolas"/>
              </a:rPr>
              <a:t>Stress-testing boundaries, like significant salary increases, breaks this symmetry as personas enter higher tax brackets. </a:t>
            </a:r>
            <a:endParaRPr sz="1100">
              <a:solidFill>
                <a:schemeClr val="dk2"/>
              </a:solidFill>
              <a:latin typeface="Consolas"/>
              <a:ea typeface="Consolas"/>
              <a:cs typeface="Consolas"/>
              <a:sym typeface="Consolas"/>
            </a:endParaRPr>
          </a:p>
          <a:p>
            <a:pPr indent="-292100" lvl="1" marL="914400" rtl="0" algn="l">
              <a:lnSpc>
                <a:spcPct val="115000"/>
              </a:lnSpc>
              <a:spcBef>
                <a:spcPts val="0"/>
              </a:spcBef>
              <a:spcAft>
                <a:spcPts val="0"/>
              </a:spcAft>
              <a:buClr>
                <a:schemeClr val="dk2"/>
              </a:buClr>
              <a:buSzPts val="1000"/>
              <a:buFont typeface="Consolas"/>
              <a:buChar char="❏"/>
            </a:pPr>
            <a:r>
              <a:rPr lang="en" sz="1000">
                <a:solidFill>
                  <a:schemeClr val="dk2"/>
                </a:solidFill>
                <a:latin typeface="Consolas"/>
                <a:ea typeface="Consolas"/>
                <a:cs typeface="Consolas"/>
                <a:sym typeface="Consolas"/>
              </a:rPr>
              <a:t>This proves our model isn't a static equation, but structurally adapts to real-world, non-linear financial thresholds.</a:t>
            </a:r>
            <a:endParaRPr sz="500">
              <a:solidFill>
                <a:schemeClr val="dk2"/>
              </a:solidFill>
              <a:latin typeface="Consolas"/>
              <a:ea typeface="Consolas"/>
              <a:cs typeface="Consolas"/>
              <a:sym typeface="Consolas"/>
            </a:endParaRPr>
          </a:p>
        </p:txBody>
      </p:sp>
      <p:pic>
        <p:nvPicPr>
          <p:cNvPr id="750" name="Google Shape;750;p81"/>
          <p:cNvPicPr preferRelativeResize="0"/>
          <p:nvPr/>
        </p:nvPicPr>
        <p:blipFill>
          <a:blip r:embed="rId3">
            <a:alphaModFix/>
          </a:blip>
          <a:stretch>
            <a:fillRect/>
          </a:stretch>
        </p:blipFill>
        <p:spPr>
          <a:xfrm>
            <a:off x="1272175" y="1070519"/>
            <a:ext cx="2899750" cy="2602456"/>
          </a:xfrm>
          <a:prstGeom prst="rect">
            <a:avLst/>
          </a:prstGeom>
          <a:noFill/>
          <a:ln>
            <a:noFill/>
          </a:ln>
        </p:spPr>
      </p:pic>
      <p:pic>
        <p:nvPicPr>
          <p:cNvPr id="751" name="Google Shape;751;p81"/>
          <p:cNvPicPr preferRelativeResize="0"/>
          <p:nvPr/>
        </p:nvPicPr>
        <p:blipFill>
          <a:blip r:embed="rId4">
            <a:alphaModFix/>
          </a:blip>
          <a:stretch>
            <a:fillRect/>
          </a:stretch>
        </p:blipFill>
        <p:spPr>
          <a:xfrm>
            <a:off x="4899192" y="1070525"/>
            <a:ext cx="2788935" cy="2602450"/>
          </a:xfrm>
          <a:prstGeom prst="rect">
            <a:avLst/>
          </a:prstGeom>
          <a:noFill/>
          <a:ln>
            <a:noFill/>
          </a:ln>
        </p:spPr>
      </p:pic>
      <p:sp>
        <p:nvSpPr>
          <p:cNvPr id="752" name="Google Shape;752;p8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2"/>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58" name="Google Shape;758;p8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3"/>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700">
              <a:solidFill>
                <a:schemeClr val="dk1"/>
              </a:solidFill>
              <a:latin typeface="Consolas"/>
              <a:ea typeface="Consolas"/>
              <a:cs typeface="Consolas"/>
              <a:sym typeface="Consolas"/>
            </a:endParaRPr>
          </a:p>
        </p:txBody>
      </p:sp>
      <p:sp>
        <p:nvSpPr>
          <p:cNvPr id="764" name="Google Shape;764;p83"/>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65" name="Google Shape;765;p8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4"/>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&amp; Extensible</a:t>
            </a:r>
            <a:endParaRPr sz="1700">
              <a:solidFill>
                <a:schemeClr val="dk1"/>
              </a:solidFill>
              <a:latin typeface="Consolas"/>
              <a:ea typeface="Consolas"/>
              <a:cs typeface="Consolas"/>
              <a:sym typeface="Consolas"/>
            </a:endParaRPr>
          </a:p>
        </p:txBody>
      </p:sp>
      <p:sp>
        <p:nvSpPr>
          <p:cNvPr id="771" name="Google Shape;771;p84"/>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72" name="Google Shape;772;p8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85"/>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&amp; Extensible</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Built on modular logic rather than historical curve-fitting</a:t>
            </a:r>
            <a:endParaRPr sz="1700">
              <a:solidFill>
                <a:schemeClr val="dk1"/>
              </a:solidFill>
              <a:latin typeface="Consolas"/>
              <a:ea typeface="Consolas"/>
              <a:cs typeface="Consolas"/>
              <a:sym typeface="Consolas"/>
            </a:endParaRPr>
          </a:p>
        </p:txBody>
      </p:sp>
      <p:sp>
        <p:nvSpPr>
          <p:cNvPr id="778" name="Google Shape;778;p85"/>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79" name="Google Shape;779;p8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86"/>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&amp; Extensible</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Built on modular logic rather than historical curve-fitting</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High Granularity</a:t>
            </a:r>
            <a:endParaRPr sz="1700">
              <a:solidFill>
                <a:schemeClr val="dk1"/>
              </a:solidFill>
              <a:latin typeface="Consolas"/>
              <a:ea typeface="Consolas"/>
              <a:cs typeface="Consolas"/>
              <a:sym typeface="Consolas"/>
            </a:endParaRPr>
          </a:p>
        </p:txBody>
      </p:sp>
      <p:sp>
        <p:nvSpPr>
          <p:cNvPr id="785" name="Google Shape;785;p86"/>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86" name="Google Shape;786;p8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118" name="Google Shape;118;p24"/>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We had 3 scales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Household affordability</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Behavioural gambling dynamics</a:t>
            </a:r>
            <a:endParaRPr>
              <a:solidFill>
                <a:schemeClr val="dk1"/>
              </a:solidFill>
              <a:latin typeface="Consolas"/>
              <a:ea typeface="Consolas"/>
              <a:cs typeface="Consolas"/>
              <a:sym typeface="Consolas"/>
            </a:endParaRPr>
          </a:p>
        </p:txBody>
      </p:sp>
      <p:sp>
        <p:nvSpPr>
          <p:cNvPr id="119" name="Google Shape;119;p24"/>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7"/>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&amp; Extensible</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Built on modular logic rather than historical curve-fitting</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High Granularity</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Monthly tracking successfully captures seasonal variations, such as winter utility spikes</a:t>
            </a:r>
            <a:endParaRPr sz="1700">
              <a:solidFill>
                <a:schemeClr val="dk1"/>
              </a:solidFill>
              <a:latin typeface="Consolas"/>
              <a:ea typeface="Consolas"/>
              <a:cs typeface="Consolas"/>
              <a:sym typeface="Consolas"/>
            </a:endParaRPr>
          </a:p>
        </p:txBody>
      </p:sp>
      <p:sp>
        <p:nvSpPr>
          <p:cNvPr id="792" name="Google Shape;792;p87"/>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793" name="Google Shape;793;p8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88"/>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&amp; Extensible</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Built on modular logic rather than historical curve-fitting</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High Granularity</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Monthly tracking successfully captures seasonal variations, such as winter utility spikes</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Probabilistic Accuracy</a:t>
            </a:r>
            <a:endParaRPr sz="1700">
              <a:solidFill>
                <a:schemeClr val="dk1"/>
              </a:solidFill>
              <a:latin typeface="Consolas"/>
              <a:ea typeface="Consolas"/>
              <a:cs typeface="Consolas"/>
              <a:sym typeface="Consolas"/>
            </a:endParaRPr>
          </a:p>
        </p:txBody>
      </p:sp>
      <p:sp>
        <p:nvSpPr>
          <p:cNvPr id="799" name="Google Shape;799;p88"/>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800" name="Google Shape;800;p8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9"/>
          <p:cNvSpPr txBox="1"/>
          <p:nvPr>
            <p:ph idx="1" type="body"/>
          </p:nvPr>
        </p:nvSpPr>
        <p:spPr>
          <a:xfrm>
            <a:off x="311700" y="860525"/>
            <a:ext cx="8520600" cy="38481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Clr>
                <a:schemeClr val="dk1"/>
              </a:buClr>
              <a:buSzPts val="1900"/>
              <a:buFont typeface="Consolas"/>
              <a:buChar char="❏"/>
            </a:pPr>
            <a:r>
              <a:rPr lang="en" sz="1900">
                <a:solidFill>
                  <a:schemeClr val="dk1"/>
                </a:solidFill>
                <a:latin typeface="Consolas"/>
                <a:ea typeface="Consolas"/>
                <a:cs typeface="Consolas"/>
                <a:sym typeface="Consolas"/>
              </a:rPr>
              <a:t>Key strengths</a:t>
            </a:r>
            <a:endParaRPr sz="1900">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Mechanistic </a:t>
            </a:r>
            <a:r>
              <a:rPr lang="en">
                <a:solidFill>
                  <a:schemeClr val="dk1"/>
                </a:solidFill>
                <a:latin typeface="Consolas"/>
                <a:ea typeface="Consolas"/>
                <a:cs typeface="Consolas"/>
                <a:sym typeface="Consolas"/>
              </a:rPr>
              <a:t>&amp; Extensible</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Built on modular logic rather than historical curve-fitting</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High Granularity</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Monthly tracking successfully captures seasonal variations, such as winter utility spikes</a:t>
            </a:r>
            <a:endParaRPr>
              <a:solidFill>
                <a:schemeClr val="dk1"/>
              </a:solidFill>
              <a:latin typeface="Consolas"/>
              <a:ea typeface="Consolas"/>
              <a:cs typeface="Consolas"/>
              <a:sym typeface="Consolas"/>
            </a:endParaRPr>
          </a:p>
          <a:p>
            <a:pPr indent="-336550" lvl="1" marL="9144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Probabilistic Accuracy</a:t>
            </a:r>
            <a:endParaRPr>
              <a:solidFill>
                <a:schemeClr val="dk1"/>
              </a:solidFill>
              <a:latin typeface="Consolas"/>
              <a:ea typeface="Consolas"/>
              <a:cs typeface="Consolas"/>
              <a:sym typeface="Consolas"/>
            </a:endParaRPr>
          </a:p>
          <a:p>
            <a:pPr indent="-336550" lvl="2" marL="1371600" rtl="0" algn="l">
              <a:lnSpc>
                <a:spcPct val="150000"/>
              </a:lnSpc>
              <a:spcBef>
                <a:spcPts val="0"/>
              </a:spcBef>
              <a:spcAft>
                <a:spcPts val="0"/>
              </a:spcAft>
              <a:buClr>
                <a:schemeClr val="dk1"/>
              </a:buClr>
              <a:buSzPts val="1700"/>
              <a:buChar char="❏"/>
            </a:pPr>
            <a:r>
              <a:rPr lang="en">
                <a:solidFill>
                  <a:schemeClr val="dk1"/>
                </a:solidFill>
                <a:latin typeface="Consolas"/>
                <a:ea typeface="Consolas"/>
                <a:cs typeface="Consolas"/>
                <a:sym typeface="Consolas"/>
              </a:rPr>
              <a:t>Instead of fragile "averages," our Monte Carlo simulation embraces real-world unpredictability </a:t>
            </a:r>
            <a:endParaRPr sz="1700">
              <a:solidFill>
                <a:schemeClr val="dk1"/>
              </a:solidFill>
              <a:latin typeface="Consolas"/>
              <a:ea typeface="Consolas"/>
              <a:cs typeface="Consolas"/>
              <a:sym typeface="Consolas"/>
            </a:endParaRPr>
          </a:p>
        </p:txBody>
      </p:sp>
      <p:sp>
        <p:nvSpPr>
          <p:cNvPr id="806" name="Google Shape;806;p89"/>
          <p:cNvSpPr txBox="1"/>
          <p:nvPr>
            <p:ph type="title"/>
          </p:nvPr>
        </p:nvSpPr>
        <p:spPr>
          <a:xfrm>
            <a:off x="311700" y="249750"/>
            <a:ext cx="319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Evaluation</a:t>
            </a:r>
            <a:endParaRPr>
              <a:solidFill>
                <a:srgbClr val="0B5394"/>
              </a:solidFill>
              <a:latin typeface="Consolas"/>
              <a:ea typeface="Consolas"/>
              <a:cs typeface="Consolas"/>
              <a:sym typeface="Consolas"/>
            </a:endParaRPr>
          </a:p>
        </p:txBody>
      </p:sp>
      <p:sp>
        <p:nvSpPr>
          <p:cNvPr id="807" name="Google Shape;807;p8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0"/>
          <p:cNvSpPr txBox="1"/>
          <p:nvPr>
            <p:ph type="title"/>
          </p:nvPr>
        </p:nvSpPr>
        <p:spPr>
          <a:xfrm>
            <a:off x="311700" y="2000500"/>
            <a:ext cx="8520600" cy="13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solidFill>
                  <a:srgbClr val="0B5394"/>
                </a:solidFill>
                <a:latin typeface="Consolas"/>
                <a:ea typeface="Consolas"/>
                <a:cs typeface="Consolas"/>
                <a:sym typeface="Consolas"/>
              </a:rPr>
              <a:t>Know the spread</a:t>
            </a:r>
            <a:endParaRPr sz="4020">
              <a:solidFill>
                <a:srgbClr val="0B5394"/>
              </a:solidFill>
              <a:latin typeface="Consolas"/>
              <a:ea typeface="Consolas"/>
              <a:cs typeface="Consolas"/>
              <a:sym typeface="Consolas"/>
            </a:endParaRPr>
          </a:p>
          <a:p>
            <a:pPr indent="0" lvl="0" marL="0" rtl="0" algn="ctr">
              <a:spcBef>
                <a:spcPts val="0"/>
              </a:spcBef>
              <a:spcAft>
                <a:spcPts val="0"/>
              </a:spcAft>
              <a:buSzPts val="990"/>
              <a:buNone/>
            </a:pPr>
            <a:r>
              <a:t/>
            </a:r>
            <a:endParaRPr sz="4020">
              <a:solidFill>
                <a:srgbClr val="0B5394"/>
              </a:solidFill>
              <a:latin typeface="Consolas"/>
              <a:ea typeface="Consolas"/>
              <a:cs typeface="Consolas"/>
              <a:sym typeface="Consolas"/>
            </a:endParaRPr>
          </a:p>
        </p:txBody>
      </p:sp>
      <p:sp>
        <p:nvSpPr>
          <p:cNvPr id="813" name="Google Shape;813;p9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91"/>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19" name="Google Shape;819;p9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92"/>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25" name="Google Shape;825;p92"/>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p:txBody>
      </p:sp>
      <p:sp>
        <p:nvSpPr>
          <p:cNvPr id="826" name="Google Shape;826;p9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93"/>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32" name="Google Shape;832;p93"/>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p:txBody>
      </p:sp>
      <p:sp>
        <p:nvSpPr>
          <p:cNvPr id="833" name="Google Shape;833;p9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94"/>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39" name="Google Shape;839;p94"/>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model with:</a:t>
            </a:r>
            <a:endParaRPr>
              <a:solidFill>
                <a:schemeClr val="dk1"/>
              </a:solidFill>
              <a:latin typeface="Consolas"/>
              <a:ea typeface="Consolas"/>
              <a:cs typeface="Consolas"/>
              <a:sym typeface="Consolas"/>
            </a:endParaRPr>
          </a:p>
        </p:txBody>
      </p:sp>
      <p:sp>
        <p:nvSpPr>
          <p:cNvPr id="840" name="Google Shape;840;p9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9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46" name="Google Shape;846;p95"/>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model with:</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 baseline demographic risk</a:t>
            </a:r>
            <a:endParaRPr>
              <a:solidFill>
                <a:schemeClr val="dk1"/>
              </a:solidFill>
              <a:latin typeface="Consolas"/>
              <a:ea typeface="Consolas"/>
              <a:cs typeface="Consolas"/>
              <a:sym typeface="Consolas"/>
            </a:endParaRPr>
          </a:p>
        </p:txBody>
      </p:sp>
      <p:sp>
        <p:nvSpPr>
          <p:cNvPr id="847" name="Google Shape;847;p9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96"/>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53" name="Google Shape;853;p96"/>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model with:</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 baseline demographic risk</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Dynamic bet selection and stake sizing</a:t>
            </a:r>
            <a:endParaRPr>
              <a:solidFill>
                <a:schemeClr val="dk1"/>
              </a:solidFill>
              <a:latin typeface="Consolas"/>
              <a:ea typeface="Consolas"/>
              <a:cs typeface="Consolas"/>
              <a:sym typeface="Consolas"/>
            </a:endParaRPr>
          </a:p>
        </p:txBody>
      </p:sp>
      <p:sp>
        <p:nvSpPr>
          <p:cNvPr id="854" name="Google Shape;854;p9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125" name="Google Shape;125;p25"/>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We had 3 scales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Household affordability</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Behavioural gambling dynamics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Long-run recovery models</a:t>
            </a:r>
            <a:endParaRPr>
              <a:solidFill>
                <a:schemeClr val="dk1"/>
              </a:solidFill>
              <a:latin typeface="Consolas"/>
              <a:ea typeface="Consolas"/>
              <a:cs typeface="Consolas"/>
              <a:sym typeface="Consolas"/>
            </a:endParaRPr>
          </a:p>
        </p:txBody>
      </p:sp>
      <p:sp>
        <p:nvSpPr>
          <p:cNvPr id="126" name="Google Shape;126;p25"/>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97"/>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60" name="Google Shape;860;p97"/>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model with:</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 baseline demographic risk</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Dynamic bet selection and stake sizing</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Win/loss feedback through loss-chasing</a:t>
            </a:r>
            <a:endParaRPr>
              <a:solidFill>
                <a:schemeClr val="dk1"/>
              </a:solidFill>
              <a:latin typeface="Consolas"/>
              <a:ea typeface="Consolas"/>
              <a:cs typeface="Consolas"/>
              <a:sym typeface="Consolas"/>
            </a:endParaRPr>
          </a:p>
        </p:txBody>
      </p:sp>
      <p:sp>
        <p:nvSpPr>
          <p:cNvPr id="861" name="Google Shape;861;p9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98"/>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Q2 - an introduction</a:t>
            </a:r>
            <a:endParaRPr>
              <a:solidFill>
                <a:srgbClr val="0B5394"/>
              </a:solidFill>
              <a:latin typeface="Consolas"/>
              <a:ea typeface="Consolas"/>
              <a:cs typeface="Consolas"/>
              <a:sym typeface="Consolas"/>
            </a:endParaRPr>
          </a:p>
        </p:txBody>
      </p:sp>
      <p:sp>
        <p:nvSpPr>
          <p:cNvPr id="867" name="Google Shape;867;p98"/>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Model gambling behaviour evolving over time</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Track risk tolerance, wealth, profit and session behaviour</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We built a model with:</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 baseline demographic risk</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Dynamic bet selection and stake sizing</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Win/loss feedback through loss-chasing</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was possible with an agent-based Markov state automaton!</a:t>
            </a:r>
            <a:endParaRPr>
              <a:solidFill>
                <a:schemeClr val="dk1"/>
              </a:solidFill>
              <a:latin typeface="Consolas"/>
              <a:ea typeface="Consolas"/>
              <a:cs typeface="Consolas"/>
              <a:sym typeface="Consolas"/>
            </a:endParaRPr>
          </a:p>
        </p:txBody>
      </p:sp>
      <p:sp>
        <p:nvSpPr>
          <p:cNvPr id="868" name="Google Shape;868;p9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99"/>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sp>
        <p:nvSpPr>
          <p:cNvPr id="874" name="Google Shape;874;p9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00"/>
          <p:cNvSpPr txBox="1"/>
          <p:nvPr/>
        </p:nvSpPr>
        <p:spPr>
          <a:xfrm>
            <a:off x="970798" y="1408075"/>
            <a:ext cx="2180100" cy="745200"/>
          </a:xfrm>
          <a:prstGeom prst="rect">
            <a:avLst/>
          </a:prstGeom>
          <a:noFill/>
          <a:ln>
            <a:noFill/>
          </a:ln>
        </p:spPr>
        <p:txBody>
          <a:bodyPr anchorCtr="0" anchor="t" bIns="112275" lIns="112275" spcFirstLastPara="1" rIns="112275" wrap="square" tIns="112275">
            <a:spAutoFit/>
          </a:bodyPr>
          <a:lstStyle/>
          <a:p>
            <a:pPr indent="0" lvl="0" marL="0" rtl="0" algn="ctr">
              <a:spcBef>
                <a:spcPts val="0"/>
              </a:spcBef>
              <a:spcAft>
                <a:spcPts val="0"/>
              </a:spcAft>
              <a:buNone/>
            </a:pPr>
            <a:r>
              <a:rPr lang="en" sz="1684">
                <a:solidFill>
                  <a:schemeClr val="dk2"/>
                </a:solidFill>
                <a:latin typeface="Consolas"/>
                <a:ea typeface="Consolas"/>
                <a:cs typeface="Consolas"/>
                <a:sym typeface="Consolas"/>
              </a:rPr>
              <a:t>Initialize Automaton</a:t>
            </a:r>
            <a:endParaRPr sz="1684">
              <a:solidFill>
                <a:schemeClr val="dk2"/>
              </a:solidFill>
              <a:latin typeface="Consolas"/>
              <a:ea typeface="Consolas"/>
              <a:cs typeface="Consolas"/>
              <a:sym typeface="Consolas"/>
            </a:endParaRPr>
          </a:p>
        </p:txBody>
      </p:sp>
      <p:pic>
        <p:nvPicPr>
          <p:cNvPr id="880" name="Google Shape;880;p100"/>
          <p:cNvPicPr preferRelativeResize="0"/>
          <p:nvPr/>
        </p:nvPicPr>
        <p:blipFill>
          <a:blip r:embed="rId3">
            <a:alphaModFix/>
          </a:blip>
          <a:stretch>
            <a:fillRect/>
          </a:stretch>
        </p:blipFill>
        <p:spPr>
          <a:xfrm>
            <a:off x="395550" y="2209687"/>
            <a:ext cx="3330524" cy="322772"/>
          </a:xfrm>
          <a:prstGeom prst="rect">
            <a:avLst/>
          </a:prstGeom>
          <a:noFill/>
          <a:ln>
            <a:noFill/>
          </a:ln>
        </p:spPr>
      </p:pic>
      <p:pic>
        <p:nvPicPr>
          <p:cNvPr id="881" name="Google Shape;881;p100"/>
          <p:cNvPicPr preferRelativeResize="0"/>
          <p:nvPr/>
        </p:nvPicPr>
        <p:blipFill>
          <a:blip r:embed="rId4">
            <a:alphaModFix/>
          </a:blip>
          <a:stretch>
            <a:fillRect/>
          </a:stretch>
        </p:blipFill>
        <p:spPr>
          <a:xfrm>
            <a:off x="1322379" y="2549930"/>
            <a:ext cx="1702970" cy="504672"/>
          </a:xfrm>
          <a:prstGeom prst="rect">
            <a:avLst/>
          </a:prstGeom>
          <a:noFill/>
          <a:ln>
            <a:noFill/>
          </a:ln>
        </p:spPr>
      </p:pic>
      <p:sp>
        <p:nvSpPr>
          <p:cNvPr id="882" name="Google Shape;882;p100"/>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883" name="Google Shape;883;p100"/>
          <p:cNvPicPr preferRelativeResize="0"/>
          <p:nvPr/>
        </p:nvPicPr>
        <p:blipFill>
          <a:blip r:embed="rId5">
            <a:alphaModFix/>
          </a:blip>
          <a:stretch>
            <a:fillRect/>
          </a:stretch>
        </p:blipFill>
        <p:spPr>
          <a:xfrm>
            <a:off x="395555" y="3122675"/>
            <a:ext cx="3437674" cy="847900"/>
          </a:xfrm>
          <a:prstGeom prst="rect">
            <a:avLst/>
          </a:prstGeom>
          <a:noFill/>
          <a:ln>
            <a:noFill/>
          </a:ln>
        </p:spPr>
      </p:pic>
      <p:sp>
        <p:nvSpPr>
          <p:cNvPr id="884" name="Google Shape;884;p10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01"/>
          <p:cNvSpPr txBox="1"/>
          <p:nvPr/>
        </p:nvSpPr>
        <p:spPr>
          <a:xfrm>
            <a:off x="414450" y="1892275"/>
            <a:ext cx="1405500" cy="259800"/>
          </a:xfrm>
          <a:prstGeom prst="rect">
            <a:avLst/>
          </a:prstGeom>
          <a:noFill/>
          <a:ln>
            <a:noFill/>
          </a:ln>
        </p:spPr>
        <p:txBody>
          <a:bodyPr anchorCtr="0" anchor="t" bIns="60000" lIns="60000" spcFirstLastPara="1" rIns="60000" wrap="square" tIns="60000">
            <a:spAutoFit/>
          </a:bodyPr>
          <a:lstStyle/>
          <a:p>
            <a:pPr indent="0" lvl="0" marL="0" rtl="0" algn="ctr">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pic>
        <p:nvPicPr>
          <p:cNvPr id="890" name="Google Shape;890;p101"/>
          <p:cNvPicPr preferRelativeResize="0"/>
          <p:nvPr/>
        </p:nvPicPr>
        <p:blipFill>
          <a:blip r:embed="rId3">
            <a:alphaModFix/>
          </a:blip>
          <a:stretch>
            <a:fillRect/>
          </a:stretch>
        </p:blipFill>
        <p:spPr>
          <a:xfrm>
            <a:off x="166950" y="2206322"/>
            <a:ext cx="1779707" cy="172477"/>
          </a:xfrm>
          <a:prstGeom prst="rect">
            <a:avLst/>
          </a:prstGeom>
          <a:noFill/>
          <a:ln>
            <a:noFill/>
          </a:ln>
        </p:spPr>
      </p:pic>
      <p:pic>
        <p:nvPicPr>
          <p:cNvPr id="891" name="Google Shape;891;p101"/>
          <p:cNvPicPr preferRelativeResize="0"/>
          <p:nvPr/>
        </p:nvPicPr>
        <p:blipFill>
          <a:blip r:embed="rId4">
            <a:alphaModFix/>
          </a:blip>
          <a:stretch>
            <a:fillRect/>
          </a:stretch>
        </p:blipFill>
        <p:spPr>
          <a:xfrm>
            <a:off x="662210" y="2388133"/>
            <a:ext cx="910003" cy="269678"/>
          </a:xfrm>
          <a:prstGeom prst="rect">
            <a:avLst/>
          </a:prstGeom>
          <a:noFill/>
          <a:ln>
            <a:noFill/>
          </a:ln>
        </p:spPr>
      </p:pic>
      <p:sp>
        <p:nvSpPr>
          <p:cNvPr id="892" name="Google Shape;892;p101"/>
          <p:cNvSpPr txBox="1"/>
          <p:nvPr/>
        </p:nvSpPr>
        <p:spPr>
          <a:xfrm>
            <a:off x="4026414" y="1818775"/>
            <a:ext cx="2541900" cy="534300"/>
          </a:xfrm>
          <a:prstGeom prst="rect">
            <a:avLst/>
          </a:prstGeom>
          <a:noFill/>
          <a:ln>
            <a:noFill/>
          </a:ln>
        </p:spPr>
        <p:txBody>
          <a:bodyPr anchorCtr="0" anchor="t" bIns="126950" lIns="126950" spcFirstLastPara="1" rIns="126950" wrap="square" tIns="126950">
            <a:spAutoFit/>
          </a:bodyPr>
          <a:lstStyle/>
          <a:p>
            <a:pPr indent="0" lvl="0" marL="0" rtl="0" algn="l">
              <a:spcBef>
                <a:spcPts val="0"/>
              </a:spcBef>
              <a:spcAft>
                <a:spcPts val="0"/>
              </a:spcAft>
              <a:buNone/>
            </a:pPr>
            <a:r>
              <a:rPr lang="en" sz="1805">
                <a:solidFill>
                  <a:schemeClr val="dk2"/>
                </a:solidFill>
                <a:latin typeface="Consolas"/>
                <a:ea typeface="Consolas"/>
                <a:cs typeface="Consolas"/>
                <a:sym typeface="Consolas"/>
              </a:rPr>
              <a:t>Decide on Bet</a:t>
            </a:r>
            <a:endParaRPr sz="1805">
              <a:solidFill>
                <a:schemeClr val="dk2"/>
              </a:solidFill>
              <a:latin typeface="Consolas"/>
              <a:ea typeface="Consolas"/>
              <a:cs typeface="Consolas"/>
              <a:sym typeface="Consolas"/>
            </a:endParaRPr>
          </a:p>
        </p:txBody>
      </p:sp>
      <p:pic>
        <p:nvPicPr>
          <p:cNvPr id="893" name="Google Shape;893;p101"/>
          <p:cNvPicPr preferRelativeResize="0"/>
          <p:nvPr/>
        </p:nvPicPr>
        <p:blipFill>
          <a:blip r:embed="rId5">
            <a:alphaModFix/>
          </a:blip>
          <a:stretch>
            <a:fillRect/>
          </a:stretch>
        </p:blipFill>
        <p:spPr>
          <a:xfrm>
            <a:off x="3341574" y="3599698"/>
            <a:ext cx="3309744" cy="623152"/>
          </a:xfrm>
          <a:prstGeom prst="rect">
            <a:avLst/>
          </a:prstGeom>
          <a:noFill/>
          <a:ln>
            <a:noFill/>
          </a:ln>
        </p:spPr>
      </p:pic>
      <p:pic>
        <p:nvPicPr>
          <p:cNvPr id="894" name="Google Shape;894;p101"/>
          <p:cNvPicPr preferRelativeResize="0"/>
          <p:nvPr/>
        </p:nvPicPr>
        <p:blipFill rotWithShape="1">
          <a:blip r:embed="rId6">
            <a:alphaModFix/>
          </a:blip>
          <a:srcRect b="57884" l="0" r="0" t="0"/>
          <a:stretch/>
        </p:blipFill>
        <p:spPr>
          <a:xfrm>
            <a:off x="2867250" y="2353115"/>
            <a:ext cx="1934092" cy="781571"/>
          </a:xfrm>
          <a:prstGeom prst="rect">
            <a:avLst/>
          </a:prstGeom>
          <a:noFill/>
          <a:ln>
            <a:noFill/>
          </a:ln>
        </p:spPr>
      </p:pic>
      <p:pic>
        <p:nvPicPr>
          <p:cNvPr id="895" name="Google Shape;895;p101"/>
          <p:cNvPicPr preferRelativeResize="0"/>
          <p:nvPr/>
        </p:nvPicPr>
        <p:blipFill rotWithShape="1">
          <a:blip r:embed="rId6">
            <a:alphaModFix/>
          </a:blip>
          <a:srcRect b="12580" l="0" r="0" t="43324"/>
          <a:stretch/>
        </p:blipFill>
        <p:spPr>
          <a:xfrm>
            <a:off x="5077618" y="2362461"/>
            <a:ext cx="1803131" cy="762880"/>
          </a:xfrm>
          <a:prstGeom prst="rect">
            <a:avLst/>
          </a:prstGeom>
          <a:noFill/>
          <a:ln>
            <a:noFill/>
          </a:ln>
        </p:spPr>
      </p:pic>
      <p:cxnSp>
        <p:nvCxnSpPr>
          <p:cNvPr id="896" name="Google Shape;896;p101"/>
          <p:cNvCxnSpPr/>
          <p:nvPr/>
        </p:nvCxnSpPr>
        <p:spPr>
          <a:xfrm>
            <a:off x="1764800" y="2688450"/>
            <a:ext cx="1069800" cy="376200"/>
          </a:xfrm>
          <a:prstGeom prst="straightConnector1">
            <a:avLst/>
          </a:prstGeom>
          <a:noFill/>
          <a:ln cap="flat" cmpd="sng" w="28575">
            <a:solidFill>
              <a:srgbClr val="FF0000"/>
            </a:solidFill>
            <a:prstDash val="solid"/>
            <a:round/>
            <a:headEnd len="med" w="med" type="none"/>
            <a:tailEnd len="med" w="med" type="triangle"/>
          </a:ln>
        </p:spPr>
      </p:cxnSp>
      <p:sp>
        <p:nvSpPr>
          <p:cNvPr id="897" name="Google Shape;897;p101"/>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898" name="Google Shape;898;p101"/>
          <p:cNvPicPr preferRelativeResize="0"/>
          <p:nvPr/>
        </p:nvPicPr>
        <p:blipFill>
          <a:blip r:embed="rId7">
            <a:alphaModFix/>
          </a:blip>
          <a:stretch>
            <a:fillRect/>
          </a:stretch>
        </p:blipFill>
        <p:spPr>
          <a:xfrm>
            <a:off x="354579" y="2667125"/>
            <a:ext cx="1525247" cy="376200"/>
          </a:xfrm>
          <a:prstGeom prst="rect">
            <a:avLst/>
          </a:prstGeom>
          <a:noFill/>
          <a:ln>
            <a:noFill/>
          </a:ln>
        </p:spPr>
      </p:pic>
      <p:pic>
        <p:nvPicPr>
          <p:cNvPr id="899" name="Google Shape;899;p101"/>
          <p:cNvPicPr preferRelativeResize="0"/>
          <p:nvPr/>
        </p:nvPicPr>
        <p:blipFill>
          <a:blip r:embed="rId8">
            <a:alphaModFix/>
          </a:blip>
          <a:stretch>
            <a:fillRect/>
          </a:stretch>
        </p:blipFill>
        <p:spPr>
          <a:xfrm>
            <a:off x="4380513" y="3240112"/>
            <a:ext cx="1069800" cy="359576"/>
          </a:xfrm>
          <a:prstGeom prst="rect">
            <a:avLst/>
          </a:prstGeom>
          <a:noFill/>
          <a:ln>
            <a:noFill/>
          </a:ln>
        </p:spPr>
      </p:pic>
      <p:sp>
        <p:nvSpPr>
          <p:cNvPr id="900" name="Google Shape;900;p10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02"/>
          <p:cNvSpPr txBox="1"/>
          <p:nvPr/>
        </p:nvSpPr>
        <p:spPr>
          <a:xfrm>
            <a:off x="2934061" y="3597650"/>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Decide on Bet</a:t>
            </a:r>
            <a:endParaRPr sz="934">
              <a:solidFill>
                <a:schemeClr val="dk2"/>
              </a:solidFill>
              <a:latin typeface="Consolas"/>
              <a:ea typeface="Consolas"/>
              <a:cs typeface="Consolas"/>
              <a:sym typeface="Consolas"/>
            </a:endParaRPr>
          </a:p>
        </p:txBody>
      </p:sp>
      <p:pic>
        <p:nvPicPr>
          <p:cNvPr id="906" name="Google Shape;906;p102"/>
          <p:cNvPicPr preferRelativeResize="0"/>
          <p:nvPr/>
        </p:nvPicPr>
        <p:blipFill>
          <a:blip r:embed="rId3">
            <a:alphaModFix/>
          </a:blip>
          <a:stretch>
            <a:fillRect/>
          </a:stretch>
        </p:blipFill>
        <p:spPr>
          <a:xfrm>
            <a:off x="2579453" y="4519808"/>
            <a:ext cx="1713780" cy="322667"/>
          </a:xfrm>
          <a:prstGeom prst="rect">
            <a:avLst/>
          </a:prstGeom>
          <a:noFill/>
          <a:ln>
            <a:noFill/>
          </a:ln>
        </p:spPr>
      </p:pic>
      <p:pic>
        <p:nvPicPr>
          <p:cNvPr id="907" name="Google Shape;907;p102"/>
          <p:cNvPicPr preferRelativeResize="0"/>
          <p:nvPr/>
        </p:nvPicPr>
        <p:blipFill rotWithShape="1">
          <a:blip r:embed="rId4">
            <a:alphaModFix/>
          </a:blip>
          <a:srcRect b="57884" l="0" r="0" t="0"/>
          <a:stretch/>
        </p:blipFill>
        <p:spPr>
          <a:xfrm>
            <a:off x="2333850" y="3874330"/>
            <a:ext cx="1001465" cy="404696"/>
          </a:xfrm>
          <a:prstGeom prst="rect">
            <a:avLst/>
          </a:prstGeom>
          <a:noFill/>
          <a:ln>
            <a:noFill/>
          </a:ln>
        </p:spPr>
      </p:pic>
      <p:pic>
        <p:nvPicPr>
          <p:cNvPr id="908" name="Google Shape;908;p102"/>
          <p:cNvPicPr preferRelativeResize="0"/>
          <p:nvPr/>
        </p:nvPicPr>
        <p:blipFill rotWithShape="1">
          <a:blip r:embed="rId4">
            <a:alphaModFix/>
          </a:blip>
          <a:srcRect b="12580" l="0" r="0" t="43324"/>
          <a:stretch/>
        </p:blipFill>
        <p:spPr>
          <a:xfrm>
            <a:off x="3478371" y="3879170"/>
            <a:ext cx="933655" cy="395018"/>
          </a:xfrm>
          <a:prstGeom prst="rect">
            <a:avLst/>
          </a:prstGeom>
          <a:noFill/>
          <a:ln>
            <a:noFill/>
          </a:ln>
        </p:spPr>
      </p:pic>
      <p:sp>
        <p:nvSpPr>
          <p:cNvPr id="909" name="Google Shape;909;p102"/>
          <p:cNvSpPr txBox="1"/>
          <p:nvPr/>
        </p:nvSpPr>
        <p:spPr>
          <a:xfrm>
            <a:off x="5313494" y="1283750"/>
            <a:ext cx="2367300" cy="497400"/>
          </a:xfrm>
          <a:prstGeom prst="rect">
            <a:avLst/>
          </a:prstGeom>
          <a:noFill/>
          <a:ln>
            <a:noFill/>
          </a:ln>
        </p:spPr>
        <p:txBody>
          <a:bodyPr anchorCtr="0" anchor="t" bIns="118200" lIns="118200" spcFirstLastPara="1" rIns="118200" wrap="square" tIns="118200">
            <a:spAutoFit/>
          </a:bodyPr>
          <a:lstStyle/>
          <a:p>
            <a:pPr indent="0" lvl="0" marL="0" rtl="0" algn="l">
              <a:spcBef>
                <a:spcPts val="0"/>
              </a:spcBef>
              <a:spcAft>
                <a:spcPts val="0"/>
              </a:spcAft>
              <a:buNone/>
            </a:pPr>
            <a:r>
              <a:rPr lang="en" sz="1681">
                <a:solidFill>
                  <a:schemeClr val="dk2"/>
                </a:solidFill>
                <a:latin typeface="Consolas"/>
                <a:ea typeface="Consolas"/>
                <a:cs typeface="Consolas"/>
                <a:sym typeface="Consolas"/>
              </a:rPr>
              <a:t>Place Bet</a:t>
            </a:r>
            <a:endParaRPr sz="1681">
              <a:solidFill>
                <a:schemeClr val="dk2"/>
              </a:solidFill>
              <a:latin typeface="Consolas"/>
              <a:ea typeface="Consolas"/>
              <a:cs typeface="Consolas"/>
              <a:sym typeface="Consolas"/>
            </a:endParaRPr>
          </a:p>
        </p:txBody>
      </p:sp>
      <p:pic>
        <p:nvPicPr>
          <p:cNvPr id="910" name="Google Shape;910;p102"/>
          <p:cNvPicPr preferRelativeResize="0"/>
          <p:nvPr/>
        </p:nvPicPr>
        <p:blipFill>
          <a:blip r:embed="rId5">
            <a:alphaModFix/>
          </a:blip>
          <a:stretch>
            <a:fillRect/>
          </a:stretch>
        </p:blipFill>
        <p:spPr>
          <a:xfrm>
            <a:off x="4262241" y="2633679"/>
            <a:ext cx="3514784" cy="270106"/>
          </a:xfrm>
          <a:prstGeom prst="rect">
            <a:avLst/>
          </a:prstGeom>
          <a:noFill/>
          <a:ln>
            <a:noFill/>
          </a:ln>
        </p:spPr>
      </p:pic>
      <p:pic>
        <p:nvPicPr>
          <p:cNvPr id="911" name="Google Shape;911;p102"/>
          <p:cNvPicPr preferRelativeResize="0"/>
          <p:nvPr/>
        </p:nvPicPr>
        <p:blipFill>
          <a:blip r:embed="rId6">
            <a:alphaModFix/>
          </a:blip>
          <a:stretch>
            <a:fillRect/>
          </a:stretch>
        </p:blipFill>
        <p:spPr>
          <a:xfrm>
            <a:off x="4206800" y="2163440"/>
            <a:ext cx="1474415" cy="336867"/>
          </a:xfrm>
          <a:prstGeom prst="rect">
            <a:avLst/>
          </a:prstGeom>
          <a:noFill/>
          <a:ln>
            <a:noFill/>
          </a:ln>
        </p:spPr>
      </p:pic>
      <p:pic>
        <p:nvPicPr>
          <p:cNvPr id="912" name="Google Shape;912;p102"/>
          <p:cNvPicPr preferRelativeResize="0"/>
          <p:nvPr/>
        </p:nvPicPr>
        <p:blipFill>
          <a:blip r:embed="rId7">
            <a:alphaModFix/>
          </a:blip>
          <a:stretch>
            <a:fillRect/>
          </a:stretch>
        </p:blipFill>
        <p:spPr>
          <a:xfrm>
            <a:off x="5064495" y="2944896"/>
            <a:ext cx="1735197" cy="500303"/>
          </a:xfrm>
          <a:prstGeom prst="rect">
            <a:avLst/>
          </a:prstGeom>
          <a:noFill/>
          <a:ln>
            <a:noFill/>
          </a:ln>
        </p:spPr>
      </p:pic>
      <p:pic>
        <p:nvPicPr>
          <p:cNvPr id="913" name="Google Shape;913;p102"/>
          <p:cNvPicPr preferRelativeResize="0"/>
          <p:nvPr/>
        </p:nvPicPr>
        <p:blipFill>
          <a:blip r:embed="rId8">
            <a:alphaModFix/>
          </a:blip>
          <a:stretch>
            <a:fillRect/>
          </a:stretch>
        </p:blipFill>
        <p:spPr>
          <a:xfrm>
            <a:off x="5977704" y="2109415"/>
            <a:ext cx="1574072" cy="483151"/>
          </a:xfrm>
          <a:prstGeom prst="rect">
            <a:avLst/>
          </a:prstGeom>
          <a:noFill/>
          <a:ln>
            <a:noFill/>
          </a:ln>
        </p:spPr>
      </p:pic>
      <p:pic>
        <p:nvPicPr>
          <p:cNvPr id="914" name="Google Shape;914;p102"/>
          <p:cNvPicPr preferRelativeResize="0"/>
          <p:nvPr/>
        </p:nvPicPr>
        <p:blipFill>
          <a:blip r:embed="rId9">
            <a:alphaModFix/>
          </a:blip>
          <a:stretch>
            <a:fillRect/>
          </a:stretch>
        </p:blipFill>
        <p:spPr>
          <a:xfrm>
            <a:off x="5327117" y="1716436"/>
            <a:ext cx="1385052" cy="310760"/>
          </a:xfrm>
          <a:prstGeom prst="rect">
            <a:avLst/>
          </a:prstGeom>
          <a:noFill/>
          <a:ln>
            <a:noFill/>
          </a:ln>
        </p:spPr>
      </p:pic>
      <p:cxnSp>
        <p:nvCxnSpPr>
          <p:cNvPr id="915" name="Google Shape;915;p102"/>
          <p:cNvCxnSpPr/>
          <p:nvPr/>
        </p:nvCxnSpPr>
        <p:spPr>
          <a:xfrm>
            <a:off x="1764800" y="2688450"/>
            <a:ext cx="915600" cy="971100"/>
          </a:xfrm>
          <a:prstGeom prst="straightConnector1">
            <a:avLst/>
          </a:prstGeom>
          <a:noFill/>
          <a:ln cap="flat" cmpd="sng" w="28575">
            <a:solidFill>
              <a:srgbClr val="FF0000"/>
            </a:solidFill>
            <a:prstDash val="solid"/>
            <a:round/>
            <a:headEnd len="med" w="med" type="none"/>
            <a:tailEnd len="med" w="med" type="triangle"/>
          </a:ln>
        </p:spPr>
      </p:cxnSp>
      <p:cxnSp>
        <p:nvCxnSpPr>
          <p:cNvPr id="916" name="Google Shape;916;p102"/>
          <p:cNvCxnSpPr>
            <a:stCxn id="905" idx="3"/>
          </p:cNvCxnSpPr>
          <p:nvPr/>
        </p:nvCxnSpPr>
        <p:spPr>
          <a:xfrm flipH="1" rot="10800000">
            <a:off x="4250161" y="3374750"/>
            <a:ext cx="334800" cy="361200"/>
          </a:xfrm>
          <a:prstGeom prst="straightConnector1">
            <a:avLst/>
          </a:prstGeom>
          <a:noFill/>
          <a:ln cap="flat" cmpd="sng" w="28575">
            <a:solidFill>
              <a:srgbClr val="FF0000"/>
            </a:solidFill>
            <a:prstDash val="solid"/>
            <a:round/>
            <a:headEnd len="med" w="med" type="none"/>
            <a:tailEnd len="med" w="med" type="triangle"/>
          </a:ln>
        </p:spPr>
      </p:cxnSp>
      <p:sp>
        <p:nvSpPr>
          <p:cNvPr id="917" name="Google Shape;917;p102"/>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918" name="Google Shape;918;p102"/>
          <p:cNvPicPr preferRelativeResize="0"/>
          <p:nvPr/>
        </p:nvPicPr>
        <p:blipFill>
          <a:blip r:embed="rId10">
            <a:alphaModFix/>
          </a:blip>
          <a:stretch>
            <a:fillRect/>
          </a:stretch>
        </p:blipFill>
        <p:spPr>
          <a:xfrm>
            <a:off x="166950" y="2153247"/>
            <a:ext cx="1779707" cy="172477"/>
          </a:xfrm>
          <a:prstGeom prst="rect">
            <a:avLst/>
          </a:prstGeom>
          <a:noFill/>
          <a:ln>
            <a:noFill/>
          </a:ln>
        </p:spPr>
      </p:pic>
      <p:pic>
        <p:nvPicPr>
          <p:cNvPr id="919" name="Google Shape;919;p102"/>
          <p:cNvPicPr preferRelativeResize="0"/>
          <p:nvPr/>
        </p:nvPicPr>
        <p:blipFill>
          <a:blip r:embed="rId11">
            <a:alphaModFix/>
          </a:blip>
          <a:stretch>
            <a:fillRect/>
          </a:stretch>
        </p:blipFill>
        <p:spPr>
          <a:xfrm>
            <a:off x="662210" y="2335058"/>
            <a:ext cx="910003" cy="269678"/>
          </a:xfrm>
          <a:prstGeom prst="rect">
            <a:avLst/>
          </a:prstGeom>
          <a:noFill/>
          <a:ln>
            <a:noFill/>
          </a:ln>
        </p:spPr>
      </p:pic>
      <p:pic>
        <p:nvPicPr>
          <p:cNvPr id="920" name="Google Shape;920;p102"/>
          <p:cNvPicPr preferRelativeResize="0"/>
          <p:nvPr/>
        </p:nvPicPr>
        <p:blipFill>
          <a:blip r:embed="rId12">
            <a:alphaModFix/>
          </a:blip>
          <a:stretch>
            <a:fillRect/>
          </a:stretch>
        </p:blipFill>
        <p:spPr>
          <a:xfrm>
            <a:off x="354579" y="2614050"/>
            <a:ext cx="1525247" cy="376200"/>
          </a:xfrm>
          <a:prstGeom prst="rect">
            <a:avLst/>
          </a:prstGeom>
          <a:noFill/>
          <a:ln>
            <a:noFill/>
          </a:ln>
        </p:spPr>
      </p:pic>
      <p:sp>
        <p:nvSpPr>
          <p:cNvPr id="921" name="Google Shape;921;p102"/>
          <p:cNvSpPr txBox="1"/>
          <p:nvPr/>
        </p:nvSpPr>
        <p:spPr>
          <a:xfrm>
            <a:off x="421450" y="1903650"/>
            <a:ext cx="1525200" cy="259800"/>
          </a:xfrm>
          <a:prstGeom prst="rect">
            <a:avLst/>
          </a:prstGeom>
          <a:noFill/>
          <a:ln>
            <a:noFill/>
          </a:ln>
        </p:spPr>
        <p:txBody>
          <a:bodyPr anchorCtr="0" anchor="t" bIns="60000" lIns="60000" spcFirstLastPara="1" rIns="60000" wrap="square" tIns="60000">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pic>
        <p:nvPicPr>
          <p:cNvPr id="922" name="Google Shape;922;p102"/>
          <p:cNvPicPr preferRelativeResize="0"/>
          <p:nvPr/>
        </p:nvPicPr>
        <p:blipFill>
          <a:blip r:embed="rId13">
            <a:alphaModFix/>
          </a:blip>
          <a:stretch>
            <a:fillRect/>
          </a:stretch>
        </p:blipFill>
        <p:spPr>
          <a:xfrm>
            <a:off x="3157762" y="4305763"/>
            <a:ext cx="557158" cy="187300"/>
          </a:xfrm>
          <a:prstGeom prst="rect">
            <a:avLst/>
          </a:prstGeom>
          <a:noFill/>
          <a:ln>
            <a:noFill/>
          </a:ln>
        </p:spPr>
      </p:pic>
      <p:sp>
        <p:nvSpPr>
          <p:cNvPr id="923" name="Google Shape;923;p10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03"/>
          <p:cNvSpPr txBox="1"/>
          <p:nvPr/>
        </p:nvSpPr>
        <p:spPr>
          <a:xfrm>
            <a:off x="2934061" y="3597650"/>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Decide on Bet</a:t>
            </a:r>
            <a:endParaRPr sz="934">
              <a:solidFill>
                <a:schemeClr val="dk2"/>
              </a:solidFill>
              <a:latin typeface="Consolas"/>
              <a:ea typeface="Consolas"/>
              <a:cs typeface="Consolas"/>
              <a:sym typeface="Consolas"/>
            </a:endParaRPr>
          </a:p>
        </p:txBody>
      </p:sp>
      <p:pic>
        <p:nvPicPr>
          <p:cNvPr id="929" name="Google Shape;929;p103"/>
          <p:cNvPicPr preferRelativeResize="0"/>
          <p:nvPr/>
        </p:nvPicPr>
        <p:blipFill>
          <a:blip r:embed="rId3">
            <a:alphaModFix/>
          </a:blip>
          <a:stretch>
            <a:fillRect/>
          </a:stretch>
        </p:blipFill>
        <p:spPr>
          <a:xfrm>
            <a:off x="2579453" y="4519808"/>
            <a:ext cx="1713780" cy="322667"/>
          </a:xfrm>
          <a:prstGeom prst="rect">
            <a:avLst/>
          </a:prstGeom>
          <a:noFill/>
          <a:ln>
            <a:noFill/>
          </a:ln>
        </p:spPr>
      </p:pic>
      <p:pic>
        <p:nvPicPr>
          <p:cNvPr id="930" name="Google Shape;930;p103"/>
          <p:cNvPicPr preferRelativeResize="0"/>
          <p:nvPr/>
        </p:nvPicPr>
        <p:blipFill rotWithShape="1">
          <a:blip r:embed="rId4">
            <a:alphaModFix/>
          </a:blip>
          <a:srcRect b="57884" l="0" r="0" t="0"/>
          <a:stretch/>
        </p:blipFill>
        <p:spPr>
          <a:xfrm>
            <a:off x="2333850" y="3874330"/>
            <a:ext cx="1001465" cy="404696"/>
          </a:xfrm>
          <a:prstGeom prst="rect">
            <a:avLst/>
          </a:prstGeom>
          <a:noFill/>
          <a:ln>
            <a:noFill/>
          </a:ln>
        </p:spPr>
      </p:pic>
      <p:pic>
        <p:nvPicPr>
          <p:cNvPr id="931" name="Google Shape;931;p103"/>
          <p:cNvPicPr preferRelativeResize="0"/>
          <p:nvPr/>
        </p:nvPicPr>
        <p:blipFill rotWithShape="1">
          <a:blip r:embed="rId4">
            <a:alphaModFix/>
          </a:blip>
          <a:srcRect b="12580" l="0" r="0" t="43324"/>
          <a:stretch/>
        </p:blipFill>
        <p:spPr>
          <a:xfrm>
            <a:off x="3478371" y="3879170"/>
            <a:ext cx="933655" cy="395018"/>
          </a:xfrm>
          <a:prstGeom prst="rect">
            <a:avLst/>
          </a:prstGeom>
          <a:noFill/>
          <a:ln>
            <a:noFill/>
          </a:ln>
        </p:spPr>
      </p:pic>
      <p:sp>
        <p:nvSpPr>
          <p:cNvPr id="932" name="Google Shape;932;p103"/>
          <p:cNvSpPr txBox="1"/>
          <p:nvPr/>
        </p:nvSpPr>
        <p:spPr>
          <a:xfrm>
            <a:off x="6026036" y="313512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Place Bet</a:t>
            </a:r>
            <a:endParaRPr sz="934">
              <a:solidFill>
                <a:schemeClr val="dk2"/>
              </a:solidFill>
              <a:latin typeface="Consolas"/>
              <a:ea typeface="Consolas"/>
              <a:cs typeface="Consolas"/>
              <a:sym typeface="Consolas"/>
            </a:endParaRPr>
          </a:p>
        </p:txBody>
      </p:sp>
      <p:pic>
        <p:nvPicPr>
          <p:cNvPr id="933" name="Google Shape;933;p103"/>
          <p:cNvPicPr preferRelativeResize="0"/>
          <p:nvPr/>
        </p:nvPicPr>
        <p:blipFill>
          <a:blip r:embed="rId5">
            <a:alphaModFix/>
          </a:blip>
          <a:stretch>
            <a:fillRect/>
          </a:stretch>
        </p:blipFill>
        <p:spPr>
          <a:xfrm>
            <a:off x="5441597" y="3885612"/>
            <a:ext cx="1954029" cy="150164"/>
          </a:xfrm>
          <a:prstGeom prst="rect">
            <a:avLst/>
          </a:prstGeom>
          <a:noFill/>
          <a:ln>
            <a:noFill/>
          </a:ln>
        </p:spPr>
      </p:pic>
      <p:pic>
        <p:nvPicPr>
          <p:cNvPr id="934" name="Google Shape;934;p103"/>
          <p:cNvPicPr preferRelativeResize="0"/>
          <p:nvPr/>
        </p:nvPicPr>
        <p:blipFill>
          <a:blip r:embed="rId6">
            <a:alphaModFix/>
          </a:blip>
          <a:stretch>
            <a:fillRect/>
          </a:stretch>
        </p:blipFill>
        <p:spPr>
          <a:xfrm>
            <a:off x="5410775" y="3624185"/>
            <a:ext cx="819694" cy="187280"/>
          </a:xfrm>
          <a:prstGeom prst="rect">
            <a:avLst/>
          </a:prstGeom>
          <a:noFill/>
          <a:ln>
            <a:noFill/>
          </a:ln>
        </p:spPr>
      </p:pic>
      <p:pic>
        <p:nvPicPr>
          <p:cNvPr id="935" name="Google Shape;935;p103"/>
          <p:cNvPicPr preferRelativeResize="0"/>
          <p:nvPr/>
        </p:nvPicPr>
        <p:blipFill>
          <a:blip r:embed="rId7">
            <a:alphaModFix/>
          </a:blip>
          <a:stretch>
            <a:fillRect/>
          </a:stretch>
        </p:blipFill>
        <p:spPr>
          <a:xfrm>
            <a:off x="5887606" y="4058632"/>
            <a:ext cx="964675" cy="278141"/>
          </a:xfrm>
          <a:prstGeom prst="rect">
            <a:avLst/>
          </a:prstGeom>
          <a:noFill/>
          <a:ln>
            <a:noFill/>
          </a:ln>
        </p:spPr>
      </p:pic>
      <p:pic>
        <p:nvPicPr>
          <p:cNvPr id="936" name="Google Shape;936;p103"/>
          <p:cNvPicPr preferRelativeResize="0"/>
          <p:nvPr/>
        </p:nvPicPr>
        <p:blipFill>
          <a:blip r:embed="rId8">
            <a:alphaModFix/>
          </a:blip>
          <a:stretch>
            <a:fillRect/>
          </a:stretch>
        </p:blipFill>
        <p:spPr>
          <a:xfrm>
            <a:off x="6395300" y="3594150"/>
            <a:ext cx="875099" cy="268605"/>
          </a:xfrm>
          <a:prstGeom prst="rect">
            <a:avLst/>
          </a:prstGeom>
          <a:noFill/>
          <a:ln>
            <a:noFill/>
          </a:ln>
        </p:spPr>
      </p:pic>
      <p:pic>
        <p:nvPicPr>
          <p:cNvPr id="937" name="Google Shape;937;p103"/>
          <p:cNvPicPr preferRelativeResize="0"/>
          <p:nvPr/>
        </p:nvPicPr>
        <p:blipFill>
          <a:blip r:embed="rId9">
            <a:alphaModFix/>
          </a:blip>
          <a:stretch>
            <a:fillRect/>
          </a:stretch>
        </p:blipFill>
        <p:spPr>
          <a:xfrm>
            <a:off x="6033610" y="3375675"/>
            <a:ext cx="770013" cy="172765"/>
          </a:xfrm>
          <a:prstGeom prst="rect">
            <a:avLst/>
          </a:prstGeom>
          <a:noFill/>
          <a:ln>
            <a:noFill/>
          </a:ln>
        </p:spPr>
      </p:pic>
      <p:pic>
        <p:nvPicPr>
          <p:cNvPr id="938" name="Google Shape;938;p103"/>
          <p:cNvPicPr preferRelativeResize="0"/>
          <p:nvPr/>
        </p:nvPicPr>
        <p:blipFill>
          <a:blip r:embed="rId10">
            <a:alphaModFix/>
          </a:blip>
          <a:stretch>
            <a:fillRect/>
          </a:stretch>
        </p:blipFill>
        <p:spPr>
          <a:xfrm>
            <a:off x="3480227" y="1209211"/>
            <a:ext cx="2338583" cy="682878"/>
          </a:xfrm>
          <a:prstGeom prst="rect">
            <a:avLst/>
          </a:prstGeom>
          <a:noFill/>
          <a:ln>
            <a:noFill/>
          </a:ln>
        </p:spPr>
      </p:pic>
      <p:pic>
        <p:nvPicPr>
          <p:cNvPr id="939" name="Google Shape;939;p103"/>
          <p:cNvPicPr preferRelativeResize="0"/>
          <p:nvPr/>
        </p:nvPicPr>
        <p:blipFill>
          <a:blip r:embed="rId11">
            <a:alphaModFix/>
          </a:blip>
          <a:stretch>
            <a:fillRect/>
          </a:stretch>
        </p:blipFill>
        <p:spPr>
          <a:xfrm>
            <a:off x="3138762" y="1868403"/>
            <a:ext cx="2866472" cy="899259"/>
          </a:xfrm>
          <a:prstGeom prst="rect">
            <a:avLst/>
          </a:prstGeom>
          <a:noFill/>
          <a:ln>
            <a:noFill/>
          </a:ln>
        </p:spPr>
      </p:pic>
      <p:pic>
        <p:nvPicPr>
          <p:cNvPr id="940" name="Google Shape;940;p103"/>
          <p:cNvPicPr preferRelativeResize="0"/>
          <p:nvPr/>
        </p:nvPicPr>
        <p:blipFill>
          <a:blip r:embed="rId12">
            <a:alphaModFix/>
          </a:blip>
          <a:stretch>
            <a:fillRect/>
          </a:stretch>
        </p:blipFill>
        <p:spPr>
          <a:xfrm>
            <a:off x="3480227" y="2806724"/>
            <a:ext cx="2109778" cy="212151"/>
          </a:xfrm>
          <a:prstGeom prst="rect">
            <a:avLst/>
          </a:prstGeom>
          <a:noFill/>
          <a:ln>
            <a:noFill/>
          </a:ln>
        </p:spPr>
      </p:pic>
      <p:sp>
        <p:nvSpPr>
          <p:cNvPr id="941" name="Google Shape;941;p103"/>
          <p:cNvSpPr txBox="1"/>
          <p:nvPr/>
        </p:nvSpPr>
        <p:spPr>
          <a:xfrm>
            <a:off x="3710826" y="691025"/>
            <a:ext cx="2119500" cy="445500"/>
          </a:xfrm>
          <a:prstGeom prst="rect">
            <a:avLst/>
          </a:prstGeom>
          <a:noFill/>
          <a:ln>
            <a:noFill/>
          </a:ln>
        </p:spPr>
        <p:txBody>
          <a:bodyPr anchorCtr="0" anchor="t" bIns="105875" lIns="105875" spcFirstLastPara="1" rIns="105875" wrap="square" tIns="105875">
            <a:spAutoFit/>
          </a:bodyPr>
          <a:lstStyle/>
          <a:p>
            <a:pPr indent="0" lvl="0" marL="0" rtl="0" algn="l">
              <a:spcBef>
                <a:spcPts val="0"/>
              </a:spcBef>
              <a:spcAft>
                <a:spcPts val="0"/>
              </a:spcAft>
              <a:buNone/>
            </a:pPr>
            <a:r>
              <a:rPr lang="en" sz="1505">
                <a:solidFill>
                  <a:schemeClr val="dk2"/>
                </a:solidFill>
                <a:latin typeface="Consolas"/>
                <a:ea typeface="Consolas"/>
                <a:cs typeface="Consolas"/>
                <a:sym typeface="Consolas"/>
              </a:rPr>
              <a:t>Quit or Continue</a:t>
            </a:r>
            <a:endParaRPr sz="1505">
              <a:solidFill>
                <a:schemeClr val="dk2"/>
              </a:solidFill>
              <a:latin typeface="Consolas"/>
              <a:ea typeface="Consolas"/>
              <a:cs typeface="Consolas"/>
              <a:sym typeface="Consolas"/>
            </a:endParaRPr>
          </a:p>
        </p:txBody>
      </p:sp>
      <p:cxnSp>
        <p:nvCxnSpPr>
          <p:cNvPr id="942" name="Google Shape;942;p103"/>
          <p:cNvCxnSpPr/>
          <p:nvPr/>
        </p:nvCxnSpPr>
        <p:spPr>
          <a:xfrm>
            <a:off x="1764800" y="2688450"/>
            <a:ext cx="915600" cy="971100"/>
          </a:xfrm>
          <a:prstGeom prst="straightConnector1">
            <a:avLst/>
          </a:prstGeom>
          <a:noFill/>
          <a:ln cap="flat" cmpd="sng" w="28575">
            <a:solidFill>
              <a:srgbClr val="FF0000"/>
            </a:solidFill>
            <a:prstDash val="solid"/>
            <a:round/>
            <a:headEnd len="med" w="med" type="none"/>
            <a:tailEnd len="med" w="med" type="triangle"/>
          </a:ln>
        </p:spPr>
      </p:cxnSp>
      <p:cxnSp>
        <p:nvCxnSpPr>
          <p:cNvPr id="943" name="Google Shape;943;p103"/>
          <p:cNvCxnSpPr/>
          <p:nvPr/>
        </p:nvCxnSpPr>
        <p:spPr>
          <a:xfrm flipH="1" rot="10800000">
            <a:off x="4443963" y="4062900"/>
            <a:ext cx="806100" cy="1500"/>
          </a:xfrm>
          <a:prstGeom prst="straightConnector1">
            <a:avLst/>
          </a:prstGeom>
          <a:noFill/>
          <a:ln cap="flat" cmpd="sng" w="28575">
            <a:solidFill>
              <a:srgbClr val="FF0000"/>
            </a:solidFill>
            <a:prstDash val="solid"/>
            <a:round/>
            <a:headEnd len="med" w="med" type="none"/>
            <a:tailEnd len="med" w="med" type="triangle"/>
          </a:ln>
        </p:spPr>
      </p:cxnSp>
      <p:cxnSp>
        <p:nvCxnSpPr>
          <p:cNvPr id="944" name="Google Shape;944;p103"/>
          <p:cNvCxnSpPr>
            <a:stCxn id="932" idx="1"/>
          </p:cNvCxnSpPr>
          <p:nvPr/>
        </p:nvCxnSpPr>
        <p:spPr>
          <a:xfrm rot="10800000">
            <a:off x="5775836" y="2957825"/>
            <a:ext cx="250200" cy="315600"/>
          </a:xfrm>
          <a:prstGeom prst="straightConnector1">
            <a:avLst/>
          </a:prstGeom>
          <a:noFill/>
          <a:ln cap="flat" cmpd="sng" w="28575">
            <a:solidFill>
              <a:srgbClr val="FF0000"/>
            </a:solidFill>
            <a:prstDash val="solid"/>
            <a:round/>
            <a:headEnd len="med" w="med" type="none"/>
            <a:tailEnd len="med" w="med" type="triangle"/>
          </a:ln>
        </p:spPr>
      </p:cxnSp>
      <p:cxnSp>
        <p:nvCxnSpPr>
          <p:cNvPr id="945" name="Google Shape;945;p103"/>
          <p:cNvCxnSpPr/>
          <p:nvPr/>
        </p:nvCxnSpPr>
        <p:spPr>
          <a:xfrm flipH="1">
            <a:off x="3459425" y="3102700"/>
            <a:ext cx="251400" cy="456900"/>
          </a:xfrm>
          <a:prstGeom prst="straightConnector1">
            <a:avLst/>
          </a:prstGeom>
          <a:noFill/>
          <a:ln cap="flat" cmpd="sng" w="28575">
            <a:solidFill>
              <a:srgbClr val="FF0000"/>
            </a:solidFill>
            <a:prstDash val="solid"/>
            <a:round/>
            <a:headEnd len="med" w="med" type="none"/>
            <a:tailEnd len="med" w="med" type="triangle"/>
          </a:ln>
        </p:spPr>
      </p:cxnSp>
      <p:sp>
        <p:nvSpPr>
          <p:cNvPr id="946" name="Google Shape;946;p103"/>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947" name="Google Shape;947;p103"/>
          <p:cNvPicPr preferRelativeResize="0"/>
          <p:nvPr/>
        </p:nvPicPr>
        <p:blipFill>
          <a:blip r:embed="rId13">
            <a:alphaModFix/>
          </a:blip>
          <a:stretch>
            <a:fillRect/>
          </a:stretch>
        </p:blipFill>
        <p:spPr>
          <a:xfrm>
            <a:off x="166950" y="2206322"/>
            <a:ext cx="1779707" cy="172477"/>
          </a:xfrm>
          <a:prstGeom prst="rect">
            <a:avLst/>
          </a:prstGeom>
          <a:noFill/>
          <a:ln>
            <a:noFill/>
          </a:ln>
        </p:spPr>
      </p:pic>
      <p:pic>
        <p:nvPicPr>
          <p:cNvPr id="948" name="Google Shape;948;p103"/>
          <p:cNvPicPr preferRelativeResize="0"/>
          <p:nvPr/>
        </p:nvPicPr>
        <p:blipFill>
          <a:blip r:embed="rId14">
            <a:alphaModFix/>
          </a:blip>
          <a:stretch>
            <a:fillRect/>
          </a:stretch>
        </p:blipFill>
        <p:spPr>
          <a:xfrm>
            <a:off x="662210" y="2388133"/>
            <a:ext cx="910003" cy="269678"/>
          </a:xfrm>
          <a:prstGeom prst="rect">
            <a:avLst/>
          </a:prstGeom>
          <a:noFill/>
          <a:ln>
            <a:noFill/>
          </a:ln>
        </p:spPr>
      </p:pic>
      <p:pic>
        <p:nvPicPr>
          <p:cNvPr id="949" name="Google Shape;949;p103"/>
          <p:cNvPicPr preferRelativeResize="0"/>
          <p:nvPr/>
        </p:nvPicPr>
        <p:blipFill>
          <a:blip r:embed="rId15">
            <a:alphaModFix/>
          </a:blip>
          <a:stretch>
            <a:fillRect/>
          </a:stretch>
        </p:blipFill>
        <p:spPr>
          <a:xfrm>
            <a:off x="354579" y="2667125"/>
            <a:ext cx="1525247" cy="376200"/>
          </a:xfrm>
          <a:prstGeom prst="rect">
            <a:avLst/>
          </a:prstGeom>
          <a:noFill/>
          <a:ln>
            <a:noFill/>
          </a:ln>
        </p:spPr>
      </p:pic>
      <p:sp>
        <p:nvSpPr>
          <p:cNvPr id="950" name="Google Shape;950;p103"/>
          <p:cNvSpPr txBox="1"/>
          <p:nvPr/>
        </p:nvSpPr>
        <p:spPr>
          <a:xfrm>
            <a:off x="428600" y="2027225"/>
            <a:ext cx="1525200" cy="259800"/>
          </a:xfrm>
          <a:prstGeom prst="rect">
            <a:avLst/>
          </a:prstGeom>
          <a:noFill/>
          <a:ln>
            <a:noFill/>
          </a:ln>
        </p:spPr>
        <p:txBody>
          <a:bodyPr anchorCtr="0" anchor="t" bIns="60000" lIns="60000" spcFirstLastPara="1" rIns="60000" wrap="square" tIns="60000">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pic>
        <p:nvPicPr>
          <p:cNvPr id="951" name="Google Shape;951;p103"/>
          <p:cNvPicPr preferRelativeResize="0"/>
          <p:nvPr/>
        </p:nvPicPr>
        <p:blipFill>
          <a:blip r:embed="rId16">
            <a:alphaModFix/>
          </a:blip>
          <a:stretch>
            <a:fillRect/>
          </a:stretch>
        </p:blipFill>
        <p:spPr>
          <a:xfrm>
            <a:off x="3157762" y="4305763"/>
            <a:ext cx="557158" cy="187300"/>
          </a:xfrm>
          <a:prstGeom prst="rect">
            <a:avLst/>
          </a:prstGeom>
          <a:noFill/>
          <a:ln>
            <a:noFill/>
          </a:ln>
        </p:spPr>
      </p:pic>
      <p:sp>
        <p:nvSpPr>
          <p:cNvPr id="952" name="Google Shape;952;p10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04"/>
          <p:cNvSpPr txBox="1"/>
          <p:nvPr/>
        </p:nvSpPr>
        <p:spPr>
          <a:xfrm>
            <a:off x="428600" y="2027225"/>
            <a:ext cx="1525200" cy="259800"/>
          </a:xfrm>
          <a:prstGeom prst="rect">
            <a:avLst/>
          </a:prstGeom>
          <a:noFill/>
          <a:ln>
            <a:noFill/>
          </a:ln>
        </p:spPr>
        <p:txBody>
          <a:bodyPr anchorCtr="0" anchor="t" bIns="60000" lIns="60000" spcFirstLastPara="1" rIns="60000" wrap="square" tIns="60000">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sp>
        <p:nvSpPr>
          <p:cNvPr id="958" name="Google Shape;958;p104"/>
          <p:cNvSpPr txBox="1"/>
          <p:nvPr/>
        </p:nvSpPr>
        <p:spPr>
          <a:xfrm>
            <a:off x="2895961" y="359767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Decide on Bet</a:t>
            </a:r>
            <a:endParaRPr sz="934">
              <a:solidFill>
                <a:schemeClr val="dk2"/>
              </a:solidFill>
              <a:latin typeface="Consolas"/>
              <a:ea typeface="Consolas"/>
              <a:cs typeface="Consolas"/>
              <a:sym typeface="Consolas"/>
            </a:endParaRPr>
          </a:p>
        </p:txBody>
      </p:sp>
      <p:pic>
        <p:nvPicPr>
          <p:cNvPr id="959" name="Google Shape;959;p104"/>
          <p:cNvPicPr preferRelativeResize="0"/>
          <p:nvPr/>
        </p:nvPicPr>
        <p:blipFill>
          <a:blip r:embed="rId3">
            <a:alphaModFix/>
          </a:blip>
          <a:stretch>
            <a:fillRect/>
          </a:stretch>
        </p:blipFill>
        <p:spPr>
          <a:xfrm>
            <a:off x="2579453" y="4519808"/>
            <a:ext cx="1713780" cy="322667"/>
          </a:xfrm>
          <a:prstGeom prst="rect">
            <a:avLst/>
          </a:prstGeom>
          <a:noFill/>
          <a:ln>
            <a:noFill/>
          </a:ln>
        </p:spPr>
      </p:pic>
      <p:pic>
        <p:nvPicPr>
          <p:cNvPr id="960" name="Google Shape;960;p104"/>
          <p:cNvPicPr preferRelativeResize="0"/>
          <p:nvPr/>
        </p:nvPicPr>
        <p:blipFill rotWithShape="1">
          <a:blip r:embed="rId4">
            <a:alphaModFix/>
          </a:blip>
          <a:srcRect b="57884" l="0" r="0" t="0"/>
          <a:stretch/>
        </p:blipFill>
        <p:spPr>
          <a:xfrm>
            <a:off x="2333850" y="3874330"/>
            <a:ext cx="1001465" cy="404696"/>
          </a:xfrm>
          <a:prstGeom prst="rect">
            <a:avLst/>
          </a:prstGeom>
          <a:noFill/>
          <a:ln>
            <a:noFill/>
          </a:ln>
        </p:spPr>
      </p:pic>
      <p:pic>
        <p:nvPicPr>
          <p:cNvPr id="961" name="Google Shape;961;p104"/>
          <p:cNvPicPr preferRelativeResize="0"/>
          <p:nvPr/>
        </p:nvPicPr>
        <p:blipFill rotWithShape="1">
          <a:blip r:embed="rId4">
            <a:alphaModFix/>
          </a:blip>
          <a:srcRect b="12580" l="0" r="0" t="43324"/>
          <a:stretch/>
        </p:blipFill>
        <p:spPr>
          <a:xfrm>
            <a:off x="3478371" y="3879170"/>
            <a:ext cx="933655" cy="395018"/>
          </a:xfrm>
          <a:prstGeom prst="rect">
            <a:avLst/>
          </a:prstGeom>
          <a:noFill/>
          <a:ln>
            <a:noFill/>
          </a:ln>
        </p:spPr>
      </p:pic>
      <p:sp>
        <p:nvSpPr>
          <p:cNvPr id="962" name="Google Shape;962;p104"/>
          <p:cNvSpPr txBox="1"/>
          <p:nvPr/>
        </p:nvSpPr>
        <p:spPr>
          <a:xfrm>
            <a:off x="4959236" y="228702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Place Bet</a:t>
            </a:r>
            <a:endParaRPr sz="934">
              <a:solidFill>
                <a:schemeClr val="dk2"/>
              </a:solidFill>
              <a:latin typeface="Consolas"/>
              <a:ea typeface="Consolas"/>
              <a:cs typeface="Consolas"/>
              <a:sym typeface="Consolas"/>
            </a:endParaRPr>
          </a:p>
        </p:txBody>
      </p:sp>
      <p:pic>
        <p:nvPicPr>
          <p:cNvPr id="963" name="Google Shape;963;p104"/>
          <p:cNvPicPr preferRelativeResize="0"/>
          <p:nvPr/>
        </p:nvPicPr>
        <p:blipFill>
          <a:blip r:embed="rId5">
            <a:alphaModFix/>
          </a:blip>
          <a:stretch>
            <a:fillRect/>
          </a:stretch>
        </p:blipFill>
        <p:spPr>
          <a:xfrm>
            <a:off x="4374797" y="3037512"/>
            <a:ext cx="1954029" cy="150164"/>
          </a:xfrm>
          <a:prstGeom prst="rect">
            <a:avLst/>
          </a:prstGeom>
          <a:noFill/>
          <a:ln>
            <a:noFill/>
          </a:ln>
        </p:spPr>
      </p:pic>
      <p:pic>
        <p:nvPicPr>
          <p:cNvPr id="964" name="Google Shape;964;p104"/>
          <p:cNvPicPr preferRelativeResize="0"/>
          <p:nvPr/>
        </p:nvPicPr>
        <p:blipFill>
          <a:blip r:embed="rId6">
            <a:alphaModFix/>
          </a:blip>
          <a:stretch>
            <a:fillRect/>
          </a:stretch>
        </p:blipFill>
        <p:spPr>
          <a:xfrm>
            <a:off x="4343975" y="2776085"/>
            <a:ext cx="819694" cy="187280"/>
          </a:xfrm>
          <a:prstGeom prst="rect">
            <a:avLst/>
          </a:prstGeom>
          <a:noFill/>
          <a:ln>
            <a:noFill/>
          </a:ln>
        </p:spPr>
      </p:pic>
      <p:pic>
        <p:nvPicPr>
          <p:cNvPr id="965" name="Google Shape;965;p104"/>
          <p:cNvPicPr preferRelativeResize="0"/>
          <p:nvPr/>
        </p:nvPicPr>
        <p:blipFill>
          <a:blip r:embed="rId7">
            <a:alphaModFix/>
          </a:blip>
          <a:stretch>
            <a:fillRect/>
          </a:stretch>
        </p:blipFill>
        <p:spPr>
          <a:xfrm>
            <a:off x="4820806" y="3210532"/>
            <a:ext cx="964675" cy="278141"/>
          </a:xfrm>
          <a:prstGeom prst="rect">
            <a:avLst/>
          </a:prstGeom>
          <a:noFill/>
          <a:ln>
            <a:noFill/>
          </a:ln>
        </p:spPr>
      </p:pic>
      <p:pic>
        <p:nvPicPr>
          <p:cNvPr id="966" name="Google Shape;966;p104"/>
          <p:cNvPicPr preferRelativeResize="0"/>
          <p:nvPr/>
        </p:nvPicPr>
        <p:blipFill>
          <a:blip r:embed="rId8">
            <a:alphaModFix/>
          </a:blip>
          <a:stretch>
            <a:fillRect/>
          </a:stretch>
        </p:blipFill>
        <p:spPr>
          <a:xfrm>
            <a:off x="5328500" y="2746050"/>
            <a:ext cx="875099" cy="268605"/>
          </a:xfrm>
          <a:prstGeom prst="rect">
            <a:avLst/>
          </a:prstGeom>
          <a:noFill/>
          <a:ln>
            <a:noFill/>
          </a:ln>
        </p:spPr>
      </p:pic>
      <p:pic>
        <p:nvPicPr>
          <p:cNvPr id="967" name="Google Shape;967;p104"/>
          <p:cNvPicPr preferRelativeResize="0"/>
          <p:nvPr/>
        </p:nvPicPr>
        <p:blipFill>
          <a:blip r:embed="rId9">
            <a:alphaModFix/>
          </a:blip>
          <a:stretch>
            <a:fillRect/>
          </a:stretch>
        </p:blipFill>
        <p:spPr>
          <a:xfrm>
            <a:off x="4966810" y="2527575"/>
            <a:ext cx="770013" cy="172765"/>
          </a:xfrm>
          <a:prstGeom prst="rect">
            <a:avLst/>
          </a:prstGeom>
          <a:noFill/>
          <a:ln>
            <a:noFill/>
          </a:ln>
        </p:spPr>
      </p:pic>
      <p:pic>
        <p:nvPicPr>
          <p:cNvPr id="968" name="Google Shape;968;p104"/>
          <p:cNvPicPr preferRelativeResize="0"/>
          <p:nvPr/>
        </p:nvPicPr>
        <p:blipFill>
          <a:blip r:embed="rId10">
            <a:alphaModFix/>
          </a:blip>
          <a:stretch>
            <a:fillRect/>
          </a:stretch>
        </p:blipFill>
        <p:spPr>
          <a:xfrm>
            <a:off x="2682452" y="1288745"/>
            <a:ext cx="1451942" cy="423974"/>
          </a:xfrm>
          <a:prstGeom prst="rect">
            <a:avLst/>
          </a:prstGeom>
          <a:noFill/>
          <a:ln>
            <a:noFill/>
          </a:ln>
        </p:spPr>
      </p:pic>
      <p:pic>
        <p:nvPicPr>
          <p:cNvPr id="969" name="Google Shape;969;p104"/>
          <p:cNvPicPr preferRelativeResize="0"/>
          <p:nvPr/>
        </p:nvPicPr>
        <p:blipFill>
          <a:blip r:embed="rId11">
            <a:alphaModFix/>
          </a:blip>
          <a:stretch>
            <a:fillRect/>
          </a:stretch>
        </p:blipFill>
        <p:spPr>
          <a:xfrm>
            <a:off x="2470450" y="1698013"/>
            <a:ext cx="1779690" cy="558318"/>
          </a:xfrm>
          <a:prstGeom prst="rect">
            <a:avLst/>
          </a:prstGeom>
          <a:noFill/>
          <a:ln>
            <a:noFill/>
          </a:ln>
        </p:spPr>
      </p:pic>
      <p:pic>
        <p:nvPicPr>
          <p:cNvPr id="970" name="Google Shape;970;p104"/>
          <p:cNvPicPr preferRelativeResize="0"/>
          <p:nvPr/>
        </p:nvPicPr>
        <p:blipFill>
          <a:blip r:embed="rId12">
            <a:alphaModFix/>
          </a:blip>
          <a:stretch>
            <a:fillRect/>
          </a:stretch>
        </p:blipFill>
        <p:spPr>
          <a:xfrm>
            <a:off x="2682452" y="2280583"/>
            <a:ext cx="1309887" cy="131717"/>
          </a:xfrm>
          <a:prstGeom prst="rect">
            <a:avLst/>
          </a:prstGeom>
          <a:noFill/>
          <a:ln>
            <a:noFill/>
          </a:ln>
        </p:spPr>
      </p:pic>
      <p:sp>
        <p:nvSpPr>
          <p:cNvPr id="971" name="Google Shape;971;p104"/>
          <p:cNvSpPr txBox="1"/>
          <p:nvPr/>
        </p:nvSpPr>
        <p:spPr>
          <a:xfrm>
            <a:off x="2818311" y="966500"/>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Quit or Continue</a:t>
            </a:r>
            <a:endParaRPr sz="934">
              <a:solidFill>
                <a:schemeClr val="dk2"/>
              </a:solidFill>
              <a:latin typeface="Consolas"/>
              <a:ea typeface="Consolas"/>
              <a:cs typeface="Consolas"/>
              <a:sym typeface="Consolas"/>
            </a:endParaRPr>
          </a:p>
        </p:txBody>
      </p:sp>
      <p:pic>
        <p:nvPicPr>
          <p:cNvPr id="972" name="Google Shape;972;p104"/>
          <p:cNvPicPr preferRelativeResize="0"/>
          <p:nvPr/>
        </p:nvPicPr>
        <p:blipFill>
          <a:blip r:embed="rId13">
            <a:alphaModFix/>
          </a:blip>
          <a:stretch>
            <a:fillRect/>
          </a:stretch>
        </p:blipFill>
        <p:spPr>
          <a:xfrm>
            <a:off x="5640698" y="1180558"/>
            <a:ext cx="2889951" cy="694964"/>
          </a:xfrm>
          <a:prstGeom prst="rect">
            <a:avLst/>
          </a:prstGeom>
          <a:noFill/>
          <a:ln>
            <a:noFill/>
          </a:ln>
        </p:spPr>
      </p:pic>
      <p:sp>
        <p:nvSpPr>
          <p:cNvPr id="973" name="Google Shape;973;p104"/>
          <p:cNvSpPr txBox="1"/>
          <p:nvPr/>
        </p:nvSpPr>
        <p:spPr>
          <a:xfrm>
            <a:off x="5640756" y="601843"/>
            <a:ext cx="2889600" cy="486600"/>
          </a:xfrm>
          <a:prstGeom prst="rect">
            <a:avLst/>
          </a:prstGeom>
          <a:noFill/>
          <a:ln>
            <a:noFill/>
          </a:ln>
        </p:spPr>
        <p:txBody>
          <a:bodyPr anchorCtr="0" anchor="t" bIns="115625" lIns="115625" spcFirstLastPara="1" rIns="115625" wrap="square" tIns="115625">
            <a:spAutoFit/>
          </a:bodyPr>
          <a:lstStyle/>
          <a:p>
            <a:pPr indent="0" lvl="0" marL="0" rtl="0" algn="l">
              <a:spcBef>
                <a:spcPts val="0"/>
              </a:spcBef>
              <a:spcAft>
                <a:spcPts val="0"/>
              </a:spcAft>
              <a:buNone/>
            </a:pPr>
            <a:r>
              <a:rPr lang="en" sz="1644">
                <a:solidFill>
                  <a:schemeClr val="dk2"/>
                </a:solidFill>
                <a:latin typeface="Consolas"/>
                <a:ea typeface="Consolas"/>
                <a:cs typeface="Consolas"/>
                <a:sym typeface="Consolas"/>
              </a:rPr>
              <a:t>Calculate Total Profits</a:t>
            </a:r>
            <a:endParaRPr sz="1644">
              <a:solidFill>
                <a:schemeClr val="dk2"/>
              </a:solidFill>
              <a:latin typeface="Consolas"/>
              <a:ea typeface="Consolas"/>
              <a:cs typeface="Consolas"/>
              <a:sym typeface="Consolas"/>
            </a:endParaRPr>
          </a:p>
        </p:txBody>
      </p:sp>
      <p:cxnSp>
        <p:nvCxnSpPr>
          <p:cNvPr id="974" name="Google Shape;974;p104"/>
          <p:cNvCxnSpPr/>
          <p:nvPr/>
        </p:nvCxnSpPr>
        <p:spPr>
          <a:xfrm>
            <a:off x="1764800" y="2688450"/>
            <a:ext cx="915600" cy="971100"/>
          </a:xfrm>
          <a:prstGeom prst="straightConnector1">
            <a:avLst/>
          </a:prstGeom>
          <a:noFill/>
          <a:ln cap="flat" cmpd="sng" w="28575">
            <a:solidFill>
              <a:srgbClr val="FF0000"/>
            </a:solidFill>
            <a:prstDash val="solid"/>
            <a:round/>
            <a:headEnd len="med" w="med" type="none"/>
            <a:tailEnd len="med" w="med" type="triangle"/>
          </a:ln>
        </p:spPr>
      </p:cxnSp>
      <p:cxnSp>
        <p:nvCxnSpPr>
          <p:cNvPr id="975" name="Google Shape;975;p104"/>
          <p:cNvCxnSpPr>
            <a:stCxn id="958" idx="3"/>
          </p:cNvCxnSpPr>
          <p:nvPr/>
        </p:nvCxnSpPr>
        <p:spPr>
          <a:xfrm flipH="1" rot="10800000">
            <a:off x="4212061" y="3374775"/>
            <a:ext cx="334800" cy="361200"/>
          </a:xfrm>
          <a:prstGeom prst="straightConnector1">
            <a:avLst/>
          </a:prstGeom>
          <a:noFill/>
          <a:ln cap="flat" cmpd="sng" w="28575">
            <a:solidFill>
              <a:srgbClr val="FF0000"/>
            </a:solidFill>
            <a:prstDash val="solid"/>
            <a:round/>
            <a:headEnd len="med" w="med" type="none"/>
            <a:tailEnd len="med" w="med" type="triangle"/>
          </a:ln>
        </p:spPr>
      </p:cxnSp>
      <p:cxnSp>
        <p:nvCxnSpPr>
          <p:cNvPr id="976" name="Google Shape;976;p104"/>
          <p:cNvCxnSpPr/>
          <p:nvPr/>
        </p:nvCxnSpPr>
        <p:spPr>
          <a:xfrm rot="10800000">
            <a:off x="4424386" y="2014325"/>
            <a:ext cx="466800" cy="323400"/>
          </a:xfrm>
          <a:prstGeom prst="straightConnector1">
            <a:avLst/>
          </a:prstGeom>
          <a:noFill/>
          <a:ln cap="flat" cmpd="sng" w="28575">
            <a:solidFill>
              <a:srgbClr val="FF0000"/>
            </a:solidFill>
            <a:prstDash val="solid"/>
            <a:round/>
            <a:headEnd len="med" w="med" type="none"/>
            <a:tailEnd len="med" w="med" type="triangle"/>
          </a:ln>
        </p:spPr>
      </p:cxnSp>
      <p:cxnSp>
        <p:nvCxnSpPr>
          <p:cNvPr id="977" name="Google Shape;977;p104"/>
          <p:cNvCxnSpPr/>
          <p:nvPr/>
        </p:nvCxnSpPr>
        <p:spPr>
          <a:xfrm>
            <a:off x="3345138" y="2546588"/>
            <a:ext cx="0" cy="760800"/>
          </a:xfrm>
          <a:prstGeom prst="straightConnector1">
            <a:avLst/>
          </a:prstGeom>
          <a:noFill/>
          <a:ln cap="flat" cmpd="sng" w="28575">
            <a:solidFill>
              <a:srgbClr val="FF0000"/>
            </a:solidFill>
            <a:prstDash val="solid"/>
            <a:round/>
            <a:headEnd len="med" w="med" type="none"/>
            <a:tailEnd len="med" w="med" type="triangle"/>
          </a:ln>
        </p:spPr>
      </p:cxnSp>
      <p:cxnSp>
        <p:nvCxnSpPr>
          <p:cNvPr id="978" name="Google Shape;978;p104"/>
          <p:cNvCxnSpPr/>
          <p:nvPr/>
        </p:nvCxnSpPr>
        <p:spPr>
          <a:xfrm flipH="1" rot="10800000">
            <a:off x="5828000" y="1906214"/>
            <a:ext cx="313500" cy="350100"/>
          </a:xfrm>
          <a:prstGeom prst="straightConnector1">
            <a:avLst/>
          </a:prstGeom>
          <a:noFill/>
          <a:ln cap="flat" cmpd="sng" w="38325">
            <a:solidFill>
              <a:srgbClr val="FF0000"/>
            </a:solidFill>
            <a:prstDash val="solid"/>
            <a:round/>
            <a:headEnd len="med" w="med" type="none"/>
            <a:tailEnd len="med" w="med" type="triangle"/>
          </a:ln>
        </p:spPr>
      </p:cxnSp>
      <p:pic>
        <p:nvPicPr>
          <p:cNvPr id="979" name="Google Shape;979;p104"/>
          <p:cNvPicPr preferRelativeResize="0"/>
          <p:nvPr/>
        </p:nvPicPr>
        <p:blipFill>
          <a:blip r:embed="rId14">
            <a:alphaModFix/>
          </a:blip>
          <a:stretch>
            <a:fillRect/>
          </a:stretch>
        </p:blipFill>
        <p:spPr>
          <a:xfrm>
            <a:off x="166950" y="2206322"/>
            <a:ext cx="1779707" cy="172477"/>
          </a:xfrm>
          <a:prstGeom prst="rect">
            <a:avLst/>
          </a:prstGeom>
          <a:noFill/>
          <a:ln>
            <a:noFill/>
          </a:ln>
        </p:spPr>
      </p:pic>
      <p:pic>
        <p:nvPicPr>
          <p:cNvPr id="980" name="Google Shape;980;p104"/>
          <p:cNvPicPr preferRelativeResize="0"/>
          <p:nvPr/>
        </p:nvPicPr>
        <p:blipFill>
          <a:blip r:embed="rId15">
            <a:alphaModFix/>
          </a:blip>
          <a:stretch>
            <a:fillRect/>
          </a:stretch>
        </p:blipFill>
        <p:spPr>
          <a:xfrm>
            <a:off x="662210" y="2388133"/>
            <a:ext cx="910003" cy="269678"/>
          </a:xfrm>
          <a:prstGeom prst="rect">
            <a:avLst/>
          </a:prstGeom>
          <a:noFill/>
          <a:ln>
            <a:noFill/>
          </a:ln>
        </p:spPr>
      </p:pic>
      <p:pic>
        <p:nvPicPr>
          <p:cNvPr id="981" name="Google Shape;981;p104"/>
          <p:cNvPicPr preferRelativeResize="0"/>
          <p:nvPr/>
        </p:nvPicPr>
        <p:blipFill>
          <a:blip r:embed="rId16">
            <a:alphaModFix/>
          </a:blip>
          <a:stretch>
            <a:fillRect/>
          </a:stretch>
        </p:blipFill>
        <p:spPr>
          <a:xfrm>
            <a:off x="354579" y="2667125"/>
            <a:ext cx="1525247" cy="376200"/>
          </a:xfrm>
          <a:prstGeom prst="rect">
            <a:avLst/>
          </a:prstGeom>
          <a:noFill/>
          <a:ln>
            <a:noFill/>
          </a:ln>
        </p:spPr>
      </p:pic>
      <p:sp>
        <p:nvSpPr>
          <p:cNvPr id="982" name="Google Shape;982;p104"/>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983" name="Google Shape;983;p104"/>
          <p:cNvPicPr preferRelativeResize="0"/>
          <p:nvPr/>
        </p:nvPicPr>
        <p:blipFill>
          <a:blip r:embed="rId17">
            <a:alphaModFix/>
          </a:blip>
          <a:stretch>
            <a:fillRect/>
          </a:stretch>
        </p:blipFill>
        <p:spPr>
          <a:xfrm>
            <a:off x="3157762" y="4305763"/>
            <a:ext cx="557158" cy="187300"/>
          </a:xfrm>
          <a:prstGeom prst="rect">
            <a:avLst/>
          </a:prstGeom>
          <a:noFill/>
          <a:ln>
            <a:noFill/>
          </a:ln>
        </p:spPr>
      </p:pic>
      <p:sp>
        <p:nvSpPr>
          <p:cNvPr id="984" name="Google Shape;984;p10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05"/>
          <p:cNvSpPr txBox="1"/>
          <p:nvPr/>
        </p:nvSpPr>
        <p:spPr>
          <a:xfrm>
            <a:off x="428600" y="2027225"/>
            <a:ext cx="1525200" cy="259800"/>
          </a:xfrm>
          <a:prstGeom prst="rect">
            <a:avLst/>
          </a:prstGeom>
          <a:noFill/>
          <a:ln>
            <a:noFill/>
          </a:ln>
        </p:spPr>
        <p:txBody>
          <a:bodyPr anchorCtr="0" anchor="t" bIns="60000" lIns="60000" spcFirstLastPara="1" rIns="60000" wrap="square" tIns="60000">
            <a:spAutoFit/>
          </a:bodyPr>
          <a:lstStyle/>
          <a:p>
            <a:pPr indent="0" lvl="0" marL="0" rtl="0" algn="l">
              <a:spcBef>
                <a:spcPts val="0"/>
              </a:spcBef>
              <a:spcAft>
                <a:spcPts val="0"/>
              </a:spcAft>
              <a:buNone/>
            </a:pPr>
            <a:r>
              <a:rPr lang="en" sz="900">
                <a:solidFill>
                  <a:schemeClr val="dk2"/>
                </a:solidFill>
                <a:latin typeface="Consolas"/>
                <a:ea typeface="Consolas"/>
                <a:cs typeface="Consolas"/>
                <a:sym typeface="Consolas"/>
              </a:rPr>
              <a:t>Initialize Automaton</a:t>
            </a:r>
            <a:endParaRPr sz="900">
              <a:solidFill>
                <a:schemeClr val="dk2"/>
              </a:solidFill>
              <a:latin typeface="Consolas"/>
              <a:ea typeface="Consolas"/>
              <a:cs typeface="Consolas"/>
              <a:sym typeface="Consolas"/>
            </a:endParaRPr>
          </a:p>
        </p:txBody>
      </p:sp>
      <p:sp>
        <p:nvSpPr>
          <p:cNvPr id="990" name="Google Shape;990;p105"/>
          <p:cNvSpPr txBox="1"/>
          <p:nvPr/>
        </p:nvSpPr>
        <p:spPr>
          <a:xfrm>
            <a:off x="2895961" y="359767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Decide on Bet</a:t>
            </a:r>
            <a:endParaRPr sz="934">
              <a:solidFill>
                <a:schemeClr val="dk2"/>
              </a:solidFill>
              <a:latin typeface="Consolas"/>
              <a:ea typeface="Consolas"/>
              <a:cs typeface="Consolas"/>
              <a:sym typeface="Consolas"/>
            </a:endParaRPr>
          </a:p>
        </p:txBody>
      </p:sp>
      <p:pic>
        <p:nvPicPr>
          <p:cNvPr id="991" name="Google Shape;991;p105"/>
          <p:cNvPicPr preferRelativeResize="0"/>
          <p:nvPr/>
        </p:nvPicPr>
        <p:blipFill>
          <a:blip r:embed="rId3">
            <a:alphaModFix/>
          </a:blip>
          <a:stretch>
            <a:fillRect/>
          </a:stretch>
        </p:blipFill>
        <p:spPr>
          <a:xfrm>
            <a:off x="2579453" y="4519808"/>
            <a:ext cx="1713780" cy="322667"/>
          </a:xfrm>
          <a:prstGeom prst="rect">
            <a:avLst/>
          </a:prstGeom>
          <a:noFill/>
          <a:ln>
            <a:noFill/>
          </a:ln>
        </p:spPr>
      </p:pic>
      <p:pic>
        <p:nvPicPr>
          <p:cNvPr id="992" name="Google Shape;992;p105"/>
          <p:cNvPicPr preferRelativeResize="0"/>
          <p:nvPr/>
        </p:nvPicPr>
        <p:blipFill rotWithShape="1">
          <a:blip r:embed="rId4">
            <a:alphaModFix/>
          </a:blip>
          <a:srcRect b="57884" l="0" r="0" t="0"/>
          <a:stretch/>
        </p:blipFill>
        <p:spPr>
          <a:xfrm>
            <a:off x="2333850" y="3874330"/>
            <a:ext cx="1001465" cy="404696"/>
          </a:xfrm>
          <a:prstGeom prst="rect">
            <a:avLst/>
          </a:prstGeom>
          <a:noFill/>
          <a:ln>
            <a:noFill/>
          </a:ln>
        </p:spPr>
      </p:pic>
      <p:pic>
        <p:nvPicPr>
          <p:cNvPr id="993" name="Google Shape;993;p105"/>
          <p:cNvPicPr preferRelativeResize="0"/>
          <p:nvPr/>
        </p:nvPicPr>
        <p:blipFill rotWithShape="1">
          <a:blip r:embed="rId4">
            <a:alphaModFix/>
          </a:blip>
          <a:srcRect b="12580" l="0" r="0" t="43324"/>
          <a:stretch/>
        </p:blipFill>
        <p:spPr>
          <a:xfrm>
            <a:off x="3478371" y="3879170"/>
            <a:ext cx="933655" cy="395018"/>
          </a:xfrm>
          <a:prstGeom prst="rect">
            <a:avLst/>
          </a:prstGeom>
          <a:noFill/>
          <a:ln>
            <a:noFill/>
          </a:ln>
        </p:spPr>
      </p:pic>
      <p:sp>
        <p:nvSpPr>
          <p:cNvPr id="994" name="Google Shape;994;p105"/>
          <p:cNvSpPr txBox="1"/>
          <p:nvPr/>
        </p:nvSpPr>
        <p:spPr>
          <a:xfrm>
            <a:off x="4959236" y="2287025"/>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Place Bet</a:t>
            </a:r>
            <a:endParaRPr sz="934">
              <a:solidFill>
                <a:schemeClr val="dk2"/>
              </a:solidFill>
              <a:latin typeface="Consolas"/>
              <a:ea typeface="Consolas"/>
              <a:cs typeface="Consolas"/>
              <a:sym typeface="Consolas"/>
            </a:endParaRPr>
          </a:p>
        </p:txBody>
      </p:sp>
      <p:pic>
        <p:nvPicPr>
          <p:cNvPr id="995" name="Google Shape;995;p105"/>
          <p:cNvPicPr preferRelativeResize="0"/>
          <p:nvPr/>
        </p:nvPicPr>
        <p:blipFill>
          <a:blip r:embed="rId5">
            <a:alphaModFix/>
          </a:blip>
          <a:stretch>
            <a:fillRect/>
          </a:stretch>
        </p:blipFill>
        <p:spPr>
          <a:xfrm>
            <a:off x="4374797" y="3037512"/>
            <a:ext cx="1954029" cy="150164"/>
          </a:xfrm>
          <a:prstGeom prst="rect">
            <a:avLst/>
          </a:prstGeom>
          <a:noFill/>
          <a:ln>
            <a:noFill/>
          </a:ln>
        </p:spPr>
      </p:pic>
      <p:pic>
        <p:nvPicPr>
          <p:cNvPr id="996" name="Google Shape;996;p105"/>
          <p:cNvPicPr preferRelativeResize="0"/>
          <p:nvPr/>
        </p:nvPicPr>
        <p:blipFill>
          <a:blip r:embed="rId6">
            <a:alphaModFix/>
          </a:blip>
          <a:stretch>
            <a:fillRect/>
          </a:stretch>
        </p:blipFill>
        <p:spPr>
          <a:xfrm>
            <a:off x="4343975" y="2776085"/>
            <a:ext cx="819694" cy="187280"/>
          </a:xfrm>
          <a:prstGeom prst="rect">
            <a:avLst/>
          </a:prstGeom>
          <a:noFill/>
          <a:ln>
            <a:noFill/>
          </a:ln>
        </p:spPr>
      </p:pic>
      <p:pic>
        <p:nvPicPr>
          <p:cNvPr id="997" name="Google Shape;997;p105"/>
          <p:cNvPicPr preferRelativeResize="0"/>
          <p:nvPr/>
        </p:nvPicPr>
        <p:blipFill>
          <a:blip r:embed="rId7">
            <a:alphaModFix/>
          </a:blip>
          <a:stretch>
            <a:fillRect/>
          </a:stretch>
        </p:blipFill>
        <p:spPr>
          <a:xfrm>
            <a:off x="4820806" y="3210532"/>
            <a:ext cx="964675" cy="278141"/>
          </a:xfrm>
          <a:prstGeom prst="rect">
            <a:avLst/>
          </a:prstGeom>
          <a:noFill/>
          <a:ln>
            <a:noFill/>
          </a:ln>
        </p:spPr>
      </p:pic>
      <p:pic>
        <p:nvPicPr>
          <p:cNvPr id="998" name="Google Shape;998;p105"/>
          <p:cNvPicPr preferRelativeResize="0"/>
          <p:nvPr/>
        </p:nvPicPr>
        <p:blipFill>
          <a:blip r:embed="rId8">
            <a:alphaModFix/>
          </a:blip>
          <a:stretch>
            <a:fillRect/>
          </a:stretch>
        </p:blipFill>
        <p:spPr>
          <a:xfrm>
            <a:off x="5328500" y="2746050"/>
            <a:ext cx="875099" cy="268605"/>
          </a:xfrm>
          <a:prstGeom prst="rect">
            <a:avLst/>
          </a:prstGeom>
          <a:noFill/>
          <a:ln>
            <a:noFill/>
          </a:ln>
        </p:spPr>
      </p:pic>
      <p:pic>
        <p:nvPicPr>
          <p:cNvPr id="999" name="Google Shape;999;p105"/>
          <p:cNvPicPr preferRelativeResize="0"/>
          <p:nvPr/>
        </p:nvPicPr>
        <p:blipFill>
          <a:blip r:embed="rId9">
            <a:alphaModFix/>
          </a:blip>
          <a:stretch>
            <a:fillRect/>
          </a:stretch>
        </p:blipFill>
        <p:spPr>
          <a:xfrm>
            <a:off x="4966810" y="2527575"/>
            <a:ext cx="770013" cy="172765"/>
          </a:xfrm>
          <a:prstGeom prst="rect">
            <a:avLst/>
          </a:prstGeom>
          <a:noFill/>
          <a:ln>
            <a:noFill/>
          </a:ln>
        </p:spPr>
      </p:pic>
      <p:pic>
        <p:nvPicPr>
          <p:cNvPr id="1000" name="Google Shape;1000;p105"/>
          <p:cNvPicPr preferRelativeResize="0"/>
          <p:nvPr/>
        </p:nvPicPr>
        <p:blipFill>
          <a:blip r:embed="rId10">
            <a:alphaModFix/>
          </a:blip>
          <a:stretch>
            <a:fillRect/>
          </a:stretch>
        </p:blipFill>
        <p:spPr>
          <a:xfrm>
            <a:off x="2682452" y="1288745"/>
            <a:ext cx="1451942" cy="423974"/>
          </a:xfrm>
          <a:prstGeom prst="rect">
            <a:avLst/>
          </a:prstGeom>
          <a:noFill/>
          <a:ln>
            <a:noFill/>
          </a:ln>
        </p:spPr>
      </p:pic>
      <p:pic>
        <p:nvPicPr>
          <p:cNvPr id="1001" name="Google Shape;1001;p105"/>
          <p:cNvPicPr preferRelativeResize="0"/>
          <p:nvPr/>
        </p:nvPicPr>
        <p:blipFill>
          <a:blip r:embed="rId11">
            <a:alphaModFix/>
          </a:blip>
          <a:stretch>
            <a:fillRect/>
          </a:stretch>
        </p:blipFill>
        <p:spPr>
          <a:xfrm>
            <a:off x="2470450" y="1698013"/>
            <a:ext cx="1779690" cy="558318"/>
          </a:xfrm>
          <a:prstGeom prst="rect">
            <a:avLst/>
          </a:prstGeom>
          <a:noFill/>
          <a:ln>
            <a:noFill/>
          </a:ln>
        </p:spPr>
      </p:pic>
      <p:pic>
        <p:nvPicPr>
          <p:cNvPr id="1002" name="Google Shape;1002;p105"/>
          <p:cNvPicPr preferRelativeResize="0"/>
          <p:nvPr/>
        </p:nvPicPr>
        <p:blipFill>
          <a:blip r:embed="rId12">
            <a:alphaModFix/>
          </a:blip>
          <a:stretch>
            <a:fillRect/>
          </a:stretch>
        </p:blipFill>
        <p:spPr>
          <a:xfrm>
            <a:off x="2682452" y="2280583"/>
            <a:ext cx="1309887" cy="131717"/>
          </a:xfrm>
          <a:prstGeom prst="rect">
            <a:avLst/>
          </a:prstGeom>
          <a:noFill/>
          <a:ln>
            <a:noFill/>
          </a:ln>
        </p:spPr>
      </p:pic>
      <p:sp>
        <p:nvSpPr>
          <p:cNvPr id="1003" name="Google Shape;1003;p105"/>
          <p:cNvSpPr txBox="1"/>
          <p:nvPr/>
        </p:nvSpPr>
        <p:spPr>
          <a:xfrm>
            <a:off x="2818311" y="966500"/>
            <a:ext cx="1316100" cy="276600"/>
          </a:xfrm>
          <a:prstGeom prst="rect">
            <a:avLst/>
          </a:prstGeom>
          <a:noFill/>
          <a:ln>
            <a:noFill/>
          </a:ln>
        </p:spPr>
        <p:txBody>
          <a:bodyPr anchorCtr="0" anchor="t" bIns="65725" lIns="65725" spcFirstLastPara="1" rIns="65725" wrap="square" tIns="65725">
            <a:spAutoFit/>
          </a:bodyPr>
          <a:lstStyle/>
          <a:p>
            <a:pPr indent="0" lvl="0" marL="0" rtl="0" algn="l">
              <a:spcBef>
                <a:spcPts val="0"/>
              </a:spcBef>
              <a:spcAft>
                <a:spcPts val="0"/>
              </a:spcAft>
              <a:buNone/>
            </a:pPr>
            <a:r>
              <a:rPr lang="en" sz="934">
                <a:solidFill>
                  <a:schemeClr val="dk2"/>
                </a:solidFill>
                <a:latin typeface="Consolas"/>
                <a:ea typeface="Consolas"/>
                <a:cs typeface="Consolas"/>
                <a:sym typeface="Consolas"/>
              </a:rPr>
              <a:t>Quit or Continue</a:t>
            </a:r>
            <a:endParaRPr sz="934">
              <a:solidFill>
                <a:schemeClr val="dk2"/>
              </a:solidFill>
              <a:latin typeface="Consolas"/>
              <a:ea typeface="Consolas"/>
              <a:cs typeface="Consolas"/>
              <a:sym typeface="Consolas"/>
            </a:endParaRPr>
          </a:p>
        </p:txBody>
      </p:sp>
      <p:pic>
        <p:nvPicPr>
          <p:cNvPr id="1004" name="Google Shape;1004;p105"/>
          <p:cNvPicPr preferRelativeResize="0"/>
          <p:nvPr/>
        </p:nvPicPr>
        <p:blipFill>
          <a:blip r:embed="rId13">
            <a:alphaModFix/>
          </a:blip>
          <a:stretch>
            <a:fillRect/>
          </a:stretch>
        </p:blipFill>
        <p:spPr>
          <a:xfrm>
            <a:off x="7025575" y="2909921"/>
            <a:ext cx="1902249" cy="464854"/>
          </a:xfrm>
          <a:prstGeom prst="rect">
            <a:avLst/>
          </a:prstGeom>
          <a:noFill/>
          <a:ln>
            <a:noFill/>
          </a:ln>
        </p:spPr>
      </p:pic>
      <p:sp>
        <p:nvSpPr>
          <p:cNvPr id="1005" name="Google Shape;1005;p105"/>
          <p:cNvSpPr txBox="1"/>
          <p:nvPr/>
        </p:nvSpPr>
        <p:spPr>
          <a:xfrm>
            <a:off x="7025613" y="2522825"/>
            <a:ext cx="1902000" cy="320400"/>
          </a:xfrm>
          <a:prstGeom prst="rect">
            <a:avLst/>
          </a:prstGeom>
          <a:noFill/>
          <a:ln>
            <a:noFill/>
          </a:ln>
        </p:spPr>
        <p:txBody>
          <a:bodyPr anchorCtr="0" anchor="t" bIns="76100" lIns="76100" spcFirstLastPara="1" rIns="76100" wrap="square" tIns="76100">
            <a:spAutoFit/>
          </a:bodyPr>
          <a:lstStyle/>
          <a:p>
            <a:pPr indent="0" lvl="0" marL="0" rtl="0" algn="l">
              <a:spcBef>
                <a:spcPts val="0"/>
              </a:spcBef>
              <a:spcAft>
                <a:spcPts val="0"/>
              </a:spcAft>
              <a:buNone/>
            </a:pPr>
            <a:r>
              <a:rPr lang="en" sz="1082">
                <a:solidFill>
                  <a:schemeClr val="dk2"/>
                </a:solidFill>
                <a:latin typeface="Consolas"/>
                <a:ea typeface="Consolas"/>
                <a:cs typeface="Consolas"/>
                <a:sym typeface="Consolas"/>
              </a:rPr>
              <a:t>Calculate Total Profits</a:t>
            </a:r>
            <a:endParaRPr sz="1082">
              <a:solidFill>
                <a:schemeClr val="dk2"/>
              </a:solidFill>
              <a:latin typeface="Consolas"/>
              <a:ea typeface="Consolas"/>
              <a:cs typeface="Consolas"/>
              <a:sym typeface="Consolas"/>
            </a:endParaRPr>
          </a:p>
        </p:txBody>
      </p:sp>
      <p:cxnSp>
        <p:nvCxnSpPr>
          <p:cNvPr id="1006" name="Google Shape;1006;p105"/>
          <p:cNvCxnSpPr/>
          <p:nvPr/>
        </p:nvCxnSpPr>
        <p:spPr>
          <a:xfrm>
            <a:off x="1764800" y="2688450"/>
            <a:ext cx="915600" cy="971100"/>
          </a:xfrm>
          <a:prstGeom prst="straightConnector1">
            <a:avLst/>
          </a:prstGeom>
          <a:noFill/>
          <a:ln cap="flat" cmpd="sng" w="28575">
            <a:solidFill>
              <a:srgbClr val="FF0000"/>
            </a:solidFill>
            <a:prstDash val="solid"/>
            <a:round/>
            <a:headEnd len="med" w="med" type="none"/>
            <a:tailEnd len="med" w="med" type="triangle"/>
          </a:ln>
        </p:spPr>
      </p:cxnSp>
      <p:cxnSp>
        <p:nvCxnSpPr>
          <p:cNvPr id="1007" name="Google Shape;1007;p105"/>
          <p:cNvCxnSpPr>
            <a:stCxn id="990" idx="3"/>
          </p:cNvCxnSpPr>
          <p:nvPr/>
        </p:nvCxnSpPr>
        <p:spPr>
          <a:xfrm flipH="1" rot="10800000">
            <a:off x="4212061" y="3374775"/>
            <a:ext cx="334800" cy="361200"/>
          </a:xfrm>
          <a:prstGeom prst="straightConnector1">
            <a:avLst/>
          </a:prstGeom>
          <a:noFill/>
          <a:ln cap="flat" cmpd="sng" w="28575">
            <a:solidFill>
              <a:srgbClr val="FF0000"/>
            </a:solidFill>
            <a:prstDash val="solid"/>
            <a:round/>
            <a:headEnd len="med" w="med" type="none"/>
            <a:tailEnd len="med" w="med" type="triangle"/>
          </a:ln>
        </p:spPr>
      </p:cxnSp>
      <p:cxnSp>
        <p:nvCxnSpPr>
          <p:cNvPr id="1008" name="Google Shape;1008;p105"/>
          <p:cNvCxnSpPr/>
          <p:nvPr/>
        </p:nvCxnSpPr>
        <p:spPr>
          <a:xfrm rot="10800000">
            <a:off x="4424386" y="2014325"/>
            <a:ext cx="466800" cy="323400"/>
          </a:xfrm>
          <a:prstGeom prst="straightConnector1">
            <a:avLst/>
          </a:prstGeom>
          <a:noFill/>
          <a:ln cap="flat" cmpd="sng" w="28575">
            <a:solidFill>
              <a:srgbClr val="FF0000"/>
            </a:solidFill>
            <a:prstDash val="solid"/>
            <a:round/>
            <a:headEnd len="med" w="med" type="none"/>
            <a:tailEnd len="med" w="med" type="triangle"/>
          </a:ln>
        </p:spPr>
      </p:cxnSp>
      <p:cxnSp>
        <p:nvCxnSpPr>
          <p:cNvPr id="1009" name="Google Shape;1009;p105"/>
          <p:cNvCxnSpPr/>
          <p:nvPr/>
        </p:nvCxnSpPr>
        <p:spPr>
          <a:xfrm>
            <a:off x="3345138" y="2546588"/>
            <a:ext cx="0" cy="760800"/>
          </a:xfrm>
          <a:prstGeom prst="straightConnector1">
            <a:avLst/>
          </a:prstGeom>
          <a:noFill/>
          <a:ln cap="flat" cmpd="sng" w="28575">
            <a:solidFill>
              <a:srgbClr val="FF0000"/>
            </a:solidFill>
            <a:prstDash val="solid"/>
            <a:round/>
            <a:headEnd len="med" w="med" type="none"/>
            <a:tailEnd len="med" w="med" type="triangle"/>
          </a:ln>
        </p:spPr>
      </p:cxnSp>
      <p:cxnSp>
        <p:nvCxnSpPr>
          <p:cNvPr id="1010" name="Google Shape;1010;p105"/>
          <p:cNvCxnSpPr/>
          <p:nvPr/>
        </p:nvCxnSpPr>
        <p:spPr>
          <a:xfrm>
            <a:off x="6343375" y="2933752"/>
            <a:ext cx="682200" cy="16500"/>
          </a:xfrm>
          <a:prstGeom prst="straightConnector1">
            <a:avLst/>
          </a:prstGeom>
          <a:noFill/>
          <a:ln cap="flat" cmpd="sng" w="38325">
            <a:solidFill>
              <a:srgbClr val="FF0000"/>
            </a:solidFill>
            <a:prstDash val="solid"/>
            <a:round/>
            <a:headEnd len="med" w="med" type="none"/>
            <a:tailEnd len="med" w="med" type="triangle"/>
          </a:ln>
        </p:spPr>
      </p:cxnSp>
      <p:pic>
        <p:nvPicPr>
          <p:cNvPr id="1011" name="Google Shape;1011;p105"/>
          <p:cNvPicPr preferRelativeResize="0"/>
          <p:nvPr/>
        </p:nvPicPr>
        <p:blipFill>
          <a:blip r:embed="rId14">
            <a:alphaModFix/>
          </a:blip>
          <a:stretch>
            <a:fillRect/>
          </a:stretch>
        </p:blipFill>
        <p:spPr>
          <a:xfrm>
            <a:off x="166950" y="2206322"/>
            <a:ext cx="1779707" cy="172477"/>
          </a:xfrm>
          <a:prstGeom prst="rect">
            <a:avLst/>
          </a:prstGeom>
          <a:noFill/>
          <a:ln>
            <a:noFill/>
          </a:ln>
        </p:spPr>
      </p:pic>
      <p:pic>
        <p:nvPicPr>
          <p:cNvPr id="1012" name="Google Shape;1012;p105"/>
          <p:cNvPicPr preferRelativeResize="0"/>
          <p:nvPr/>
        </p:nvPicPr>
        <p:blipFill>
          <a:blip r:embed="rId15">
            <a:alphaModFix/>
          </a:blip>
          <a:stretch>
            <a:fillRect/>
          </a:stretch>
        </p:blipFill>
        <p:spPr>
          <a:xfrm>
            <a:off x="662210" y="2388133"/>
            <a:ext cx="910003" cy="269678"/>
          </a:xfrm>
          <a:prstGeom prst="rect">
            <a:avLst/>
          </a:prstGeom>
          <a:noFill/>
          <a:ln>
            <a:noFill/>
          </a:ln>
        </p:spPr>
      </p:pic>
      <p:pic>
        <p:nvPicPr>
          <p:cNvPr id="1013" name="Google Shape;1013;p105"/>
          <p:cNvPicPr preferRelativeResize="0"/>
          <p:nvPr/>
        </p:nvPicPr>
        <p:blipFill>
          <a:blip r:embed="rId16">
            <a:alphaModFix/>
          </a:blip>
          <a:stretch>
            <a:fillRect/>
          </a:stretch>
        </p:blipFill>
        <p:spPr>
          <a:xfrm>
            <a:off x="354579" y="2667125"/>
            <a:ext cx="1525247" cy="376200"/>
          </a:xfrm>
          <a:prstGeom prst="rect">
            <a:avLst/>
          </a:prstGeom>
          <a:noFill/>
          <a:ln>
            <a:noFill/>
          </a:ln>
        </p:spPr>
      </p:pic>
      <p:sp>
        <p:nvSpPr>
          <p:cNvPr id="1014" name="Google Shape;1014;p10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Overview</a:t>
            </a:r>
            <a:endParaRPr>
              <a:solidFill>
                <a:srgbClr val="0B5394"/>
              </a:solidFill>
              <a:latin typeface="Consolas"/>
              <a:ea typeface="Consolas"/>
              <a:cs typeface="Consolas"/>
              <a:sym typeface="Consolas"/>
            </a:endParaRPr>
          </a:p>
        </p:txBody>
      </p:sp>
      <p:pic>
        <p:nvPicPr>
          <p:cNvPr id="1015" name="Google Shape;1015;p105"/>
          <p:cNvPicPr preferRelativeResize="0"/>
          <p:nvPr/>
        </p:nvPicPr>
        <p:blipFill>
          <a:blip r:embed="rId17">
            <a:alphaModFix/>
          </a:blip>
          <a:stretch>
            <a:fillRect/>
          </a:stretch>
        </p:blipFill>
        <p:spPr>
          <a:xfrm>
            <a:off x="3157762" y="4305763"/>
            <a:ext cx="557158" cy="187300"/>
          </a:xfrm>
          <a:prstGeom prst="rect">
            <a:avLst/>
          </a:prstGeom>
          <a:noFill/>
          <a:ln>
            <a:noFill/>
          </a:ln>
        </p:spPr>
      </p:pic>
      <p:sp>
        <p:nvSpPr>
          <p:cNvPr id="1016" name="Google Shape;1016;p10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06"/>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22" name="Google Shape;1022;p10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What technical computing meant to us</a:t>
            </a:r>
            <a:endParaRPr>
              <a:solidFill>
                <a:srgbClr val="0B5394"/>
              </a:solidFill>
              <a:latin typeface="Consolas"/>
              <a:ea typeface="Consolas"/>
              <a:cs typeface="Consolas"/>
              <a:sym typeface="Consolas"/>
            </a:endParaRPr>
          </a:p>
        </p:txBody>
      </p:sp>
      <p:sp>
        <p:nvSpPr>
          <p:cNvPr id="132" name="Google Shape;132;p26"/>
          <p:cNvSpPr txBox="1"/>
          <p:nvPr>
            <p:ph idx="1" type="body"/>
          </p:nvPr>
        </p:nvSpPr>
        <p:spPr>
          <a:xfrm>
            <a:off x="311700" y="1103500"/>
            <a:ext cx="8520600" cy="3731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Theory → real-life impact</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Abstraction!</a:t>
            </a:r>
            <a:endParaRPr>
              <a:solidFill>
                <a:schemeClr val="dk1"/>
              </a:solidFill>
              <a:latin typeface="Consolas"/>
              <a:ea typeface="Consolas"/>
              <a:cs typeface="Consolas"/>
              <a:sym typeface="Consolas"/>
            </a:endParaRPr>
          </a:p>
          <a:p>
            <a:pPr indent="-342900" lvl="0" marL="457200" rtl="0" algn="l">
              <a:lnSpc>
                <a:spcPct val="200000"/>
              </a:lnSpc>
              <a:spcBef>
                <a:spcPts val="0"/>
              </a:spcBef>
              <a:spcAft>
                <a:spcPts val="0"/>
              </a:spcAft>
              <a:buClr>
                <a:schemeClr val="dk1"/>
              </a:buClr>
              <a:buSzPts val="1800"/>
              <a:buFont typeface="Consolas"/>
              <a:buChar char="❏"/>
            </a:pPr>
            <a:r>
              <a:rPr lang="en">
                <a:solidFill>
                  <a:schemeClr val="dk1"/>
                </a:solidFill>
                <a:latin typeface="Consolas"/>
                <a:ea typeface="Consolas"/>
                <a:cs typeface="Consolas"/>
                <a:sym typeface="Consolas"/>
              </a:rPr>
              <a:t>This problem was not one equation…</a:t>
            </a:r>
            <a:endParaRPr>
              <a:solidFill>
                <a:schemeClr val="dk1"/>
              </a:solidFill>
              <a:latin typeface="Consolas"/>
              <a:ea typeface="Consolas"/>
              <a:cs typeface="Consolas"/>
              <a:sym typeface="Consolas"/>
            </a:endParaRPr>
          </a:p>
          <a:p>
            <a:pPr indent="-317500" lvl="1" marL="9144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We had 3 scales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Household affordability</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Behavioural gambling dynamics</a:t>
            </a:r>
            <a:endParaRPr>
              <a:solidFill>
                <a:schemeClr val="dk1"/>
              </a:solidFill>
              <a:latin typeface="Consolas"/>
              <a:ea typeface="Consolas"/>
              <a:cs typeface="Consolas"/>
              <a:sym typeface="Consolas"/>
            </a:endParaRPr>
          </a:p>
          <a:p>
            <a:pPr indent="-317500" lvl="2" marL="1371600" rtl="0" algn="l">
              <a:lnSpc>
                <a:spcPct val="200000"/>
              </a:lnSpc>
              <a:spcBef>
                <a:spcPts val="0"/>
              </a:spcBef>
              <a:spcAft>
                <a:spcPts val="0"/>
              </a:spcAft>
              <a:buClr>
                <a:schemeClr val="dk1"/>
              </a:buClr>
              <a:buSzPts val="1400"/>
              <a:buFont typeface="Consolas"/>
              <a:buChar char="❏"/>
            </a:pPr>
            <a:r>
              <a:rPr lang="en">
                <a:solidFill>
                  <a:schemeClr val="dk1"/>
                </a:solidFill>
                <a:latin typeface="Consolas"/>
                <a:ea typeface="Consolas"/>
                <a:cs typeface="Consolas"/>
                <a:sym typeface="Consolas"/>
              </a:rPr>
              <a:t>Long-run recovery models</a:t>
            </a:r>
            <a:endParaRPr>
              <a:solidFill>
                <a:schemeClr val="dk1"/>
              </a:solidFill>
              <a:latin typeface="Consolas"/>
              <a:ea typeface="Consolas"/>
              <a:cs typeface="Consolas"/>
              <a:sym typeface="Consolas"/>
            </a:endParaRPr>
          </a:p>
        </p:txBody>
      </p:sp>
      <p:sp>
        <p:nvSpPr>
          <p:cNvPr id="133" name="Google Shape;133;p26"/>
          <p:cNvSpPr txBox="1"/>
          <p:nvPr/>
        </p:nvSpPr>
        <p:spPr>
          <a:xfrm>
            <a:off x="311700" y="4526825"/>
            <a:ext cx="85206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a:solidFill>
                  <a:srgbClr val="4A86E8"/>
                </a:solidFill>
                <a:latin typeface="Roboto Mono"/>
                <a:ea typeface="Roboto Mono"/>
                <a:cs typeface="Roboto Mono"/>
                <a:sym typeface="Roboto Mono"/>
              </a:rPr>
              <a:t>Affordability → Behavioural escalation → Recovery burden</a:t>
            </a:r>
            <a:endParaRPr>
              <a:solidFill>
                <a:srgbClr val="4A86E8"/>
              </a:solidFill>
              <a:latin typeface="Roboto Mono"/>
              <a:ea typeface="Roboto Mono"/>
              <a:cs typeface="Roboto Mono"/>
              <a:sym typeface="Roboto Mono"/>
            </a:endParaRPr>
          </a:p>
        </p:txBody>
      </p:sp>
      <p:sp>
        <p:nvSpPr>
          <p:cNvPr id="134" name="Google Shape;134;p26"/>
          <p:cNvSpPr txBox="1"/>
          <p:nvPr/>
        </p:nvSpPr>
        <p:spPr>
          <a:xfrm>
            <a:off x="825367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Diart</a:t>
            </a:r>
            <a:endParaRPr sz="1800">
              <a:solidFill>
                <a:schemeClr val="dk2"/>
              </a:solidFill>
              <a:latin typeface="Consolas"/>
              <a:ea typeface="Consolas"/>
              <a:cs typeface="Consolas"/>
              <a:sym typeface="Consolas"/>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0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age:</a:t>
            </a:r>
            <a:endParaRPr>
              <a:latin typeface="Consolas"/>
              <a:ea typeface="Consolas"/>
              <a:cs typeface="Consolas"/>
              <a:sym typeface="Consolas"/>
            </a:endParaRPr>
          </a:p>
        </p:txBody>
      </p:sp>
      <p:sp>
        <p:nvSpPr>
          <p:cNvPr id="1028" name="Google Shape;1028;p107"/>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29" name="Google Shape;1029;p107"/>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0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age:</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Journal of Youth and Adolescence</a:t>
            </a:r>
            <a:endParaRPr>
              <a:latin typeface="Consolas"/>
              <a:ea typeface="Consolas"/>
              <a:cs typeface="Consolas"/>
              <a:sym typeface="Consolas"/>
            </a:endParaRPr>
          </a:p>
        </p:txBody>
      </p:sp>
      <p:sp>
        <p:nvSpPr>
          <p:cNvPr id="1035" name="Google Shape;1035;p108"/>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36" name="Google Shape;1036;p108"/>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0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age:</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Journal of Youth and Adolescence</a:t>
            </a:r>
            <a:endParaRPr>
              <a:latin typeface="Consolas"/>
              <a:ea typeface="Consolas"/>
              <a:cs typeface="Consolas"/>
              <a:sym typeface="Consolas"/>
            </a:endParaRPr>
          </a:p>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gender:</a:t>
            </a:r>
            <a:endParaRPr>
              <a:latin typeface="Consolas"/>
              <a:ea typeface="Consolas"/>
              <a:cs typeface="Consolas"/>
              <a:sym typeface="Consolas"/>
            </a:endParaRPr>
          </a:p>
        </p:txBody>
      </p:sp>
      <p:sp>
        <p:nvSpPr>
          <p:cNvPr id="1042" name="Google Shape;1042;p109"/>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43" name="Google Shape;1043;p109"/>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1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age:</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Journal</a:t>
            </a:r>
            <a:r>
              <a:rPr lang="en">
                <a:latin typeface="Consolas"/>
                <a:ea typeface="Consolas"/>
                <a:cs typeface="Consolas"/>
                <a:sym typeface="Consolas"/>
              </a:rPr>
              <a:t> of Youth and </a:t>
            </a:r>
            <a:r>
              <a:rPr lang="en">
                <a:latin typeface="Consolas"/>
                <a:ea typeface="Consolas"/>
                <a:cs typeface="Consolas"/>
                <a:sym typeface="Consolas"/>
              </a:rPr>
              <a:t>Adolescence</a:t>
            </a:r>
            <a:endParaRPr>
              <a:latin typeface="Consolas"/>
              <a:ea typeface="Consolas"/>
              <a:cs typeface="Consolas"/>
              <a:sym typeface="Consolas"/>
            </a:endParaRPr>
          </a:p>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gender:</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Gender </a:t>
            </a:r>
            <a:r>
              <a:rPr lang="en">
                <a:latin typeface="Consolas"/>
                <a:ea typeface="Consolas"/>
                <a:cs typeface="Consolas"/>
                <a:sym typeface="Consolas"/>
              </a:rPr>
              <a:t>differences in</a:t>
            </a:r>
            <a:r>
              <a:rPr lang="en">
                <a:latin typeface="Consolas"/>
                <a:ea typeface="Consolas"/>
                <a:cs typeface="Consolas"/>
                <a:sym typeface="Consolas"/>
              </a:rPr>
              <a:t> risk taking: A meta-analysis</a:t>
            </a:r>
            <a:endParaRPr>
              <a:latin typeface="Consolas"/>
              <a:ea typeface="Consolas"/>
              <a:cs typeface="Consolas"/>
              <a:sym typeface="Consolas"/>
            </a:endParaRPr>
          </a:p>
        </p:txBody>
      </p:sp>
      <p:sp>
        <p:nvSpPr>
          <p:cNvPr id="1049" name="Google Shape;1049;p110"/>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50" name="Google Shape;1050;p110"/>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age:</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Journal of Youth and Adolescence</a:t>
            </a:r>
            <a:endParaRPr>
              <a:latin typeface="Consolas"/>
              <a:ea typeface="Consolas"/>
              <a:cs typeface="Consolas"/>
              <a:sym typeface="Consolas"/>
            </a:endParaRPr>
          </a:p>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Risk-taking variation with gender:</a:t>
            </a:r>
            <a:endParaRPr>
              <a:latin typeface="Consolas"/>
              <a:ea typeface="Consolas"/>
              <a:cs typeface="Consolas"/>
              <a:sym typeface="Consolas"/>
            </a:endParaRPr>
          </a:p>
          <a:p>
            <a:pPr indent="-317500" lvl="1" marL="914400" rtl="0" algn="l">
              <a:lnSpc>
                <a:spcPct val="200000"/>
              </a:lnSpc>
              <a:spcBef>
                <a:spcPts val="0"/>
              </a:spcBef>
              <a:spcAft>
                <a:spcPts val="0"/>
              </a:spcAft>
              <a:buSzPts val="1400"/>
              <a:buFont typeface="Consolas"/>
              <a:buChar char="❏"/>
            </a:pPr>
            <a:r>
              <a:rPr lang="en">
                <a:latin typeface="Consolas"/>
                <a:ea typeface="Consolas"/>
                <a:cs typeface="Consolas"/>
                <a:sym typeface="Consolas"/>
              </a:rPr>
              <a:t>Gender differences in risk taking: A meta-analysis </a:t>
            </a:r>
            <a:endParaRPr>
              <a:latin typeface="Consolas"/>
              <a:ea typeface="Consolas"/>
              <a:cs typeface="Consolas"/>
              <a:sym typeface="Consolas"/>
            </a:endParaRPr>
          </a:p>
          <a:p>
            <a:pPr indent="-342900" lvl="0" marL="457200" rtl="0" algn="l">
              <a:lnSpc>
                <a:spcPct val="200000"/>
              </a:lnSpc>
              <a:spcBef>
                <a:spcPts val="0"/>
              </a:spcBef>
              <a:spcAft>
                <a:spcPts val="0"/>
              </a:spcAft>
              <a:buSzPts val="1800"/>
              <a:buFont typeface="Consolas"/>
              <a:buChar char="❏"/>
            </a:pPr>
            <a:r>
              <a:rPr lang="en">
                <a:latin typeface="Consolas"/>
                <a:ea typeface="Consolas"/>
                <a:cs typeface="Consolas"/>
                <a:sym typeface="Consolas"/>
              </a:rPr>
              <a:t>Used as base parameters for our simulation</a:t>
            </a:r>
            <a:endParaRPr>
              <a:latin typeface="Consolas"/>
              <a:ea typeface="Consolas"/>
              <a:cs typeface="Consolas"/>
              <a:sym typeface="Consolas"/>
            </a:endParaRPr>
          </a:p>
        </p:txBody>
      </p:sp>
      <p:sp>
        <p:nvSpPr>
          <p:cNvPr id="1056" name="Google Shape;1056;p111"/>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Data used</a:t>
            </a:r>
            <a:endParaRPr>
              <a:solidFill>
                <a:srgbClr val="0B5394"/>
              </a:solidFill>
              <a:latin typeface="Consolas"/>
              <a:ea typeface="Consolas"/>
              <a:cs typeface="Consolas"/>
              <a:sym typeface="Consolas"/>
            </a:endParaRPr>
          </a:p>
        </p:txBody>
      </p:sp>
      <p:sp>
        <p:nvSpPr>
          <p:cNvPr id="1057" name="Google Shape;1057;p111"/>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Stan</a:t>
            </a:r>
            <a:endParaRPr sz="1800">
              <a:solidFill>
                <a:schemeClr val="dk2"/>
              </a:solidFill>
              <a:latin typeface="Consolas"/>
              <a:ea typeface="Consolas"/>
              <a:cs typeface="Consolas"/>
              <a:sym typeface="Consolas"/>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12"/>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Design overview</a:t>
            </a:r>
            <a:endParaRPr>
              <a:solidFill>
                <a:srgbClr val="0B5394"/>
              </a:solidFill>
              <a:latin typeface="Consolas"/>
              <a:ea typeface="Consolas"/>
              <a:cs typeface="Consolas"/>
              <a:sym typeface="Consolas"/>
            </a:endParaRPr>
          </a:p>
        </p:txBody>
      </p:sp>
      <p:sp>
        <p:nvSpPr>
          <p:cNvPr id="1063" name="Google Shape;1063;p112"/>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pic>
        <p:nvPicPr>
          <p:cNvPr id="1068" name="Google Shape;1068;p113"/>
          <p:cNvPicPr preferRelativeResize="0"/>
          <p:nvPr/>
        </p:nvPicPr>
        <p:blipFill>
          <a:blip r:embed="rId3">
            <a:alphaModFix/>
          </a:blip>
          <a:stretch>
            <a:fillRect/>
          </a:stretch>
        </p:blipFill>
        <p:spPr>
          <a:xfrm>
            <a:off x="1639763" y="1238670"/>
            <a:ext cx="5864474" cy="1630750"/>
          </a:xfrm>
          <a:prstGeom prst="rect">
            <a:avLst/>
          </a:prstGeom>
          <a:noFill/>
          <a:ln>
            <a:noFill/>
          </a:ln>
        </p:spPr>
      </p:pic>
      <p:sp>
        <p:nvSpPr>
          <p:cNvPr id="1069" name="Google Shape;1069;p113"/>
          <p:cNvSpPr txBox="1"/>
          <p:nvPr/>
        </p:nvSpPr>
        <p:spPr>
          <a:xfrm>
            <a:off x="3153150" y="873000"/>
            <a:ext cx="28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1) </a:t>
            </a:r>
            <a:r>
              <a:rPr lang="en" sz="1800">
                <a:solidFill>
                  <a:schemeClr val="dk2"/>
                </a:solidFill>
                <a:latin typeface="Consolas"/>
                <a:ea typeface="Consolas"/>
                <a:cs typeface="Consolas"/>
                <a:sym typeface="Consolas"/>
              </a:rPr>
              <a:t>Markov Automata</a:t>
            </a:r>
            <a:endParaRPr sz="1800">
              <a:solidFill>
                <a:schemeClr val="dk2"/>
              </a:solidFill>
              <a:latin typeface="Consolas"/>
              <a:ea typeface="Consolas"/>
              <a:cs typeface="Consolas"/>
              <a:sym typeface="Consolas"/>
            </a:endParaRPr>
          </a:p>
        </p:txBody>
      </p:sp>
      <p:sp>
        <p:nvSpPr>
          <p:cNvPr id="1070" name="Google Shape;1070;p113"/>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Design overview</a:t>
            </a:r>
            <a:endParaRPr>
              <a:solidFill>
                <a:srgbClr val="0B5394"/>
              </a:solidFill>
              <a:latin typeface="Consolas"/>
              <a:ea typeface="Consolas"/>
              <a:cs typeface="Consolas"/>
              <a:sym typeface="Consolas"/>
            </a:endParaRPr>
          </a:p>
        </p:txBody>
      </p:sp>
      <p:sp>
        <p:nvSpPr>
          <p:cNvPr id="1071" name="Google Shape;1071;p113"/>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pic>
        <p:nvPicPr>
          <p:cNvPr id="1076" name="Google Shape;1076;p114"/>
          <p:cNvPicPr preferRelativeResize="0"/>
          <p:nvPr/>
        </p:nvPicPr>
        <p:blipFill>
          <a:blip r:embed="rId3">
            <a:alphaModFix/>
          </a:blip>
          <a:stretch>
            <a:fillRect/>
          </a:stretch>
        </p:blipFill>
        <p:spPr>
          <a:xfrm>
            <a:off x="1639763" y="1238670"/>
            <a:ext cx="5864474" cy="1630750"/>
          </a:xfrm>
          <a:prstGeom prst="rect">
            <a:avLst/>
          </a:prstGeom>
          <a:noFill/>
          <a:ln>
            <a:noFill/>
          </a:ln>
        </p:spPr>
      </p:pic>
      <p:sp>
        <p:nvSpPr>
          <p:cNvPr id="1077" name="Google Shape;1077;p114"/>
          <p:cNvSpPr txBox="1"/>
          <p:nvPr/>
        </p:nvSpPr>
        <p:spPr>
          <a:xfrm>
            <a:off x="3153150" y="873000"/>
            <a:ext cx="28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1) Markov Automata</a:t>
            </a:r>
            <a:endParaRPr sz="1800">
              <a:solidFill>
                <a:schemeClr val="dk2"/>
              </a:solidFill>
              <a:latin typeface="Consolas"/>
              <a:ea typeface="Consolas"/>
              <a:cs typeface="Consolas"/>
              <a:sym typeface="Consolas"/>
            </a:endParaRPr>
          </a:p>
        </p:txBody>
      </p:sp>
      <p:sp>
        <p:nvSpPr>
          <p:cNvPr id="1078" name="Google Shape;1078;p114"/>
          <p:cNvSpPr txBox="1"/>
          <p:nvPr/>
        </p:nvSpPr>
        <p:spPr>
          <a:xfrm>
            <a:off x="495975" y="2974075"/>
            <a:ext cx="28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2) Agentic Simulation</a:t>
            </a:r>
            <a:endParaRPr sz="1800">
              <a:solidFill>
                <a:schemeClr val="dk2"/>
              </a:solidFill>
              <a:latin typeface="Consolas"/>
              <a:ea typeface="Consolas"/>
              <a:cs typeface="Consolas"/>
              <a:sym typeface="Consolas"/>
            </a:endParaRPr>
          </a:p>
        </p:txBody>
      </p:sp>
      <p:pic>
        <p:nvPicPr>
          <p:cNvPr id="1079" name="Google Shape;1079;p114"/>
          <p:cNvPicPr preferRelativeResize="0"/>
          <p:nvPr/>
        </p:nvPicPr>
        <p:blipFill>
          <a:blip r:embed="rId4">
            <a:alphaModFix/>
          </a:blip>
          <a:stretch>
            <a:fillRect/>
          </a:stretch>
        </p:blipFill>
        <p:spPr>
          <a:xfrm>
            <a:off x="311700" y="3444400"/>
            <a:ext cx="184274" cy="180166"/>
          </a:xfrm>
          <a:prstGeom prst="rect">
            <a:avLst/>
          </a:prstGeom>
          <a:noFill/>
          <a:ln>
            <a:noFill/>
          </a:ln>
        </p:spPr>
      </p:pic>
      <p:pic>
        <p:nvPicPr>
          <p:cNvPr id="1080" name="Google Shape;1080;p114"/>
          <p:cNvPicPr preferRelativeResize="0"/>
          <p:nvPr/>
        </p:nvPicPr>
        <p:blipFill>
          <a:blip r:embed="rId4">
            <a:alphaModFix/>
          </a:blip>
          <a:stretch>
            <a:fillRect/>
          </a:stretch>
        </p:blipFill>
        <p:spPr>
          <a:xfrm>
            <a:off x="509305" y="3444400"/>
            <a:ext cx="184274" cy="180166"/>
          </a:xfrm>
          <a:prstGeom prst="rect">
            <a:avLst/>
          </a:prstGeom>
          <a:noFill/>
          <a:ln>
            <a:noFill/>
          </a:ln>
        </p:spPr>
      </p:pic>
      <p:pic>
        <p:nvPicPr>
          <p:cNvPr id="1081" name="Google Shape;1081;p114"/>
          <p:cNvPicPr preferRelativeResize="0"/>
          <p:nvPr/>
        </p:nvPicPr>
        <p:blipFill>
          <a:blip r:embed="rId4">
            <a:alphaModFix/>
          </a:blip>
          <a:stretch>
            <a:fillRect/>
          </a:stretch>
        </p:blipFill>
        <p:spPr>
          <a:xfrm>
            <a:off x="706910" y="3444400"/>
            <a:ext cx="184274" cy="180166"/>
          </a:xfrm>
          <a:prstGeom prst="rect">
            <a:avLst/>
          </a:prstGeom>
          <a:noFill/>
          <a:ln>
            <a:noFill/>
          </a:ln>
        </p:spPr>
      </p:pic>
      <p:pic>
        <p:nvPicPr>
          <p:cNvPr id="1082" name="Google Shape;1082;p114"/>
          <p:cNvPicPr preferRelativeResize="0"/>
          <p:nvPr/>
        </p:nvPicPr>
        <p:blipFill>
          <a:blip r:embed="rId4">
            <a:alphaModFix/>
          </a:blip>
          <a:stretch>
            <a:fillRect/>
          </a:stretch>
        </p:blipFill>
        <p:spPr>
          <a:xfrm>
            <a:off x="904515" y="3444400"/>
            <a:ext cx="184274" cy="180166"/>
          </a:xfrm>
          <a:prstGeom prst="rect">
            <a:avLst/>
          </a:prstGeom>
          <a:noFill/>
          <a:ln>
            <a:noFill/>
          </a:ln>
        </p:spPr>
      </p:pic>
      <p:pic>
        <p:nvPicPr>
          <p:cNvPr id="1083" name="Google Shape;1083;p114"/>
          <p:cNvPicPr preferRelativeResize="0"/>
          <p:nvPr/>
        </p:nvPicPr>
        <p:blipFill>
          <a:blip r:embed="rId4">
            <a:alphaModFix/>
          </a:blip>
          <a:stretch>
            <a:fillRect/>
          </a:stretch>
        </p:blipFill>
        <p:spPr>
          <a:xfrm>
            <a:off x="311700" y="3633188"/>
            <a:ext cx="184274" cy="180166"/>
          </a:xfrm>
          <a:prstGeom prst="rect">
            <a:avLst/>
          </a:prstGeom>
          <a:noFill/>
          <a:ln>
            <a:noFill/>
          </a:ln>
        </p:spPr>
      </p:pic>
      <p:pic>
        <p:nvPicPr>
          <p:cNvPr id="1084" name="Google Shape;1084;p114"/>
          <p:cNvPicPr preferRelativeResize="0"/>
          <p:nvPr/>
        </p:nvPicPr>
        <p:blipFill>
          <a:blip r:embed="rId4">
            <a:alphaModFix/>
          </a:blip>
          <a:stretch>
            <a:fillRect/>
          </a:stretch>
        </p:blipFill>
        <p:spPr>
          <a:xfrm>
            <a:off x="509305" y="3633188"/>
            <a:ext cx="184274" cy="180166"/>
          </a:xfrm>
          <a:prstGeom prst="rect">
            <a:avLst/>
          </a:prstGeom>
          <a:noFill/>
          <a:ln>
            <a:noFill/>
          </a:ln>
        </p:spPr>
      </p:pic>
      <p:pic>
        <p:nvPicPr>
          <p:cNvPr id="1085" name="Google Shape;1085;p114"/>
          <p:cNvPicPr preferRelativeResize="0"/>
          <p:nvPr/>
        </p:nvPicPr>
        <p:blipFill>
          <a:blip r:embed="rId4">
            <a:alphaModFix/>
          </a:blip>
          <a:stretch>
            <a:fillRect/>
          </a:stretch>
        </p:blipFill>
        <p:spPr>
          <a:xfrm>
            <a:off x="706910" y="3633188"/>
            <a:ext cx="184274" cy="180166"/>
          </a:xfrm>
          <a:prstGeom prst="rect">
            <a:avLst/>
          </a:prstGeom>
          <a:noFill/>
          <a:ln>
            <a:noFill/>
          </a:ln>
        </p:spPr>
      </p:pic>
      <p:pic>
        <p:nvPicPr>
          <p:cNvPr id="1086" name="Google Shape;1086;p114"/>
          <p:cNvPicPr preferRelativeResize="0"/>
          <p:nvPr/>
        </p:nvPicPr>
        <p:blipFill>
          <a:blip r:embed="rId4">
            <a:alphaModFix/>
          </a:blip>
          <a:stretch>
            <a:fillRect/>
          </a:stretch>
        </p:blipFill>
        <p:spPr>
          <a:xfrm>
            <a:off x="904515" y="3633188"/>
            <a:ext cx="184274" cy="180166"/>
          </a:xfrm>
          <a:prstGeom prst="rect">
            <a:avLst/>
          </a:prstGeom>
          <a:noFill/>
          <a:ln>
            <a:noFill/>
          </a:ln>
        </p:spPr>
      </p:pic>
      <p:pic>
        <p:nvPicPr>
          <p:cNvPr id="1087" name="Google Shape;1087;p114"/>
          <p:cNvPicPr preferRelativeResize="0"/>
          <p:nvPr/>
        </p:nvPicPr>
        <p:blipFill>
          <a:blip r:embed="rId4">
            <a:alphaModFix/>
          </a:blip>
          <a:stretch>
            <a:fillRect/>
          </a:stretch>
        </p:blipFill>
        <p:spPr>
          <a:xfrm>
            <a:off x="1102116" y="3444400"/>
            <a:ext cx="184274" cy="180166"/>
          </a:xfrm>
          <a:prstGeom prst="rect">
            <a:avLst/>
          </a:prstGeom>
          <a:noFill/>
          <a:ln>
            <a:noFill/>
          </a:ln>
        </p:spPr>
      </p:pic>
      <p:pic>
        <p:nvPicPr>
          <p:cNvPr id="1088" name="Google Shape;1088;p114"/>
          <p:cNvPicPr preferRelativeResize="0"/>
          <p:nvPr/>
        </p:nvPicPr>
        <p:blipFill>
          <a:blip r:embed="rId4">
            <a:alphaModFix/>
          </a:blip>
          <a:stretch>
            <a:fillRect/>
          </a:stretch>
        </p:blipFill>
        <p:spPr>
          <a:xfrm>
            <a:off x="1299721" y="3444400"/>
            <a:ext cx="184274" cy="180166"/>
          </a:xfrm>
          <a:prstGeom prst="rect">
            <a:avLst/>
          </a:prstGeom>
          <a:noFill/>
          <a:ln>
            <a:noFill/>
          </a:ln>
        </p:spPr>
      </p:pic>
      <p:pic>
        <p:nvPicPr>
          <p:cNvPr id="1089" name="Google Shape;1089;p114"/>
          <p:cNvPicPr preferRelativeResize="0"/>
          <p:nvPr/>
        </p:nvPicPr>
        <p:blipFill>
          <a:blip r:embed="rId4">
            <a:alphaModFix/>
          </a:blip>
          <a:stretch>
            <a:fillRect/>
          </a:stretch>
        </p:blipFill>
        <p:spPr>
          <a:xfrm>
            <a:off x="1497326" y="3444400"/>
            <a:ext cx="184274" cy="180166"/>
          </a:xfrm>
          <a:prstGeom prst="rect">
            <a:avLst/>
          </a:prstGeom>
          <a:noFill/>
          <a:ln>
            <a:noFill/>
          </a:ln>
        </p:spPr>
      </p:pic>
      <p:pic>
        <p:nvPicPr>
          <p:cNvPr id="1090" name="Google Shape;1090;p114"/>
          <p:cNvPicPr preferRelativeResize="0"/>
          <p:nvPr/>
        </p:nvPicPr>
        <p:blipFill>
          <a:blip r:embed="rId4">
            <a:alphaModFix/>
          </a:blip>
          <a:stretch>
            <a:fillRect/>
          </a:stretch>
        </p:blipFill>
        <p:spPr>
          <a:xfrm>
            <a:off x="1694931" y="3444400"/>
            <a:ext cx="184274" cy="180166"/>
          </a:xfrm>
          <a:prstGeom prst="rect">
            <a:avLst/>
          </a:prstGeom>
          <a:noFill/>
          <a:ln>
            <a:noFill/>
          </a:ln>
        </p:spPr>
      </p:pic>
      <p:pic>
        <p:nvPicPr>
          <p:cNvPr id="1091" name="Google Shape;1091;p114"/>
          <p:cNvPicPr preferRelativeResize="0"/>
          <p:nvPr/>
        </p:nvPicPr>
        <p:blipFill>
          <a:blip r:embed="rId4">
            <a:alphaModFix/>
          </a:blip>
          <a:stretch>
            <a:fillRect/>
          </a:stretch>
        </p:blipFill>
        <p:spPr>
          <a:xfrm>
            <a:off x="1102116" y="3633188"/>
            <a:ext cx="184274" cy="180166"/>
          </a:xfrm>
          <a:prstGeom prst="rect">
            <a:avLst/>
          </a:prstGeom>
          <a:noFill/>
          <a:ln>
            <a:noFill/>
          </a:ln>
        </p:spPr>
      </p:pic>
      <p:pic>
        <p:nvPicPr>
          <p:cNvPr id="1092" name="Google Shape;1092;p114"/>
          <p:cNvPicPr preferRelativeResize="0"/>
          <p:nvPr/>
        </p:nvPicPr>
        <p:blipFill>
          <a:blip r:embed="rId4">
            <a:alphaModFix/>
          </a:blip>
          <a:stretch>
            <a:fillRect/>
          </a:stretch>
        </p:blipFill>
        <p:spPr>
          <a:xfrm>
            <a:off x="1299721" y="3633188"/>
            <a:ext cx="184274" cy="180166"/>
          </a:xfrm>
          <a:prstGeom prst="rect">
            <a:avLst/>
          </a:prstGeom>
          <a:noFill/>
          <a:ln>
            <a:noFill/>
          </a:ln>
        </p:spPr>
      </p:pic>
      <p:pic>
        <p:nvPicPr>
          <p:cNvPr id="1093" name="Google Shape;1093;p114"/>
          <p:cNvPicPr preferRelativeResize="0"/>
          <p:nvPr/>
        </p:nvPicPr>
        <p:blipFill>
          <a:blip r:embed="rId4">
            <a:alphaModFix/>
          </a:blip>
          <a:stretch>
            <a:fillRect/>
          </a:stretch>
        </p:blipFill>
        <p:spPr>
          <a:xfrm>
            <a:off x="1497326" y="3633188"/>
            <a:ext cx="184274" cy="180166"/>
          </a:xfrm>
          <a:prstGeom prst="rect">
            <a:avLst/>
          </a:prstGeom>
          <a:noFill/>
          <a:ln>
            <a:noFill/>
          </a:ln>
        </p:spPr>
      </p:pic>
      <p:pic>
        <p:nvPicPr>
          <p:cNvPr id="1094" name="Google Shape;1094;p114"/>
          <p:cNvPicPr preferRelativeResize="0"/>
          <p:nvPr/>
        </p:nvPicPr>
        <p:blipFill>
          <a:blip r:embed="rId4">
            <a:alphaModFix/>
          </a:blip>
          <a:stretch>
            <a:fillRect/>
          </a:stretch>
        </p:blipFill>
        <p:spPr>
          <a:xfrm>
            <a:off x="1694931" y="3633188"/>
            <a:ext cx="184274" cy="180166"/>
          </a:xfrm>
          <a:prstGeom prst="rect">
            <a:avLst/>
          </a:prstGeom>
          <a:noFill/>
          <a:ln>
            <a:noFill/>
          </a:ln>
        </p:spPr>
      </p:pic>
      <p:pic>
        <p:nvPicPr>
          <p:cNvPr id="1095" name="Google Shape;1095;p114"/>
          <p:cNvPicPr preferRelativeResize="0"/>
          <p:nvPr/>
        </p:nvPicPr>
        <p:blipFill>
          <a:blip r:embed="rId4">
            <a:alphaModFix/>
          </a:blip>
          <a:stretch>
            <a:fillRect/>
          </a:stretch>
        </p:blipFill>
        <p:spPr>
          <a:xfrm>
            <a:off x="311700" y="3821971"/>
            <a:ext cx="184274" cy="180166"/>
          </a:xfrm>
          <a:prstGeom prst="rect">
            <a:avLst/>
          </a:prstGeom>
          <a:noFill/>
          <a:ln>
            <a:noFill/>
          </a:ln>
        </p:spPr>
      </p:pic>
      <p:pic>
        <p:nvPicPr>
          <p:cNvPr id="1096" name="Google Shape;1096;p114"/>
          <p:cNvPicPr preferRelativeResize="0"/>
          <p:nvPr/>
        </p:nvPicPr>
        <p:blipFill>
          <a:blip r:embed="rId4">
            <a:alphaModFix/>
          </a:blip>
          <a:stretch>
            <a:fillRect/>
          </a:stretch>
        </p:blipFill>
        <p:spPr>
          <a:xfrm>
            <a:off x="509305" y="3821971"/>
            <a:ext cx="184274" cy="180166"/>
          </a:xfrm>
          <a:prstGeom prst="rect">
            <a:avLst/>
          </a:prstGeom>
          <a:noFill/>
          <a:ln>
            <a:noFill/>
          </a:ln>
        </p:spPr>
      </p:pic>
      <p:pic>
        <p:nvPicPr>
          <p:cNvPr id="1097" name="Google Shape;1097;p114"/>
          <p:cNvPicPr preferRelativeResize="0"/>
          <p:nvPr/>
        </p:nvPicPr>
        <p:blipFill>
          <a:blip r:embed="rId4">
            <a:alphaModFix/>
          </a:blip>
          <a:stretch>
            <a:fillRect/>
          </a:stretch>
        </p:blipFill>
        <p:spPr>
          <a:xfrm>
            <a:off x="706910" y="3821971"/>
            <a:ext cx="184274" cy="180166"/>
          </a:xfrm>
          <a:prstGeom prst="rect">
            <a:avLst/>
          </a:prstGeom>
          <a:noFill/>
          <a:ln>
            <a:noFill/>
          </a:ln>
        </p:spPr>
      </p:pic>
      <p:pic>
        <p:nvPicPr>
          <p:cNvPr id="1098" name="Google Shape;1098;p114"/>
          <p:cNvPicPr preferRelativeResize="0"/>
          <p:nvPr/>
        </p:nvPicPr>
        <p:blipFill>
          <a:blip r:embed="rId4">
            <a:alphaModFix/>
          </a:blip>
          <a:stretch>
            <a:fillRect/>
          </a:stretch>
        </p:blipFill>
        <p:spPr>
          <a:xfrm>
            <a:off x="904515" y="3821971"/>
            <a:ext cx="184274" cy="180166"/>
          </a:xfrm>
          <a:prstGeom prst="rect">
            <a:avLst/>
          </a:prstGeom>
          <a:noFill/>
          <a:ln>
            <a:noFill/>
          </a:ln>
        </p:spPr>
      </p:pic>
      <p:pic>
        <p:nvPicPr>
          <p:cNvPr id="1099" name="Google Shape;1099;p114"/>
          <p:cNvPicPr preferRelativeResize="0"/>
          <p:nvPr/>
        </p:nvPicPr>
        <p:blipFill>
          <a:blip r:embed="rId4">
            <a:alphaModFix/>
          </a:blip>
          <a:stretch>
            <a:fillRect/>
          </a:stretch>
        </p:blipFill>
        <p:spPr>
          <a:xfrm>
            <a:off x="311700" y="4010759"/>
            <a:ext cx="184274" cy="180166"/>
          </a:xfrm>
          <a:prstGeom prst="rect">
            <a:avLst/>
          </a:prstGeom>
          <a:noFill/>
          <a:ln>
            <a:noFill/>
          </a:ln>
        </p:spPr>
      </p:pic>
      <p:pic>
        <p:nvPicPr>
          <p:cNvPr id="1100" name="Google Shape;1100;p114"/>
          <p:cNvPicPr preferRelativeResize="0"/>
          <p:nvPr/>
        </p:nvPicPr>
        <p:blipFill>
          <a:blip r:embed="rId4">
            <a:alphaModFix/>
          </a:blip>
          <a:stretch>
            <a:fillRect/>
          </a:stretch>
        </p:blipFill>
        <p:spPr>
          <a:xfrm>
            <a:off x="509305" y="4010759"/>
            <a:ext cx="184274" cy="180166"/>
          </a:xfrm>
          <a:prstGeom prst="rect">
            <a:avLst/>
          </a:prstGeom>
          <a:noFill/>
          <a:ln>
            <a:noFill/>
          </a:ln>
        </p:spPr>
      </p:pic>
      <p:pic>
        <p:nvPicPr>
          <p:cNvPr id="1101" name="Google Shape;1101;p114"/>
          <p:cNvPicPr preferRelativeResize="0"/>
          <p:nvPr/>
        </p:nvPicPr>
        <p:blipFill>
          <a:blip r:embed="rId4">
            <a:alphaModFix/>
          </a:blip>
          <a:stretch>
            <a:fillRect/>
          </a:stretch>
        </p:blipFill>
        <p:spPr>
          <a:xfrm>
            <a:off x="706910" y="4010759"/>
            <a:ext cx="184274" cy="180166"/>
          </a:xfrm>
          <a:prstGeom prst="rect">
            <a:avLst/>
          </a:prstGeom>
          <a:noFill/>
          <a:ln>
            <a:noFill/>
          </a:ln>
        </p:spPr>
      </p:pic>
      <p:pic>
        <p:nvPicPr>
          <p:cNvPr id="1102" name="Google Shape;1102;p114"/>
          <p:cNvPicPr preferRelativeResize="0"/>
          <p:nvPr/>
        </p:nvPicPr>
        <p:blipFill>
          <a:blip r:embed="rId4">
            <a:alphaModFix/>
          </a:blip>
          <a:stretch>
            <a:fillRect/>
          </a:stretch>
        </p:blipFill>
        <p:spPr>
          <a:xfrm>
            <a:off x="904515" y="4010759"/>
            <a:ext cx="184274" cy="180166"/>
          </a:xfrm>
          <a:prstGeom prst="rect">
            <a:avLst/>
          </a:prstGeom>
          <a:noFill/>
          <a:ln>
            <a:noFill/>
          </a:ln>
        </p:spPr>
      </p:pic>
      <p:pic>
        <p:nvPicPr>
          <p:cNvPr id="1103" name="Google Shape;1103;p114"/>
          <p:cNvPicPr preferRelativeResize="0"/>
          <p:nvPr/>
        </p:nvPicPr>
        <p:blipFill>
          <a:blip r:embed="rId4">
            <a:alphaModFix/>
          </a:blip>
          <a:stretch>
            <a:fillRect/>
          </a:stretch>
        </p:blipFill>
        <p:spPr>
          <a:xfrm>
            <a:off x="1102116" y="3821971"/>
            <a:ext cx="184274" cy="180166"/>
          </a:xfrm>
          <a:prstGeom prst="rect">
            <a:avLst/>
          </a:prstGeom>
          <a:noFill/>
          <a:ln>
            <a:noFill/>
          </a:ln>
        </p:spPr>
      </p:pic>
      <p:pic>
        <p:nvPicPr>
          <p:cNvPr id="1104" name="Google Shape;1104;p114"/>
          <p:cNvPicPr preferRelativeResize="0"/>
          <p:nvPr/>
        </p:nvPicPr>
        <p:blipFill>
          <a:blip r:embed="rId4">
            <a:alphaModFix/>
          </a:blip>
          <a:stretch>
            <a:fillRect/>
          </a:stretch>
        </p:blipFill>
        <p:spPr>
          <a:xfrm>
            <a:off x="1299721" y="3821971"/>
            <a:ext cx="184274" cy="180166"/>
          </a:xfrm>
          <a:prstGeom prst="rect">
            <a:avLst/>
          </a:prstGeom>
          <a:noFill/>
          <a:ln>
            <a:noFill/>
          </a:ln>
        </p:spPr>
      </p:pic>
      <p:pic>
        <p:nvPicPr>
          <p:cNvPr id="1105" name="Google Shape;1105;p114"/>
          <p:cNvPicPr preferRelativeResize="0"/>
          <p:nvPr/>
        </p:nvPicPr>
        <p:blipFill>
          <a:blip r:embed="rId4">
            <a:alphaModFix/>
          </a:blip>
          <a:stretch>
            <a:fillRect/>
          </a:stretch>
        </p:blipFill>
        <p:spPr>
          <a:xfrm>
            <a:off x="1497326" y="3821971"/>
            <a:ext cx="184274" cy="180166"/>
          </a:xfrm>
          <a:prstGeom prst="rect">
            <a:avLst/>
          </a:prstGeom>
          <a:noFill/>
          <a:ln>
            <a:noFill/>
          </a:ln>
        </p:spPr>
      </p:pic>
      <p:pic>
        <p:nvPicPr>
          <p:cNvPr id="1106" name="Google Shape;1106;p114"/>
          <p:cNvPicPr preferRelativeResize="0"/>
          <p:nvPr/>
        </p:nvPicPr>
        <p:blipFill>
          <a:blip r:embed="rId4">
            <a:alphaModFix/>
          </a:blip>
          <a:stretch>
            <a:fillRect/>
          </a:stretch>
        </p:blipFill>
        <p:spPr>
          <a:xfrm>
            <a:off x="1694931" y="3821971"/>
            <a:ext cx="184274" cy="180166"/>
          </a:xfrm>
          <a:prstGeom prst="rect">
            <a:avLst/>
          </a:prstGeom>
          <a:noFill/>
          <a:ln>
            <a:noFill/>
          </a:ln>
        </p:spPr>
      </p:pic>
      <p:pic>
        <p:nvPicPr>
          <p:cNvPr id="1107" name="Google Shape;1107;p114"/>
          <p:cNvPicPr preferRelativeResize="0"/>
          <p:nvPr/>
        </p:nvPicPr>
        <p:blipFill>
          <a:blip r:embed="rId4">
            <a:alphaModFix/>
          </a:blip>
          <a:stretch>
            <a:fillRect/>
          </a:stretch>
        </p:blipFill>
        <p:spPr>
          <a:xfrm>
            <a:off x="1102116" y="4010759"/>
            <a:ext cx="184274" cy="180166"/>
          </a:xfrm>
          <a:prstGeom prst="rect">
            <a:avLst/>
          </a:prstGeom>
          <a:noFill/>
          <a:ln>
            <a:noFill/>
          </a:ln>
        </p:spPr>
      </p:pic>
      <p:pic>
        <p:nvPicPr>
          <p:cNvPr id="1108" name="Google Shape;1108;p114"/>
          <p:cNvPicPr preferRelativeResize="0"/>
          <p:nvPr/>
        </p:nvPicPr>
        <p:blipFill>
          <a:blip r:embed="rId4">
            <a:alphaModFix/>
          </a:blip>
          <a:stretch>
            <a:fillRect/>
          </a:stretch>
        </p:blipFill>
        <p:spPr>
          <a:xfrm>
            <a:off x="1299721" y="4010759"/>
            <a:ext cx="184274" cy="180166"/>
          </a:xfrm>
          <a:prstGeom prst="rect">
            <a:avLst/>
          </a:prstGeom>
          <a:noFill/>
          <a:ln>
            <a:noFill/>
          </a:ln>
        </p:spPr>
      </p:pic>
      <p:pic>
        <p:nvPicPr>
          <p:cNvPr id="1109" name="Google Shape;1109;p114"/>
          <p:cNvPicPr preferRelativeResize="0"/>
          <p:nvPr/>
        </p:nvPicPr>
        <p:blipFill>
          <a:blip r:embed="rId4">
            <a:alphaModFix/>
          </a:blip>
          <a:stretch>
            <a:fillRect/>
          </a:stretch>
        </p:blipFill>
        <p:spPr>
          <a:xfrm>
            <a:off x="1497326" y="4010759"/>
            <a:ext cx="184274" cy="180166"/>
          </a:xfrm>
          <a:prstGeom prst="rect">
            <a:avLst/>
          </a:prstGeom>
          <a:noFill/>
          <a:ln>
            <a:noFill/>
          </a:ln>
        </p:spPr>
      </p:pic>
      <p:pic>
        <p:nvPicPr>
          <p:cNvPr id="1110" name="Google Shape;1110;p114"/>
          <p:cNvPicPr preferRelativeResize="0"/>
          <p:nvPr/>
        </p:nvPicPr>
        <p:blipFill>
          <a:blip r:embed="rId4">
            <a:alphaModFix/>
          </a:blip>
          <a:stretch>
            <a:fillRect/>
          </a:stretch>
        </p:blipFill>
        <p:spPr>
          <a:xfrm>
            <a:off x="1694931" y="4010759"/>
            <a:ext cx="184274" cy="180166"/>
          </a:xfrm>
          <a:prstGeom prst="rect">
            <a:avLst/>
          </a:prstGeom>
          <a:noFill/>
          <a:ln>
            <a:noFill/>
          </a:ln>
        </p:spPr>
      </p:pic>
      <p:pic>
        <p:nvPicPr>
          <p:cNvPr id="1111" name="Google Shape;1111;p114"/>
          <p:cNvPicPr preferRelativeResize="0"/>
          <p:nvPr/>
        </p:nvPicPr>
        <p:blipFill>
          <a:blip r:embed="rId4">
            <a:alphaModFix/>
          </a:blip>
          <a:stretch>
            <a:fillRect/>
          </a:stretch>
        </p:blipFill>
        <p:spPr>
          <a:xfrm>
            <a:off x="1892544" y="3444400"/>
            <a:ext cx="184274" cy="180166"/>
          </a:xfrm>
          <a:prstGeom prst="rect">
            <a:avLst/>
          </a:prstGeom>
          <a:noFill/>
          <a:ln>
            <a:noFill/>
          </a:ln>
        </p:spPr>
      </p:pic>
      <p:pic>
        <p:nvPicPr>
          <p:cNvPr id="1112" name="Google Shape;1112;p114"/>
          <p:cNvPicPr preferRelativeResize="0"/>
          <p:nvPr/>
        </p:nvPicPr>
        <p:blipFill>
          <a:blip r:embed="rId4">
            <a:alphaModFix/>
          </a:blip>
          <a:stretch>
            <a:fillRect/>
          </a:stretch>
        </p:blipFill>
        <p:spPr>
          <a:xfrm>
            <a:off x="2090149" y="3444400"/>
            <a:ext cx="184274" cy="180166"/>
          </a:xfrm>
          <a:prstGeom prst="rect">
            <a:avLst/>
          </a:prstGeom>
          <a:noFill/>
          <a:ln>
            <a:noFill/>
          </a:ln>
        </p:spPr>
      </p:pic>
      <p:pic>
        <p:nvPicPr>
          <p:cNvPr id="1113" name="Google Shape;1113;p114"/>
          <p:cNvPicPr preferRelativeResize="0"/>
          <p:nvPr/>
        </p:nvPicPr>
        <p:blipFill>
          <a:blip r:embed="rId4">
            <a:alphaModFix/>
          </a:blip>
          <a:stretch>
            <a:fillRect/>
          </a:stretch>
        </p:blipFill>
        <p:spPr>
          <a:xfrm>
            <a:off x="2287754" y="3444400"/>
            <a:ext cx="184274" cy="180166"/>
          </a:xfrm>
          <a:prstGeom prst="rect">
            <a:avLst/>
          </a:prstGeom>
          <a:noFill/>
          <a:ln>
            <a:noFill/>
          </a:ln>
        </p:spPr>
      </p:pic>
      <p:pic>
        <p:nvPicPr>
          <p:cNvPr id="1114" name="Google Shape;1114;p114"/>
          <p:cNvPicPr preferRelativeResize="0"/>
          <p:nvPr/>
        </p:nvPicPr>
        <p:blipFill>
          <a:blip r:embed="rId4">
            <a:alphaModFix/>
          </a:blip>
          <a:stretch>
            <a:fillRect/>
          </a:stretch>
        </p:blipFill>
        <p:spPr>
          <a:xfrm>
            <a:off x="2485359" y="3444400"/>
            <a:ext cx="184274" cy="180166"/>
          </a:xfrm>
          <a:prstGeom prst="rect">
            <a:avLst/>
          </a:prstGeom>
          <a:noFill/>
          <a:ln>
            <a:noFill/>
          </a:ln>
        </p:spPr>
      </p:pic>
      <p:pic>
        <p:nvPicPr>
          <p:cNvPr id="1115" name="Google Shape;1115;p114"/>
          <p:cNvPicPr preferRelativeResize="0"/>
          <p:nvPr/>
        </p:nvPicPr>
        <p:blipFill>
          <a:blip r:embed="rId4">
            <a:alphaModFix/>
          </a:blip>
          <a:stretch>
            <a:fillRect/>
          </a:stretch>
        </p:blipFill>
        <p:spPr>
          <a:xfrm>
            <a:off x="1892544" y="3633188"/>
            <a:ext cx="184274" cy="180166"/>
          </a:xfrm>
          <a:prstGeom prst="rect">
            <a:avLst/>
          </a:prstGeom>
          <a:noFill/>
          <a:ln>
            <a:noFill/>
          </a:ln>
        </p:spPr>
      </p:pic>
      <p:pic>
        <p:nvPicPr>
          <p:cNvPr id="1116" name="Google Shape;1116;p114"/>
          <p:cNvPicPr preferRelativeResize="0"/>
          <p:nvPr/>
        </p:nvPicPr>
        <p:blipFill>
          <a:blip r:embed="rId4">
            <a:alphaModFix/>
          </a:blip>
          <a:stretch>
            <a:fillRect/>
          </a:stretch>
        </p:blipFill>
        <p:spPr>
          <a:xfrm>
            <a:off x="2090149" y="3633188"/>
            <a:ext cx="184274" cy="180166"/>
          </a:xfrm>
          <a:prstGeom prst="rect">
            <a:avLst/>
          </a:prstGeom>
          <a:noFill/>
          <a:ln>
            <a:noFill/>
          </a:ln>
        </p:spPr>
      </p:pic>
      <p:pic>
        <p:nvPicPr>
          <p:cNvPr id="1117" name="Google Shape;1117;p114"/>
          <p:cNvPicPr preferRelativeResize="0"/>
          <p:nvPr/>
        </p:nvPicPr>
        <p:blipFill>
          <a:blip r:embed="rId4">
            <a:alphaModFix/>
          </a:blip>
          <a:stretch>
            <a:fillRect/>
          </a:stretch>
        </p:blipFill>
        <p:spPr>
          <a:xfrm>
            <a:off x="2287754" y="3633188"/>
            <a:ext cx="184274" cy="180166"/>
          </a:xfrm>
          <a:prstGeom prst="rect">
            <a:avLst/>
          </a:prstGeom>
          <a:noFill/>
          <a:ln>
            <a:noFill/>
          </a:ln>
        </p:spPr>
      </p:pic>
      <p:pic>
        <p:nvPicPr>
          <p:cNvPr id="1118" name="Google Shape;1118;p114"/>
          <p:cNvPicPr preferRelativeResize="0"/>
          <p:nvPr/>
        </p:nvPicPr>
        <p:blipFill>
          <a:blip r:embed="rId4">
            <a:alphaModFix/>
          </a:blip>
          <a:stretch>
            <a:fillRect/>
          </a:stretch>
        </p:blipFill>
        <p:spPr>
          <a:xfrm>
            <a:off x="2485359" y="3633188"/>
            <a:ext cx="184274" cy="180166"/>
          </a:xfrm>
          <a:prstGeom prst="rect">
            <a:avLst/>
          </a:prstGeom>
          <a:noFill/>
          <a:ln>
            <a:noFill/>
          </a:ln>
        </p:spPr>
      </p:pic>
      <p:pic>
        <p:nvPicPr>
          <p:cNvPr id="1119" name="Google Shape;1119;p114"/>
          <p:cNvPicPr preferRelativeResize="0"/>
          <p:nvPr/>
        </p:nvPicPr>
        <p:blipFill>
          <a:blip r:embed="rId4">
            <a:alphaModFix/>
          </a:blip>
          <a:stretch>
            <a:fillRect/>
          </a:stretch>
        </p:blipFill>
        <p:spPr>
          <a:xfrm>
            <a:off x="2682960" y="3444400"/>
            <a:ext cx="184274" cy="180166"/>
          </a:xfrm>
          <a:prstGeom prst="rect">
            <a:avLst/>
          </a:prstGeom>
          <a:noFill/>
          <a:ln>
            <a:noFill/>
          </a:ln>
        </p:spPr>
      </p:pic>
      <p:pic>
        <p:nvPicPr>
          <p:cNvPr id="1120" name="Google Shape;1120;p114"/>
          <p:cNvPicPr preferRelativeResize="0"/>
          <p:nvPr/>
        </p:nvPicPr>
        <p:blipFill>
          <a:blip r:embed="rId4">
            <a:alphaModFix/>
          </a:blip>
          <a:stretch>
            <a:fillRect/>
          </a:stretch>
        </p:blipFill>
        <p:spPr>
          <a:xfrm>
            <a:off x="2880565" y="3444400"/>
            <a:ext cx="184274" cy="180166"/>
          </a:xfrm>
          <a:prstGeom prst="rect">
            <a:avLst/>
          </a:prstGeom>
          <a:noFill/>
          <a:ln>
            <a:noFill/>
          </a:ln>
        </p:spPr>
      </p:pic>
      <p:pic>
        <p:nvPicPr>
          <p:cNvPr id="1121" name="Google Shape;1121;p114"/>
          <p:cNvPicPr preferRelativeResize="0"/>
          <p:nvPr/>
        </p:nvPicPr>
        <p:blipFill>
          <a:blip r:embed="rId4">
            <a:alphaModFix/>
          </a:blip>
          <a:stretch>
            <a:fillRect/>
          </a:stretch>
        </p:blipFill>
        <p:spPr>
          <a:xfrm>
            <a:off x="3078170" y="3444400"/>
            <a:ext cx="184274" cy="180166"/>
          </a:xfrm>
          <a:prstGeom prst="rect">
            <a:avLst/>
          </a:prstGeom>
          <a:noFill/>
          <a:ln>
            <a:noFill/>
          </a:ln>
        </p:spPr>
      </p:pic>
      <p:pic>
        <p:nvPicPr>
          <p:cNvPr id="1122" name="Google Shape;1122;p114"/>
          <p:cNvPicPr preferRelativeResize="0"/>
          <p:nvPr/>
        </p:nvPicPr>
        <p:blipFill>
          <a:blip r:embed="rId4">
            <a:alphaModFix/>
          </a:blip>
          <a:stretch>
            <a:fillRect/>
          </a:stretch>
        </p:blipFill>
        <p:spPr>
          <a:xfrm>
            <a:off x="3275775" y="3444400"/>
            <a:ext cx="184274" cy="180166"/>
          </a:xfrm>
          <a:prstGeom prst="rect">
            <a:avLst/>
          </a:prstGeom>
          <a:noFill/>
          <a:ln>
            <a:noFill/>
          </a:ln>
        </p:spPr>
      </p:pic>
      <p:pic>
        <p:nvPicPr>
          <p:cNvPr id="1123" name="Google Shape;1123;p114"/>
          <p:cNvPicPr preferRelativeResize="0"/>
          <p:nvPr/>
        </p:nvPicPr>
        <p:blipFill>
          <a:blip r:embed="rId4">
            <a:alphaModFix/>
          </a:blip>
          <a:stretch>
            <a:fillRect/>
          </a:stretch>
        </p:blipFill>
        <p:spPr>
          <a:xfrm>
            <a:off x="2682960" y="3633188"/>
            <a:ext cx="184274" cy="180166"/>
          </a:xfrm>
          <a:prstGeom prst="rect">
            <a:avLst/>
          </a:prstGeom>
          <a:noFill/>
          <a:ln>
            <a:noFill/>
          </a:ln>
        </p:spPr>
      </p:pic>
      <p:pic>
        <p:nvPicPr>
          <p:cNvPr id="1124" name="Google Shape;1124;p114"/>
          <p:cNvPicPr preferRelativeResize="0"/>
          <p:nvPr/>
        </p:nvPicPr>
        <p:blipFill>
          <a:blip r:embed="rId4">
            <a:alphaModFix/>
          </a:blip>
          <a:stretch>
            <a:fillRect/>
          </a:stretch>
        </p:blipFill>
        <p:spPr>
          <a:xfrm>
            <a:off x="2880565" y="3633188"/>
            <a:ext cx="184274" cy="180166"/>
          </a:xfrm>
          <a:prstGeom prst="rect">
            <a:avLst/>
          </a:prstGeom>
          <a:noFill/>
          <a:ln>
            <a:noFill/>
          </a:ln>
        </p:spPr>
      </p:pic>
      <p:pic>
        <p:nvPicPr>
          <p:cNvPr id="1125" name="Google Shape;1125;p114"/>
          <p:cNvPicPr preferRelativeResize="0"/>
          <p:nvPr/>
        </p:nvPicPr>
        <p:blipFill>
          <a:blip r:embed="rId4">
            <a:alphaModFix/>
          </a:blip>
          <a:stretch>
            <a:fillRect/>
          </a:stretch>
        </p:blipFill>
        <p:spPr>
          <a:xfrm>
            <a:off x="3078170" y="3633188"/>
            <a:ext cx="184274" cy="180166"/>
          </a:xfrm>
          <a:prstGeom prst="rect">
            <a:avLst/>
          </a:prstGeom>
          <a:noFill/>
          <a:ln>
            <a:noFill/>
          </a:ln>
        </p:spPr>
      </p:pic>
      <p:pic>
        <p:nvPicPr>
          <p:cNvPr id="1126" name="Google Shape;1126;p114"/>
          <p:cNvPicPr preferRelativeResize="0"/>
          <p:nvPr/>
        </p:nvPicPr>
        <p:blipFill>
          <a:blip r:embed="rId4">
            <a:alphaModFix/>
          </a:blip>
          <a:stretch>
            <a:fillRect/>
          </a:stretch>
        </p:blipFill>
        <p:spPr>
          <a:xfrm>
            <a:off x="3275775" y="3633188"/>
            <a:ext cx="184274" cy="180166"/>
          </a:xfrm>
          <a:prstGeom prst="rect">
            <a:avLst/>
          </a:prstGeom>
          <a:noFill/>
          <a:ln>
            <a:noFill/>
          </a:ln>
        </p:spPr>
      </p:pic>
      <p:pic>
        <p:nvPicPr>
          <p:cNvPr id="1127" name="Google Shape;1127;p114"/>
          <p:cNvPicPr preferRelativeResize="0"/>
          <p:nvPr/>
        </p:nvPicPr>
        <p:blipFill>
          <a:blip r:embed="rId4">
            <a:alphaModFix/>
          </a:blip>
          <a:stretch>
            <a:fillRect/>
          </a:stretch>
        </p:blipFill>
        <p:spPr>
          <a:xfrm>
            <a:off x="1892544" y="3821971"/>
            <a:ext cx="184274" cy="180166"/>
          </a:xfrm>
          <a:prstGeom prst="rect">
            <a:avLst/>
          </a:prstGeom>
          <a:noFill/>
          <a:ln>
            <a:noFill/>
          </a:ln>
        </p:spPr>
      </p:pic>
      <p:pic>
        <p:nvPicPr>
          <p:cNvPr id="1128" name="Google Shape;1128;p114"/>
          <p:cNvPicPr preferRelativeResize="0"/>
          <p:nvPr/>
        </p:nvPicPr>
        <p:blipFill>
          <a:blip r:embed="rId4">
            <a:alphaModFix/>
          </a:blip>
          <a:stretch>
            <a:fillRect/>
          </a:stretch>
        </p:blipFill>
        <p:spPr>
          <a:xfrm>
            <a:off x="2090149" y="3821971"/>
            <a:ext cx="184274" cy="180166"/>
          </a:xfrm>
          <a:prstGeom prst="rect">
            <a:avLst/>
          </a:prstGeom>
          <a:noFill/>
          <a:ln>
            <a:noFill/>
          </a:ln>
        </p:spPr>
      </p:pic>
      <p:pic>
        <p:nvPicPr>
          <p:cNvPr id="1129" name="Google Shape;1129;p114"/>
          <p:cNvPicPr preferRelativeResize="0"/>
          <p:nvPr/>
        </p:nvPicPr>
        <p:blipFill>
          <a:blip r:embed="rId4">
            <a:alphaModFix/>
          </a:blip>
          <a:stretch>
            <a:fillRect/>
          </a:stretch>
        </p:blipFill>
        <p:spPr>
          <a:xfrm>
            <a:off x="2287754" y="3821971"/>
            <a:ext cx="184274" cy="180166"/>
          </a:xfrm>
          <a:prstGeom prst="rect">
            <a:avLst/>
          </a:prstGeom>
          <a:noFill/>
          <a:ln>
            <a:noFill/>
          </a:ln>
        </p:spPr>
      </p:pic>
      <p:pic>
        <p:nvPicPr>
          <p:cNvPr id="1130" name="Google Shape;1130;p114"/>
          <p:cNvPicPr preferRelativeResize="0"/>
          <p:nvPr/>
        </p:nvPicPr>
        <p:blipFill>
          <a:blip r:embed="rId4">
            <a:alphaModFix/>
          </a:blip>
          <a:stretch>
            <a:fillRect/>
          </a:stretch>
        </p:blipFill>
        <p:spPr>
          <a:xfrm>
            <a:off x="2485359" y="3821971"/>
            <a:ext cx="184274" cy="180166"/>
          </a:xfrm>
          <a:prstGeom prst="rect">
            <a:avLst/>
          </a:prstGeom>
          <a:noFill/>
          <a:ln>
            <a:noFill/>
          </a:ln>
        </p:spPr>
      </p:pic>
      <p:pic>
        <p:nvPicPr>
          <p:cNvPr id="1131" name="Google Shape;1131;p114"/>
          <p:cNvPicPr preferRelativeResize="0"/>
          <p:nvPr/>
        </p:nvPicPr>
        <p:blipFill>
          <a:blip r:embed="rId4">
            <a:alphaModFix/>
          </a:blip>
          <a:stretch>
            <a:fillRect/>
          </a:stretch>
        </p:blipFill>
        <p:spPr>
          <a:xfrm>
            <a:off x="1892544" y="4010759"/>
            <a:ext cx="184274" cy="180166"/>
          </a:xfrm>
          <a:prstGeom prst="rect">
            <a:avLst/>
          </a:prstGeom>
          <a:noFill/>
          <a:ln>
            <a:noFill/>
          </a:ln>
        </p:spPr>
      </p:pic>
      <p:pic>
        <p:nvPicPr>
          <p:cNvPr id="1132" name="Google Shape;1132;p114"/>
          <p:cNvPicPr preferRelativeResize="0"/>
          <p:nvPr/>
        </p:nvPicPr>
        <p:blipFill>
          <a:blip r:embed="rId4">
            <a:alphaModFix/>
          </a:blip>
          <a:stretch>
            <a:fillRect/>
          </a:stretch>
        </p:blipFill>
        <p:spPr>
          <a:xfrm>
            <a:off x="2090149" y="4010759"/>
            <a:ext cx="184274" cy="180166"/>
          </a:xfrm>
          <a:prstGeom prst="rect">
            <a:avLst/>
          </a:prstGeom>
          <a:noFill/>
          <a:ln>
            <a:noFill/>
          </a:ln>
        </p:spPr>
      </p:pic>
      <p:pic>
        <p:nvPicPr>
          <p:cNvPr id="1133" name="Google Shape;1133;p114"/>
          <p:cNvPicPr preferRelativeResize="0"/>
          <p:nvPr/>
        </p:nvPicPr>
        <p:blipFill>
          <a:blip r:embed="rId4">
            <a:alphaModFix/>
          </a:blip>
          <a:stretch>
            <a:fillRect/>
          </a:stretch>
        </p:blipFill>
        <p:spPr>
          <a:xfrm>
            <a:off x="2287754" y="4010759"/>
            <a:ext cx="184274" cy="180166"/>
          </a:xfrm>
          <a:prstGeom prst="rect">
            <a:avLst/>
          </a:prstGeom>
          <a:noFill/>
          <a:ln>
            <a:noFill/>
          </a:ln>
        </p:spPr>
      </p:pic>
      <p:pic>
        <p:nvPicPr>
          <p:cNvPr id="1134" name="Google Shape;1134;p114"/>
          <p:cNvPicPr preferRelativeResize="0"/>
          <p:nvPr/>
        </p:nvPicPr>
        <p:blipFill>
          <a:blip r:embed="rId4">
            <a:alphaModFix/>
          </a:blip>
          <a:stretch>
            <a:fillRect/>
          </a:stretch>
        </p:blipFill>
        <p:spPr>
          <a:xfrm>
            <a:off x="2485359" y="4010759"/>
            <a:ext cx="184274" cy="180166"/>
          </a:xfrm>
          <a:prstGeom prst="rect">
            <a:avLst/>
          </a:prstGeom>
          <a:noFill/>
          <a:ln>
            <a:noFill/>
          </a:ln>
        </p:spPr>
      </p:pic>
      <p:pic>
        <p:nvPicPr>
          <p:cNvPr id="1135" name="Google Shape;1135;p114"/>
          <p:cNvPicPr preferRelativeResize="0"/>
          <p:nvPr/>
        </p:nvPicPr>
        <p:blipFill>
          <a:blip r:embed="rId4">
            <a:alphaModFix/>
          </a:blip>
          <a:stretch>
            <a:fillRect/>
          </a:stretch>
        </p:blipFill>
        <p:spPr>
          <a:xfrm>
            <a:off x="2682960" y="3821971"/>
            <a:ext cx="184274" cy="180166"/>
          </a:xfrm>
          <a:prstGeom prst="rect">
            <a:avLst/>
          </a:prstGeom>
          <a:noFill/>
          <a:ln>
            <a:noFill/>
          </a:ln>
        </p:spPr>
      </p:pic>
      <p:pic>
        <p:nvPicPr>
          <p:cNvPr id="1136" name="Google Shape;1136;p114"/>
          <p:cNvPicPr preferRelativeResize="0"/>
          <p:nvPr/>
        </p:nvPicPr>
        <p:blipFill>
          <a:blip r:embed="rId4">
            <a:alphaModFix/>
          </a:blip>
          <a:stretch>
            <a:fillRect/>
          </a:stretch>
        </p:blipFill>
        <p:spPr>
          <a:xfrm>
            <a:off x="2880565" y="3821971"/>
            <a:ext cx="184274" cy="180166"/>
          </a:xfrm>
          <a:prstGeom prst="rect">
            <a:avLst/>
          </a:prstGeom>
          <a:noFill/>
          <a:ln>
            <a:noFill/>
          </a:ln>
        </p:spPr>
      </p:pic>
      <p:pic>
        <p:nvPicPr>
          <p:cNvPr id="1137" name="Google Shape;1137;p114"/>
          <p:cNvPicPr preferRelativeResize="0"/>
          <p:nvPr/>
        </p:nvPicPr>
        <p:blipFill>
          <a:blip r:embed="rId4">
            <a:alphaModFix/>
          </a:blip>
          <a:stretch>
            <a:fillRect/>
          </a:stretch>
        </p:blipFill>
        <p:spPr>
          <a:xfrm>
            <a:off x="3078170" y="3821971"/>
            <a:ext cx="184274" cy="180166"/>
          </a:xfrm>
          <a:prstGeom prst="rect">
            <a:avLst/>
          </a:prstGeom>
          <a:noFill/>
          <a:ln>
            <a:noFill/>
          </a:ln>
        </p:spPr>
      </p:pic>
      <p:pic>
        <p:nvPicPr>
          <p:cNvPr id="1138" name="Google Shape;1138;p114"/>
          <p:cNvPicPr preferRelativeResize="0"/>
          <p:nvPr/>
        </p:nvPicPr>
        <p:blipFill>
          <a:blip r:embed="rId4">
            <a:alphaModFix/>
          </a:blip>
          <a:stretch>
            <a:fillRect/>
          </a:stretch>
        </p:blipFill>
        <p:spPr>
          <a:xfrm>
            <a:off x="3275775" y="3821971"/>
            <a:ext cx="184274" cy="180166"/>
          </a:xfrm>
          <a:prstGeom prst="rect">
            <a:avLst/>
          </a:prstGeom>
          <a:noFill/>
          <a:ln>
            <a:noFill/>
          </a:ln>
        </p:spPr>
      </p:pic>
      <p:pic>
        <p:nvPicPr>
          <p:cNvPr id="1139" name="Google Shape;1139;p114"/>
          <p:cNvPicPr preferRelativeResize="0"/>
          <p:nvPr/>
        </p:nvPicPr>
        <p:blipFill>
          <a:blip r:embed="rId4">
            <a:alphaModFix/>
          </a:blip>
          <a:stretch>
            <a:fillRect/>
          </a:stretch>
        </p:blipFill>
        <p:spPr>
          <a:xfrm>
            <a:off x="2682960" y="4010759"/>
            <a:ext cx="184274" cy="180166"/>
          </a:xfrm>
          <a:prstGeom prst="rect">
            <a:avLst/>
          </a:prstGeom>
          <a:noFill/>
          <a:ln>
            <a:noFill/>
          </a:ln>
        </p:spPr>
      </p:pic>
      <p:pic>
        <p:nvPicPr>
          <p:cNvPr id="1140" name="Google Shape;1140;p114"/>
          <p:cNvPicPr preferRelativeResize="0"/>
          <p:nvPr/>
        </p:nvPicPr>
        <p:blipFill>
          <a:blip r:embed="rId4">
            <a:alphaModFix/>
          </a:blip>
          <a:stretch>
            <a:fillRect/>
          </a:stretch>
        </p:blipFill>
        <p:spPr>
          <a:xfrm>
            <a:off x="2880565" y="4010759"/>
            <a:ext cx="184274" cy="180166"/>
          </a:xfrm>
          <a:prstGeom prst="rect">
            <a:avLst/>
          </a:prstGeom>
          <a:noFill/>
          <a:ln>
            <a:noFill/>
          </a:ln>
        </p:spPr>
      </p:pic>
      <p:pic>
        <p:nvPicPr>
          <p:cNvPr id="1141" name="Google Shape;1141;p114"/>
          <p:cNvPicPr preferRelativeResize="0"/>
          <p:nvPr/>
        </p:nvPicPr>
        <p:blipFill>
          <a:blip r:embed="rId4">
            <a:alphaModFix/>
          </a:blip>
          <a:stretch>
            <a:fillRect/>
          </a:stretch>
        </p:blipFill>
        <p:spPr>
          <a:xfrm>
            <a:off x="3078170" y="4010759"/>
            <a:ext cx="184274" cy="180166"/>
          </a:xfrm>
          <a:prstGeom prst="rect">
            <a:avLst/>
          </a:prstGeom>
          <a:noFill/>
          <a:ln>
            <a:noFill/>
          </a:ln>
        </p:spPr>
      </p:pic>
      <p:pic>
        <p:nvPicPr>
          <p:cNvPr id="1142" name="Google Shape;1142;p114"/>
          <p:cNvPicPr preferRelativeResize="0"/>
          <p:nvPr/>
        </p:nvPicPr>
        <p:blipFill>
          <a:blip r:embed="rId4">
            <a:alphaModFix/>
          </a:blip>
          <a:stretch>
            <a:fillRect/>
          </a:stretch>
        </p:blipFill>
        <p:spPr>
          <a:xfrm>
            <a:off x="3275775" y="4010759"/>
            <a:ext cx="184274" cy="180166"/>
          </a:xfrm>
          <a:prstGeom prst="rect">
            <a:avLst/>
          </a:prstGeom>
          <a:noFill/>
          <a:ln>
            <a:noFill/>
          </a:ln>
        </p:spPr>
      </p:pic>
      <p:pic>
        <p:nvPicPr>
          <p:cNvPr id="1143" name="Google Shape;1143;p114"/>
          <p:cNvPicPr preferRelativeResize="0"/>
          <p:nvPr/>
        </p:nvPicPr>
        <p:blipFill>
          <a:blip r:embed="rId4">
            <a:alphaModFix/>
          </a:blip>
          <a:stretch>
            <a:fillRect/>
          </a:stretch>
        </p:blipFill>
        <p:spPr>
          <a:xfrm>
            <a:off x="311700" y="4199550"/>
            <a:ext cx="184274" cy="180166"/>
          </a:xfrm>
          <a:prstGeom prst="rect">
            <a:avLst/>
          </a:prstGeom>
          <a:noFill/>
          <a:ln>
            <a:noFill/>
          </a:ln>
        </p:spPr>
      </p:pic>
      <p:pic>
        <p:nvPicPr>
          <p:cNvPr id="1144" name="Google Shape;1144;p114"/>
          <p:cNvPicPr preferRelativeResize="0"/>
          <p:nvPr/>
        </p:nvPicPr>
        <p:blipFill>
          <a:blip r:embed="rId4">
            <a:alphaModFix/>
          </a:blip>
          <a:stretch>
            <a:fillRect/>
          </a:stretch>
        </p:blipFill>
        <p:spPr>
          <a:xfrm>
            <a:off x="509305" y="4199550"/>
            <a:ext cx="184274" cy="180166"/>
          </a:xfrm>
          <a:prstGeom prst="rect">
            <a:avLst/>
          </a:prstGeom>
          <a:noFill/>
          <a:ln>
            <a:noFill/>
          </a:ln>
        </p:spPr>
      </p:pic>
      <p:pic>
        <p:nvPicPr>
          <p:cNvPr id="1145" name="Google Shape;1145;p114"/>
          <p:cNvPicPr preferRelativeResize="0"/>
          <p:nvPr/>
        </p:nvPicPr>
        <p:blipFill>
          <a:blip r:embed="rId4">
            <a:alphaModFix/>
          </a:blip>
          <a:stretch>
            <a:fillRect/>
          </a:stretch>
        </p:blipFill>
        <p:spPr>
          <a:xfrm>
            <a:off x="706910" y="4199550"/>
            <a:ext cx="184274" cy="180166"/>
          </a:xfrm>
          <a:prstGeom prst="rect">
            <a:avLst/>
          </a:prstGeom>
          <a:noFill/>
          <a:ln>
            <a:noFill/>
          </a:ln>
        </p:spPr>
      </p:pic>
      <p:pic>
        <p:nvPicPr>
          <p:cNvPr id="1146" name="Google Shape;1146;p114"/>
          <p:cNvPicPr preferRelativeResize="0"/>
          <p:nvPr/>
        </p:nvPicPr>
        <p:blipFill>
          <a:blip r:embed="rId4">
            <a:alphaModFix/>
          </a:blip>
          <a:stretch>
            <a:fillRect/>
          </a:stretch>
        </p:blipFill>
        <p:spPr>
          <a:xfrm>
            <a:off x="904515" y="4199550"/>
            <a:ext cx="184274" cy="180166"/>
          </a:xfrm>
          <a:prstGeom prst="rect">
            <a:avLst/>
          </a:prstGeom>
          <a:noFill/>
          <a:ln>
            <a:noFill/>
          </a:ln>
        </p:spPr>
      </p:pic>
      <p:pic>
        <p:nvPicPr>
          <p:cNvPr id="1147" name="Google Shape;1147;p114"/>
          <p:cNvPicPr preferRelativeResize="0"/>
          <p:nvPr/>
        </p:nvPicPr>
        <p:blipFill>
          <a:blip r:embed="rId4">
            <a:alphaModFix/>
          </a:blip>
          <a:stretch>
            <a:fillRect/>
          </a:stretch>
        </p:blipFill>
        <p:spPr>
          <a:xfrm>
            <a:off x="311700" y="4388338"/>
            <a:ext cx="184274" cy="180166"/>
          </a:xfrm>
          <a:prstGeom prst="rect">
            <a:avLst/>
          </a:prstGeom>
          <a:noFill/>
          <a:ln>
            <a:noFill/>
          </a:ln>
        </p:spPr>
      </p:pic>
      <p:pic>
        <p:nvPicPr>
          <p:cNvPr id="1148" name="Google Shape;1148;p114"/>
          <p:cNvPicPr preferRelativeResize="0"/>
          <p:nvPr/>
        </p:nvPicPr>
        <p:blipFill>
          <a:blip r:embed="rId4">
            <a:alphaModFix/>
          </a:blip>
          <a:stretch>
            <a:fillRect/>
          </a:stretch>
        </p:blipFill>
        <p:spPr>
          <a:xfrm>
            <a:off x="509305" y="4388338"/>
            <a:ext cx="184274" cy="180166"/>
          </a:xfrm>
          <a:prstGeom prst="rect">
            <a:avLst/>
          </a:prstGeom>
          <a:noFill/>
          <a:ln>
            <a:noFill/>
          </a:ln>
        </p:spPr>
      </p:pic>
      <p:pic>
        <p:nvPicPr>
          <p:cNvPr id="1149" name="Google Shape;1149;p114"/>
          <p:cNvPicPr preferRelativeResize="0"/>
          <p:nvPr/>
        </p:nvPicPr>
        <p:blipFill>
          <a:blip r:embed="rId4">
            <a:alphaModFix/>
          </a:blip>
          <a:stretch>
            <a:fillRect/>
          </a:stretch>
        </p:blipFill>
        <p:spPr>
          <a:xfrm>
            <a:off x="706910" y="4388338"/>
            <a:ext cx="184274" cy="180166"/>
          </a:xfrm>
          <a:prstGeom prst="rect">
            <a:avLst/>
          </a:prstGeom>
          <a:noFill/>
          <a:ln>
            <a:noFill/>
          </a:ln>
        </p:spPr>
      </p:pic>
      <p:pic>
        <p:nvPicPr>
          <p:cNvPr id="1150" name="Google Shape;1150;p114"/>
          <p:cNvPicPr preferRelativeResize="0"/>
          <p:nvPr/>
        </p:nvPicPr>
        <p:blipFill>
          <a:blip r:embed="rId4">
            <a:alphaModFix/>
          </a:blip>
          <a:stretch>
            <a:fillRect/>
          </a:stretch>
        </p:blipFill>
        <p:spPr>
          <a:xfrm>
            <a:off x="904515" y="4388338"/>
            <a:ext cx="184274" cy="180166"/>
          </a:xfrm>
          <a:prstGeom prst="rect">
            <a:avLst/>
          </a:prstGeom>
          <a:noFill/>
          <a:ln>
            <a:noFill/>
          </a:ln>
        </p:spPr>
      </p:pic>
      <p:pic>
        <p:nvPicPr>
          <p:cNvPr id="1151" name="Google Shape;1151;p114"/>
          <p:cNvPicPr preferRelativeResize="0"/>
          <p:nvPr/>
        </p:nvPicPr>
        <p:blipFill>
          <a:blip r:embed="rId4">
            <a:alphaModFix/>
          </a:blip>
          <a:stretch>
            <a:fillRect/>
          </a:stretch>
        </p:blipFill>
        <p:spPr>
          <a:xfrm>
            <a:off x="1102116" y="4199550"/>
            <a:ext cx="184274" cy="180166"/>
          </a:xfrm>
          <a:prstGeom prst="rect">
            <a:avLst/>
          </a:prstGeom>
          <a:noFill/>
          <a:ln>
            <a:noFill/>
          </a:ln>
        </p:spPr>
      </p:pic>
      <p:pic>
        <p:nvPicPr>
          <p:cNvPr id="1152" name="Google Shape;1152;p114"/>
          <p:cNvPicPr preferRelativeResize="0"/>
          <p:nvPr/>
        </p:nvPicPr>
        <p:blipFill>
          <a:blip r:embed="rId4">
            <a:alphaModFix/>
          </a:blip>
          <a:stretch>
            <a:fillRect/>
          </a:stretch>
        </p:blipFill>
        <p:spPr>
          <a:xfrm>
            <a:off x="1299721" y="4199550"/>
            <a:ext cx="184274" cy="180166"/>
          </a:xfrm>
          <a:prstGeom prst="rect">
            <a:avLst/>
          </a:prstGeom>
          <a:noFill/>
          <a:ln>
            <a:noFill/>
          </a:ln>
        </p:spPr>
      </p:pic>
      <p:pic>
        <p:nvPicPr>
          <p:cNvPr id="1153" name="Google Shape;1153;p114"/>
          <p:cNvPicPr preferRelativeResize="0"/>
          <p:nvPr/>
        </p:nvPicPr>
        <p:blipFill>
          <a:blip r:embed="rId4">
            <a:alphaModFix/>
          </a:blip>
          <a:stretch>
            <a:fillRect/>
          </a:stretch>
        </p:blipFill>
        <p:spPr>
          <a:xfrm>
            <a:off x="1497326" y="4199550"/>
            <a:ext cx="184274" cy="180166"/>
          </a:xfrm>
          <a:prstGeom prst="rect">
            <a:avLst/>
          </a:prstGeom>
          <a:noFill/>
          <a:ln>
            <a:noFill/>
          </a:ln>
        </p:spPr>
      </p:pic>
      <p:pic>
        <p:nvPicPr>
          <p:cNvPr id="1154" name="Google Shape;1154;p114"/>
          <p:cNvPicPr preferRelativeResize="0"/>
          <p:nvPr/>
        </p:nvPicPr>
        <p:blipFill>
          <a:blip r:embed="rId4">
            <a:alphaModFix/>
          </a:blip>
          <a:stretch>
            <a:fillRect/>
          </a:stretch>
        </p:blipFill>
        <p:spPr>
          <a:xfrm>
            <a:off x="1694931" y="4199550"/>
            <a:ext cx="184274" cy="180166"/>
          </a:xfrm>
          <a:prstGeom prst="rect">
            <a:avLst/>
          </a:prstGeom>
          <a:noFill/>
          <a:ln>
            <a:noFill/>
          </a:ln>
        </p:spPr>
      </p:pic>
      <p:pic>
        <p:nvPicPr>
          <p:cNvPr id="1155" name="Google Shape;1155;p114"/>
          <p:cNvPicPr preferRelativeResize="0"/>
          <p:nvPr/>
        </p:nvPicPr>
        <p:blipFill>
          <a:blip r:embed="rId4">
            <a:alphaModFix/>
          </a:blip>
          <a:stretch>
            <a:fillRect/>
          </a:stretch>
        </p:blipFill>
        <p:spPr>
          <a:xfrm>
            <a:off x="1102116" y="4388338"/>
            <a:ext cx="184274" cy="180166"/>
          </a:xfrm>
          <a:prstGeom prst="rect">
            <a:avLst/>
          </a:prstGeom>
          <a:noFill/>
          <a:ln>
            <a:noFill/>
          </a:ln>
        </p:spPr>
      </p:pic>
      <p:pic>
        <p:nvPicPr>
          <p:cNvPr id="1156" name="Google Shape;1156;p114"/>
          <p:cNvPicPr preferRelativeResize="0"/>
          <p:nvPr/>
        </p:nvPicPr>
        <p:blipFill>
          <a:blip r:embed="rId4">
            <a:alphaModFix/>
          </a:blip>
          <a:stretch>
            <a:fillRect/>
          </a:stretch>
        </p:blipFill>
        <p:spPr>
          <a:xfrm>
            <a:off x="1299721" y="4388338"/>
            <a:ext cx="184274" cy="180166"/>
          </a:xfrm>
          <a:prstGeom prst="rect">
            <a:avLst/>
          </a:prstGeom>
          <a:noFill/>
          <a:ln>
            <a:noFill/>
          </a:ln>
        </p:spPr>
      </p:pic>
      <p:pic>
        <p:nvPicPr>
          <p:cNvPr id="1157" name="Google Shape;1157;p114"/>
          <p:cNvPicPr preferRelativeResize="0"/>
          <p:nvPr/>
        </p:nvPicPr>
        <p:blipFill>
          <a:blip r:embed="rId4">
            <a:alphaModFix/>
          </a:blip>
          <a:stretch>
            <a:fillRect/>
          </a:stretch>
        </p:blipFill>
        <p:spPr>
          <a:xfrm>
            <a:off x="1497326" y="4388338"/>
            <a:ext cx="184274" cy="180166"/>
          </a:xfrm>
          <a:prstGeom prst="rect">
            <a:avLst/>
          </a:prstGeom>
          <a:noFill/>
          <a:ln>
            <a:noFill/>
          </a:ln>
        </p:spPr>
      </p:pic>
      <p:pic>
        <p:nvPicPr>
          <p:cNvPr id="1158" name="Google Shape;1158;p114"/>
          <p:cNvPicPr preferRelativeResize="0"/>
          <p:nvPr/>
        </p:nvPicPr>
        <p:blipFill>
          <a:blip r:embed="rId4">
            <a:alphaModFix/>
          </a:blip>
          <a:stretch>
            <a:fillRect/>
          </a:stretch>
        </p:blipFill>
        <p:spPr>
          <a:xfrm>
            <a:off x="1694931" y="4388338"/>
            <a:ext cx="184274" cy="180166"/>
          </a:xfrm>
          <a:prstGeom prst="rect">
            <a:avLst/>
          </a:prstGeom>
          <a:noFill/>
          <a:ln>
            <a:noFill/>
          </a:ln>
        </p:spPr>
      </p:pic>
      <p:pic>
        <p:nvPicPr>
          <p:cNvPr id="1159" name="Google Shape;1159;p114"/>
          <p:cNvPicPr preferRelativeResize="0"/>
          <p:nvPr/>
        </p:nvPicPr>
        <p:blipFill>
          <a:blip r:embed="rId4">
            <a:alphaModFix/>
          </a:blip>
          <a:stretch>
            <a:fillRect/>
          </a:stretch>
        </p:blipFill>
        <p:spPr>
          <a:xfrm>
            <a:off x="311700" y="4577121"/>
            <a:ext cx="184274" cy="180166"/>
          </a:xfrm>
          <a:prstGeom prst="rect">
            <a:avLst/>
          </a:prstGeom>
          <a:noFill/>
          <a:ln>
            <a:noFill/>
          </a:ln>
        </p:spPr>
      </p:pic>
      <p:pic>
        <p:nvPicPr>
          <p:cNvPr id="1160" name="Google Shape;1160;p114"/>
          <p:cNvPicPr preferRelativeResize="0"/>
          <p:nvPr/>
        </p:nvPicPr>
        <p:blipFill>
          <a:blip r:embed="rId4">
            <a:alphaModFix/>
          </a:blip>
          <a:stretch>
            <a:fillRect/>
          </a:stretch>
        </p:blipFill>
        <p:spPr>
          <a:xfrm>
            <a:off x="509305" y="4577121"/>
            <a:ext cx="184274" cy="180166"/>
          </a:xfrm>
          <a:prstGeom prst="rect">
            <a:avLst/>
          </a:prstGeom>
          <a:noFill/>
          <a:ln>
            <a:noFill/>
          </a:ln>
        </p:spPr>
      </p:pic>
      <p:pic>
        <p:nvPicPr>
          <p:cNvPr id="1161" name="Google Shape;1161;p114"/>
          <p:cNvPicPr preferRelativeResize="0"/>
          <p:nvPr/>
        </p:nvPicPr>
        <p:blipFill>
          <a:blip r:embed="rId4">
            <a:alphaModFix/>
          </a:blip>
          <a:stretch>
            <a:fillRect/>
          </a:stretch>
        </p:blipFill>
        <p:spPr>
          <a:xfrm>
            <a:off x="706910" y="4577121"/>
            <a:ext cx="184274" cy="180166"/>
          </a:xfrm>
          <a:prstGeom prst="rect">
            <a:avLst/>
          </a:prstGeom>
          <a:noFill/>
          <a:ln>
            <a:noFill/>
          </a:ln>
        </p:spPr>
      </p:pic>
      <p:pic>
        <p:nvPicPr>
          <p:cNvPr id="1162" name="Google Shape;1162;p114"/>
          <p:cNvPicPr preferRelativeResize="0"/>
          <p:nvPr/>
        </p:nvPicPr>
        <p:blipFill>
          <a:blip r:embed="rId4">
            <a:alphaModFix/>
          </a:blip>
          <a:stretch>
            <a:fillRect/>
          </a:stretch>
        </p:blipFill>
        <p:spPr>
          <a:xfrm>
            <a:off x="904515" y="4577121"/>
            <a:ext cx="184274" cy="180166"/>
          </a:xfrm>
          <a:prstGeom prst="rect">
            <a:avLst/>
          </a:prstGeom>
          <a:noFill/>
          <a:ln>
            <a:noFill/>
          </a:ln>
        </p:spPr>
      </p:pic>
      <p:pic>
        <p:nvPicPr>
          <p:cNvPr id="1163" name="Google Shape;1163;p114"/>
          <p:cNvPicPr preferRelativeResize="0"/>
          <p:nvPr/>
        </p:nvPicPr>
        <p:blipFill>
          <a:blip r:embed="rId4">
            <a:alphaModFix/>
          </a:blip>
          <a:stretch>
            <a:fillRect/>
          </a:stretch>
        </p:blipFill>
        <p:spPr>
          <a:xfrm>
            <a:off x="311700" y="4765909"/>
            <a:ext cx="184274" cy="180166"/>
          </a:xfrm>
          <a:prstGeom prst="rect">
            <a:avLst/>
          </a:prstGeom>
          <a:noFill/>
          <a:ln>
            <a:noFill/>
          </a:ln>
        </p:spPr>
      </p:pic>
      <p:pic>
        <p:nvPicPr>
          <p:cNvPr id="1164" name="Google Shape;1164;p114"/>
          <p:cNvPicPr preferRelativeResize="0"/>
          <p:nvPr/>
        </p:nvPicPr>
        <p:blipFill>
          <a:blip r:embed="rId4">
            <a:alphaModFix/>
          </a:blip>
          <a:stretch>
            <a:fillRect/>
          </a:stretch>
        </p:blipFill>
        <p:spPr>
          <a:xfrm>
            <a:off x="509305" y="4765909"/>
            <a:ext cx="184274" cy="180166"/>
          </a:xfrm>
          <a:prstGeom prst="rect">
            <a:avLst/>
          </a:prstGeom>
          <a:noFill/>
          <a:ln>
            <a:noFill/>
          </a:ln>
        </p:spPr>
      </p:pic>
      <p:pic>
        <p:nvPicPr>
          <p:cNvPr id="1165" name="Google Shape;1165;p114"/>
          <p:cNvPicPr preferRelativeResize="0"/>
          <p:nvPr/>
        </p:nvPicPr>
        <p:blipFill>
          <a:blip r:embed="rId4">
            <a:alphaModFix/>
          </a:blip>
          <a:stretch>
            <a:fillRect/>
          </a:stretch>
        </p:blipFill>
        <p:spPr>
          <a:xfrm>
            <a:off x="706910" y="4765909"/>
            <a:ext cx="184274" cy="180166"/>
          </a:xfrm>
          <a:prstGeom prst="rect">
            <a:avLst/>
          </a:prstGeom>
          <a:noFill/>
          <a:ln>
            <a:noFill/>
          </a:ln>
        </p:spPr>
      </p:pic>
      <p:pic>
        <p:nvPicPr>
          <p:cNvPr id="1166" name="Google Shape;1166;p114"/>
          <p:cNvPicPr preferRelativeResize="0"/>
          <p:nvPr/>
        </p:nvPicPr>
        <p:blipFill>
          <a:blip r:embed="rId4">
            <a:alphaModFix/>
          </a:blip>
          <a:stretch>
            <a:fillRect/>
          </a:stretch>
        </p:blipFill>
        <p:spPr>
          <a:xfrm>
            <a:off x="904515" y="4765909"/>
            <a:ext cx="184274" cy="180166"/>
          </a:xfrm>
          <a:prstGeom prst="rect">
            <a:avLst/>
          </a:prstGeom>
          <a:noFill/>
          <a:ln>
            <a:noFill/>
          </a:ln>
        </p:spPr>
      </p:pic>
      <p:pic>
        <p:nvPicPr>
          <p:cNvPr id="1167" name="Google Shape;1167;p114"/>
          <p:cNvPicPr preferRelativeResize="0"/>
          <p:nvPr/>
        </p:nvPicPr>
        <p:blipFill>
          <a:blip r:embed="rId4">
            <a:alphaModFix/>
          </a:blip>
          <a:stretch>
            <a:fillRect/>
          </a:stretch>
        </p:blipFill>
        <p:spPr>
          <a:xfrm>
            <a:off x="1102116" y="4577121"/>
            <a:ext cx="184274" cy="180166"/>
          </a:xfrm>
          <a:prstGeom prst="rect">
            <a:avLst/>
          </a:prstGeom>
          <a:noFill/>
          <a:ln>
            <a:noFill/>
          </a:ln>
        </p:spPr>
      </p:pic>
      <p:pic>
        <p:nvPicPr>
          <p:cNvPr id="1168" name="Google Shape;1168;p114"/>
          <p:cNvPicPr preferRelativeResize="0"/>
          <p:nvPr/>
        </p:nvPicPr>
        <p:blipFill>
          <a:blip r:embed="rId4">
            <a:alphaModFix/>
          </a:blip>
          <a:stretch>
            <a:fillRect/>
          </a:stretch>
        </p:blipFill>
        <p:spPr>
          <a:xfrm>
            <a:off x="1299721" y="4577121"/>
            <a:ext cx="184274" cy="180166"/>
          </a:xfrm>
          <a:prstGeom prst="rect">
            <a:avLst/>
          </a:prstGeom>
          <a:noFill/>
          <a:ln>
            <a:noFill/>
          </a:ln>
        </p:spPr>
      </p:pic>
      <p:pic>
        <p:nvPicPr>
          <p:cNvPr id="1169" name="Google Shape;1169;p114"/>
          <p:cNvPicPr preferRelativeResize="0"/>
          <p:nvPr/>
        </p:nvPicPr>
        <p:blipFill>
          <a:blip r:embed="rId4">
            <a:alphaModFix/>
          </a:blip>
          <a:stretch>
            <a:fillRect/>
          </a:stretch>
        </p:blipFill>
        <p:spPr>
          <a:xfrm>
            <a:off x="1497326" y="4577121"/>
            <a:ext cx="184274" cy="180166"/>
          </a:xfrm>
          <a:prstGeom prst="rect">
            <a:avLst/>
          </a:prstGeom>
          <a:noFill/>
          <a:ln>
            <a:noFill/>
          </a:ln>
        </p:spPr>
      </p:pic>
      <p:pic>
        <p:nvPicPr>
          <p:cNvPr id="1170" name="Google Shape;1170;p114"/>
          <p:cNvPicPr preferRelativeResize="0"/>
          <p:nvPr/>
        </p:nvPicPr>
        <p:blipFill>
          <a:blip r:embed="rId4">
            <a:alphaModFix/>
          </a:blip>
          <a:stretch>
            <a:fillRect/>
          </a:stretch>
        </p:blipFill>
        <p:spPr>
          <a:xfrm>
            <a:off x="1694931" y="4577121"/>
            <a:ext cx="184274" cy="180166"/>
          </a:xfrm>
          <a:prstGeom prst="rect">
            <a:avLst/>
          </a:prstGeom>
          <a:noFill/>
          <a:ln>
            <a:noFill/>
          </a:ln>
        </p:spPr>
      </p:pic>
      <p:pic>
        <p:nvPicPr>
          <p:cNvPr id="1171" name="Google Shape;1171;p114"/>
          <p:cNvPicPr preferRelativeResize="0"/>
          <p:nvPr/>
        </p:nvPicPr>
        <p:blipFill>
          <a:blip r:embed="rId4">
            <a:alphaModFix/>
          </a:blip>
          <a:stretch>
            <a:fillRect/>
          </a:stretch>
        </p:blipFill>
        <p:spPr>
          <a:xfrm>
            <a:off x="1102116" y="4765909"/>
            <a:ext cx="184274" cy="180166"/>
          </a:xfrm>
          <a:prstGeom prst="rect">
            <a:avLst/>
          </a:prstGeom>
          <a:noFill/>
          <a:ln>
            <a:noFill/>
          </a:ln>
        </p:spPr>
      </p:pic>
      <p:pic>
        <p:nvPicPr>
          <p:cNvPr id="1172" name="Google Shape;1172;p114"/>
          <p:cNvPicPr preferRelativeResize="0"/>
          <p:nvPr/>
        </p:nvPicPr>
        <p:blipFill>
          <a:blip r:embed="rId4">
            <a:alphaModFix/>
          </a:blip>
          <a:stretch>
            <a:fillRect/>
          </a:stretch>
        </p:blipFill>
        <p:spPr>
          <a:xfrm>
            <a:off x="1299721" y="4765909"/>
            <a:ext cx="184274" cy="180166"/>
          </a:xfrm>
          <a:prstGeom prst="rect">
            <a:avLst/>
          </a:prstGeom>
          <a:noFill/>
          <a:ln>
            <a:noFill/>
          </a:ln>
        </p:spPr>
      </p:pic>
      <p:pic>
        <p:nvPicPr>
          <p:cNvPr id="1173" name="Google Shape;1173;p114"/>
          <p:cNvPicPr preferRelativeResize="0"/>
          <p:nvPr/>
        </p:nvPicPr>
        <p:blipFill>
          <a:blip r:embed="rId4">
            <a:alphaModFix/>
          </a:blip>
          <a:stretch>
            <a:fillRect/>
          </a:stretch>
        </p:blipFill>
        <p:spPr>
          <a:xfrm>
            <a:off x="1497326" y="4765909"/>
            <a:ext cx="184274" cy="180166"/>
          </a:xfrm>
          <a:prstGeom prst="rect">
            <a:avLst/>
          </a:prstGeom>
          <a:noFill/>
          <a:ln>
            <a:noFill/>
          </a:ln>
        </p:spPr>
      </p:pic>
      <p:pic>
        <p:nvPicPr>
          <p:cNvPr id="1174" name="Google Shape;1174;p114"/>
          <p:cNvPicPr preferRelativeResize="0"/>
          <p:nvPr/>
        </p:nvPicPr>
        <p:blipFill>
          <a:blip r:embed="rId4">
            <a:alphaModFix/>
          </a:blip>
          <a:stretch>
            <a:fillRect/>
          </a:stretch>
        </p:blipFill>
        <p:spPr>
          <a:xfrm>
            <a:off x="1694931" y="4765909"/>
            <a:ext cx="184274" cy="180166"/>
          </a:xfrm>
          <a:prstGeom prst="rect">
            <a:avLst/>
          </a:prstGeom>
          <a:noFill/>
          <a:ln>
            <a:noFill/>
          </a:ln>
        </p:spPr>
      </p:pic>
      <p:pic>
        <p:nvPicPr>
          <p:cNvPr id="1175" name="Google Shape;1175;p114"/>
          <p:cNvPicPr preferRelativeResize="0"/>
          <p:nvPr/>
        </p:nvPicPr>
        <p:blipFill>
          <a:blip r:embed="rId4">
            <a:alphaModFix/>
          </a:blip>
          <a:stretch>
            <a:fillRect/>
          </a:stretch>
        </p:blipFill>
        <p:spPr>
          <a:xfrm>
            <a:off x="1892544" y="4199550"/>
            <a:ext cx="184274" cy="180166"/>
          </a:xfrm>
          <a:prstGeom prst="rect">
            <a:avLst/>
          </a:prstGeom>
          <a:noFill/>
          <a:ln>
            <a:noFill/>
          </a:ln>
        </p:spPr>
      </p:pic>
      <p:pic>
        <p:nvPicPr>
          <p:cNvPr id="1176" name="Google Shape;1176;p114"/>
          <p:cNvPicPr preferRelativeResize="0"/>
          <p:nvPr/>
        </p:nvPicPr>
        <p:blipFill>
          <a:blip r:embed="rId4">
            <a:alphaModFix/>
          </a:blip>
          <a:stretch>
            <a:fillRect/>
          </a:stretch>
        </p:blipFill>
        <p:spPr>
          <a:xfrm>
            <a:off x="2090149" y="4199550"/>
            <a:ext cx="184274" cy="180166"/>
          </a:xfrm>
          <a:prstGeom prst="rect">
            <a:avLst/>
          </a:prstGeom>
          <a:noFill/>
          <a:ln>
            <a:noFill/>
          </a:ln>
        </p:spPr>
      </p:pic>
      <p:pic>
        <p:nvPicPr>
          <p:cNvPr id="1177" name="Google Shape;1177;p114"/>
          <p:cNvPicPr preferRelativeResize="0"/>
          <p:nvPr/>
        </p:nvPicPr>
        <p:blipFill>
          <a:blip r:embed="rId4">
            <a:alphaModFix/>
          </a:blip>
          <a:stretch>
            <a:fillRect/>
          </a:stretch>
        </p:blipFill>
        <p:spPr>
          <a:xfrm>
            <a:off x="2287754" y="4199550"/>
            <a:ext cx="184274" cy="180166"/>
          </a:xfrm>
          <a:prstGeom prst="rect">
            <a:avLst/>
          </a:prstGeom>
          <a:noFill/>
          <a:ln>
            <a:noFill/>
          </a:ln>
        </p:spPr>
      </p:pic>
      <p:pic>
        <p:nvPicPr>
          <p:cNvPr id="1178" name="Google Shape;1178;p114"/>
          <p:cNvPicPr preferRelativeResize="0"/>
          <p:nvPr/>
        </p:nvPicPr>
        <p:blipFill>
          <a:blip r:embed="rId4">
            <a:alphaModFix/>
          </a:blip>
          <a:stretch>
            <a:fillRect/>
          </a:stretch>
        </p:blipFill>
        <p:spPr>
          <a:xfrm>
            <a:off x="2485359" y="4199550"/>
            <a:ext cx="184274" cy="180166"/>
          </a:xfrm>
          <a:prstGeom prst="rect">
            <a:avLst/>
          </a:prstGeom>
          <a:noFill/>
          <a:ln>
            <a:noFill/>
          </a:ln>
        </p:spPr>
      </p:pic>
      <p:pic>
        <p:nvPicPr>
          <p:cNvPr id="1179" name="Google Shape;1179;p114"/>
          <p:cNvPicPr preferRelativeResize="0"/>
          <p:nvPr/>
        </p:nvPicPr>
        <p:blipFill>
          <a:blip r:embed="rId4">
            <a:alphaModFix/>
          </a:blip>
          <a:stretch>
            <a:fillRect/>
          </a:stretch>
        </p:blipFill>
        <p:spPr>
          <a:xfrm>
            <a:off x="1892544" y="4388338"/>
            <a:ext cx="184274" cy="180166"/>
          </a:xfrm>
          <a:prstGeom prst="rect">
            <a:avLst/>
          </a:prstGeom>
          <a:noFill/>
          <a:ln>
            <a:noFill/>
          </a:ln>
        </p:spPr>
      </p:pic>
      <p:pic>
        <p:nvPicPr>
          <p:cNvPr id="1180" name="Google Shape;1180;p114"/>
          <p:cNvPicPr preferRelativeResize="0"/>
          <p:nvPr/>
        </p:nvPicPr>
        <p:blipFill>
          <a:blip r:embed="rId4">
            <a:alphaModFix/>
          </a:blip>
          <a:stretch>
            <a:fillRect/>
          </a:stretch>
        </p:blipFill>
        <p:spPr>
          <a:xfrm>
            <a:off x="2090149" y="4388338"/>
            <a:ext cx="184274" cy="180166"/>
          </a:xfrm>
          <a:prstGeom prst="rect">
            <a:avLst/>
          </a:prstGeom>
          <a:noFill/>
          <a:ln>
            <a:noFill/>
          </a:ln>
        </p:spPr>
      </p:pic>
      <p:pic>
        <p:nvPicPr>
          <p:cNvPr id="1181" name="Google Shape;1181;p114"/>
          <p:cNvPicPr preferRelativeResize="0"/>
          <p:nvPr/>
        </p:nvPicPr>
        <p:blipFill>
          <a:blip r:embed="rId4">
            <a:alphaModFix/>
          </a:blip>
          <a:stretch>
            <a:fillRect/>
          </a:stretch>
        </p:blipFill>
        <p:spPr>
          <a:xfrm>
            <a:off x="2287754" y="4388338"/>
            <a:ext cx="184274" cy="180166"/>
          </a:xfrm>
          <a:prstGeom prst="rect">
            <a:avLst/>
          </a:prstGeom>
          <a:noFill/>
          <a:ln>
            <a:noFill/>
          </a:ln>
        </p:spPr>
      </p:pic>
      <p:pic>
        <p:nvPicPr>
          <p:cNvPr id="1182" name="Google Shape;1182;p114"/>
          <p:cNvPicPr preferRelativeResize="0"/>
          <p:nvPr/>
        </p:nvPicPr>
        <p:blipFill>
          <a:blip r:embed="rId4">
            <a:alphaModFix/>
          </a:blip>
          <a:stretch>
            <a:fillRect/>
          </a:stretch>
        </p:blipFill>
        <p:spPr>
          <a:xfrm>
            <a:off x="2485359" y="4388338"/>
            <a:ext cx="184274" cy="180166"/>
          </a:xfrm>
          <a:prstGeom prst="rect">
            <a:avLst/>
          </a:prstGeom>
          <a:noFill/>
          <a:ln>
            <a:noFill/>
          </a:ln>
        </p:spPr>
      </p:pic>
      <p:pic>
        <p:nvPicPr>
          <p:cNvPr id="1183" name="Google Shape;1183;p114"/>
          <p:cNvPicPr preferRelativeResize="0"/>
          <p:nvPr/>
        </p:nvPicPr>
        <p:blipFill>
          <a:blip r:embed="rId4">
            <a:alphaModFix/>
          </a:blip>
          <a:stretch>
            <a:fillRect/>
          </a:stretch>
        </p:blipFill>
        <p:spPr>
          <a:xfrm>
            <a:off x="2682960" y="4199550"/>
            <a:ext cx="184274" cy="180166"/>
          </a:xfrm>
          <a:prstGeom prst="rect">
            <a:avLst/>
          </a:prstGeom>
          <a:noFill/>
          <a:ln>
            <a:noFill/>
          </a:ln>
        </p:spPr>
      </p:pic>
      <p:pic>
        <p:nvPicPr>
          <p:cNvPr id="1184" name="Google Shape;1184;p114"/>
          <p:cNvPicPr preferRelativeResize="0"/>
          <p:nvPr/>
        </p:nvPicPr>
        <p:blipFill>
          <a:blip r:embed="rId4">
            <a:alphaModFix/>
          </a:blip>
          <a:stretch>
            <a:fillRect/>
          </a:stretch>
        </p:blipFill>
        <p:spPr>
          <a:xfrm>
            <a:off x="2880565" y="4199550"/>
            <a:ext cx="184274" cy="180166"/>
          </a:xfrm>
          <a:prstGeom prst="rect">
            <a:avLst/>
          </a:prstGeom>
          <a:noFill/>
          <a:ln>
            <a:noFill/>
          </a:ln>
        </p:spPr>
      </p:pic>
      <p:pic>
        <p:nvPicPr>
          <p:cNvPr id="1185" name="Google Shape;1185;p114"/>
          <p:cNvPicPr preferRelativeResize="0"/>
          <p:nvPr/>
        </p:nvPicPr>
        <p:blipFill>
          <a:blip r:embed="rId4">
            <a:alphaModFix/>
          </a:blip>
          <a:stretch>
            <a:fillRect/>
          </a:stretch>
        </p:blipFill>
        <p:spPr>
          <a:xfrm>
            <a:off x="3078170" y="4199550"/>
            <a:ext cx="184274" cy="180166"/>
          </a:xfrm>
          <a:prstGeom prst="rect">
            <a:avLst/>
          </a:prstGeom>
          <a:noFill/>
          <a:ln>
            <a:noFill/>
          </a:ln>
        </p:spPr>
      </p:pic>
      <p:pic>
        <p:nvPicPr>
          <p:cNvPr id="1186" name="Google Shape;1186;p114"/>
          <p:cNvPicPr preferRelativeResize="0"/>
          <p:nvPr/>
        </p:nvPicPr>
        <p:blipFill>
          <a:blip r:embed="rId4">
            <a:alphaModFix/>
          </a:blip>
          <a:stretch>
            <a:fillRect/>
          </a:stretch>
        </p:blipFill>
        <p:spPr>
          <a:xfrm>
            <a:off x="3275775" y="4199550"/>
            <a:ext cx="184274" cy="180166"/>
          </a:xfrm>
          <a:prstGeom prst="rect">
            <a:avLst/>
          </a:prstGeom>
          <a:noFill/>
          <a:ln>
            <a:noFill/>
          </a:ln>
        </p:spPr>
      </p:pic>
      <p:pic>
        <p:nvPicPr>
          <p:cNvPr id="1187" name="Google Shape;1187;p114"/>
          <p:cNvPicPr preferRelativeResize="0"/>
          <p:nvPr/>
        </p:nvPicPr>
        <p:blipFill>
          <a:blip r:embed="rId4">
            <a:alphaModFix/>
          </a:blip>
          <a:stretch>
            <a:fillRect/>
          </a:stretch>
        </p:blipFill>
        <p:spPr>
          <a:xfrm>
            <a:off x="2682960" y="4388338"/>
            <a:ext cx="184274" cy="180166"/>
          </a:xfrm>
          <a:prstGeom prst="rect">
            <a:avLst/>
          </a:prstGeom>
          <a:noFill/>
          <a:ln>
            <a:noFill/>
          </a:ln>
        </p:spPr>
      </p:pic>
      <p:pic>
        <p:nvPicPr>
          <p:cNvPr id="1188" name="Google Shape;1188;p114"/>
          <p:cNvPicPr preferRelativeResize="0"/>
          <p:nvPr/>
        </p:nvPicPr>
        <p:blipFill>
          <a:blip r:embed="rId4">
            <a:alphaModFix/>
          </a:blip>
          <a:stretch>
            <a:fillRect/>
          </a:stretch>
        </p:blipFill>
        <p:spPr>
          <a:xfrm>
            <a:off x="2880565" y="4388338"/>
            <a:ext cx="184274" cy="180166"/>
          </a:xfrm>
          <a:prstGeom prst="rect">
            <a:avLst/>
          </a:prstGeom>
          <a:noFill/>
          <a:ln>
            <a:noFill/>
          </a:ln>
        </p:spPr>
      </p:pic>
      <p:pic>
        <p:nvPicPr>
          <p:cNvPr id="1189" name="Google Shape;1189;p114"/>
          <p:cNvPicPr preferRelativeResize="0"/>
          <p:nvPr/>
        </p:nvPicPr>
        <p:blipFill>
          <a:blip r:embed="rId4">
            <a:alphaModFix/>
          </a:blip>
          <a:stretch>
            <a:fillRect/>
          </a:stretch>
        </p:blipFill>
        <p:spPr>
          <a:xfrm>
            <a:off x="3078170" y="4388338"/>
            <a:ext cx="184274" cy="180166"/>
          </a:xfrm>
          <a:prstGeom prst="rect">
            <a:avLst/>
          </a:prstGeom>
          <a:noFill/>
          <a:ln>
            <a:noFill/>
          </a:ln>
        </p:spPr>
      </p:pic>
      <p:pic>
        <p:nvPicPr>
          <p:cNvPr id="1190" name="Google Shape;1190;p114"/>
          <p:cNvPicPr preferRelativeResize="0"/>
          <p:nvPr/>
        </p:nvPicPr>
        <p:blipFill>
          <a:blip r:embed="rId4">
            <a:alphaModFix/>
          </a:blip>
          <a:stretch>
            <a:fillRect/>
          </a:stretch>
        </p:blipFill>
        <p:spPr>
          <a:xfrm>
            <a:off x="3275775" y="4388338"/>
            <a:ext cx="184274" cy="180166"/>
          </a:xfrm>
          <a:prstGeom prst="rect">
            <a:avLst/>
          </a:prstGeom>
          <a:noFill/>
          <a:ln>
            <a:noFill/>
          </a:ln>
        </p:spPr>
      </p:pic>
      <p:pic>
        <p:nvPicPr>
          <p:cNvPr id="1191" name="Google Shape;1191;p114"/>
          <p:cNvPicPr preferRelativeResize="0"/>
          <p:nvPr/>
        </p:nvPicPr>
        <p:blipFill>
          <a:blip r:embed="rId4">
            <a:alphaModFix/>
          </a:blip>
          <a:stretch>
            <a:fillRect/>
          </a:stretch>
        </p:blipFill>
        <p:spPr>
          <a:xfrm>
            <a:off x="1892544" y="4577121"/>
            <a:ext cx="184274" cy="180166"/>
          </a:xfrm>
          <a:prstGeom prst="rect">
            <a:avLst/>
          </a:prstGeom>
          <a:noFill/>
          <a:ln>
            <a:noFill/>
          </a:ln>
        </p:spPr>
      </p:pic>
      <p:pic>
        <p:nvPicPr>
          <p:cNvPr id="1192" name="Google Shape;1192;p114"/>
          <p:cNvPicPr preferRelativeResize="0"/>
          <p:nvPr/>
        </p:nvPicPr>
        <p:blipFill>
          <a:blip r:embed="rId4">
            <a:alphaModFix/>
          </a:blip>
          <a:stretch>
            <a:fillRect/>
          </a:stretch>
        </p:blipFill>
        <p:spPr>
          <a:xfrm>
            <a:off x="2090149" y="4577121"/>
            <a:ext cx="184274" cy="180166"/>
          </a:xfrm>
          <a:prstGeom prst="rect">
            <a:avLst/>
          </a:prstGeom>
          <a:noFill/>
          <a:ln>
            <a:noFill/>
          </a:ln>
        </p:spPr>
      </p:pic>
      <p:pic>
        <p:nvPicPr>
          <p:cNvPr id="1193" name="Google Shape;1193;p114"/>
          <p:cNvPicPr preferRelativeResize="0"/>
          <p:nvPr/>
        </p:nvPicPr>
        <p:blipFill>
          <a:blip r:embed="rId4">
            <a:alphaModFix/>
          </a:blip>
          <a:stretch>
            <a:fillRect/>
          </a:stretch>
        </p:blipFill>
        <p:spPr>
          <a:xfrm>
            <a:off x="2287754" y="4577121"/>
            <a:ext cx="184274" cy="180166"/>
          </a:xfrm>
          <a:prstGeom prst="rect">
            <a:avLst/>
          </a:prstGeom>
          <a:noFill/>
          <a:ln>
            <a:noFill/>
          </a:ln>
        </p:spPr>
      </p:pic>
      <p:pic>
        <p:nvPicPr>
          <p:cNvPr id="1194" name="Google Shape;1194;p114"/>
          <p:cNvPicPr preferRelativeResize="0"/>
          <p:nvPr/>
        </p:nvPicPr>
        <p:blipFill>
          <a:blip r:embed="rId4">
            <a:alphaModFix/>
          </a:blip>
          <a:stretch>
            <a:fillRect/>
          </a:stretch>
        </p:blipFill>
        <p:spPr>
          <a:xfrm>
            <a:off x="2485359" y="4577121"/>
            <a:ext cx="184274" cy="180166"/>
          </a:xfrm>
          <a:prstGeom prst="rect">
            <a:avLst/>
          </a:prstGeom>
          <a:noFill/>
          <a:ln>
            <a:noFill/>
          </a:ln>
        </p:spPr>
      </p:pic>
      <p:pic>
        <p:nvPicPr>
          <p:cNvPr id="1195" name="Google Shape;1195;p114"/>
          <p:cNvPicPr preferRelativeResize="0"/>
          <p:nvPr/>
        </p:nvPicPr>
        <p:blipFill>
          <a:blip r:embed="rId4">
            <a:alphaModFix/>
          </a:blip>
          <a:stretch>
            <a:fillRect/>
          </a:stretch>
        </p:blipFill>
        <p:spPr>
          <a:xfrm>
            <a:off x="1892544" y="4765909"/>
            <a:ext cx="184274" cy="180166"/>
          </a:xfrm>
          <a:prstGeom prst="rect">
            <a:avLst/>
          </a:prstGeom>
          <a:noFill/>
          <a:ln>
            <a:noFill/>
          </a:ln>
        </p:spPr>
      </p:pic>
      <p:pic>
        <p:nvPicPr>
          <p:cNvPr id="1196" name="Google Shape;1196;p114"/>
          <p:cNvPicPr preferRelativeResize="0"/>
          <p:nvPr/>
        </p:nvPicPr>
        <p:blipFill>
          <a:blip r:embed="rId4">
            <a:alphaModFix/>
          </a:blip>
          <a:stretch>
            <a:fillRect/>
          </a:stretch>
        </p:blipFill>
        <p:spPr>
          <a:xfrm>
            <a:off x="2090149" y="4765909"/>
            <a:ext cx="184274" cy="180166"/>
          </a:xfrm>
          <a:prstGeom prst="rect">
            <a:avLst/>
          </a:prstGeom>
          <a:noFill/>
          <a:ln>
            <a:noFill/>
          </a:ln>
        </p:spPr>
      </p:pic>
      <p:pic>
        <p:nvPicPr>
          <p:cNvPr id="1197" name="Google Shape;1197;p114"/>
          <p:cNvPicPr preferRelativeResize="0"/>
          <p:nvPr/>
        </p:nvPicPr>
        <p:blipFill>
          <a:blip r:embed="rId4">
            <a:alphaModFix/>
          </a:blip>
          <a:stretch>
            <a:fillRect/>
          </a:stretch>
        </p:blipFill>
        <p:spPr>
          <a:xfrm>
            <a:off x="2287754" y="4765909"/>
            <a:ext cx="184274" cy="180166"/>
          </a:xfrm>
          <a:prstGeom prst="rect">
            <a:avLst/>
          </a:prstGeom>
          <a:noFill/>
          <a:ln>
            <a:noFill/>
          </a:ln>
        </p:spPr>
      </p:pic>
      <p:pic>
        <p:nvPicPr>
          <p:cNvPr id="1198" name="Google Shape;1198;p114"/>
          <p:cNvPicPr preferRelativeResize="0"/>
          <p:nvPr/>
        </p:nvPicPr>
        <p:blipFill>
          <a:blip r:embed="rId4">
            <a:alphaModFix/>
          </a:blip>
          <a:stretch>
            <a:fillRect/>
          </a:stretch>
        </p:blipFill>
        <p:spPr>
          <a:xfrm>
            <a:off x="2485359" y="4765909"/>
            <a:ext cx="184274" cy="180166"/>
          </a:xfrm>
          <a:prstGeom prst="rect">
            <a:avLst/>
          </a:prstGeom>
          <a:noFill/>
          <a:ln>
            <a:noFill/>
          </a:ln>
        </p:spPr>
      </p:pic>
      <p:pic>
        <p:nvPicPr>
          <p:cNvPr id="1199" name="Google Shape;1199;p114"/>
          <p:cNvPicPr preferRelativeResize="0"/>
          <p:nvPr/>
        </p:nvPicPr>
        <p:blipFill>
          <a:blip r:embed="rId4">
            <a:alphaModFix/>
          </a:blip>
          <a:stretch>
            <a:fillRect/>
          </a:stretch>
        </p:blipFill>
        <p:spPr>
          <a:xfrm>
            <a:off x="2682960" y="4577121"/>
            <a:ext cx="184274" cy="180166"/>
          </a:xfrm>
          <a:prstGeom prst="rect">
            <a:avLst/>
          </a:prstGeom>
          <a:noFill/>
          <a:ln>
            <a:noFill/>
          </a:ln>
        </p:spPr>
      </p:pic>
      <p:pic>
        <p:nvPicPr>
          <p:cNvPr id="1200" name="Google Shape;1200;p114"/>
          <p:cNvPicPr preferRelativeResize="0"/>
          <p:nvPr/>
        </p:nvPicPr>
        <p:blipFill>
          <a:blip r:embed="rId4">
            <a:alphaModFix/>
          </a:blip>
          <a:stretch>
            <a:fillRect/>
          </a:stretch>
        </p:blipFill>
        <p:spPr>
          <a:xfrm>
            <a:off x="2880565" y="4577121"/>
            <a:ext cx="184274" cy="180166"/>
          </a:xfrm>
          <a:prstGeom prst="rect">
            <a:avLst/>
          </a:prstGeom>
          <a:noFill/>
          <a:ln>
            <a:noFill/>
          </a:ln>
        </p:spPr>
      </p:pic>
      <p:pic>
        <p:nvPicPr>
          <p:cNvPr id="1201" name="Google Shape;1201;p114"/>
          <p:cNvPicPr preferRelativeResize="0"/>
          <p:nvPr/>
        </p:nvPicPr>
        <p:blipFill>
          <a:blip r:embed="rId4">
            <a:alphaModFix/>
          </a:blip>
          <a:stretch>
            <a:fillRect/>
          </a:stretch>
        </p:blipFill>
        <p:spPr>
          <a:xfrm>
            <a:off x="3078170" y="4577121"/>
            <a:ext cx="184274" cy="180166"/>
          </a:xfrm>
          <a:prstGeom prst="rect">
            <a:avLst/>
          </a:prstGeom>
          <a:noFill/>
          <a:ln>
            <a:noFill/>
          </a:ln>
        </p:spPr>
      </p:pic>
      <p:pic>
        <p:nvPicPr>
          <p:cNvPr id="1202" name="Google Shape;1202;p114"/>
          <p:cNvPicPr preferRelativeResize="0"/>
          <p:nvPr/>
        </p:nvPicPr>
        <p:blipFill>
          <a:blip r:embed="rId4">
            <a:alphaModFix/>
          </a:blip>
          <a:stretch>
            <a:fillRect/>
          </a:stretch>
        </p:blipFill>
        <p:spPr>
          <a:xfrm>
            <a:off x="3275775" y="4577121"/>
            <a:ext cx="184274" cy="180166"/>
          </a:xfrm>
          <a:prstGeom prst="rect">
            <a:avLst/>
          </a:prstGeom>
          <a:noFill/>
          <a:ln>
            <a:noFill/>
          </a:ln>
        </p:spPr>
      </p:pic>
      <p:pic>
        <p:nvPicPr>
          <p:cNvPr id="1203" name="Google Shape;1203;p114"/>
          <p:cNvPicPr preferRelativeResize="0"/>
          <p:nvPr/>
        </p:nvPicPr>
        <p:blipFill>
          <a:blip r:embed="rId4">
            <a:alphaModFix/>
          </a:blip>
          <a:stretch>
            <a:fillRect/>
          </a:stretch>
        </p:blipFill>
        <p:spPr>
          <a:xfrm>
            <a:off x="2682960" y="4765909"/>
            <a:ext cx="184274" cy="180166"/>
          </a:xfrm>
          <a:prstGeom prst="rect">
            <a:avLst/>
          </a:prstGeom>
          <a:noFill/>
          <a:ln>
            <a:noFill/>
          </a:ln>
        </p:spPr>
      </p:pic>
      <p:pic>
        <p:nvPicPr>
          <p:cNvPr id="1204" name="Google Shape;1204;p114"/>
          <p:cNvPicPr preferRelativeResize="0"/>
          <p:nvPr/>
        </p:nvPicPr>
        <p:blipFill>
          <a:blip r:embed="rId4">
            <a:alphaModFix/>
          </a:blip>
          <a:stretch>
            <a:fillRect/>
          </a:stretch>
        </p:blipFill>
        <p:spPr>
          <a:xfrm>
            <a:off x="2880565" y="4765909"/>
            <a:ext cx="184274" cy="180166"/>
          </a:xfrm>
          <a:prstGeom prst="rect">
            <a:avLst/>
          </a:prstGeom>
          <a:noFill/>
          <a:ln>
            <a:noFill/>
          </a:ln>
        </p:spPr>
      </p:pic>
      <p:pic>
        <p:nvPicPr>
          <p:cNvPr id="1205" name="Google Shape;1205;p114"/>
          <p:cNvPicPr preferRelativeResize="0"/>
          <p:nvPr/>
        </p:nvPicPr>
        <p:blipFill>
          <a:blip r:embed="rId4">
            <a:alphaModFix/>
          </a:blip>
          <a:stretch>
            <a:fillRect/>
          </a:stretch>
        </p:blipFill>
        <p:spPr>
          <a:xfrm>
            <a:off x="3078170" y="4765909"/>
            <a:ext cx="184274" cy="180166"/>
          </a:xfrm>
          <a:prstGeom prst="rect">
            <a:avLst/>
          </a:prstGeom>
          <a:noFill/>
          <a:ln>
            <a:noFill/>
          </a:ln>
        </p:spPr>
      </p:pic>
      <p:pic>
        <p:nvPicPr>
          <p:cNvPr id="1206" name="Google Shape;1206;p114"/>
          <p:cNvPicPr preferRelativeResize="0"/>
          <p:nvPr/>
        </p:nvPicPr>
        <p:blipFill>
          <a:blip r:embed="rId4">
            <a:alphaModFix/>
          </a:blip>
          <a:stretch>
            <a:fillRect/>
          </a:stretch>
        </p:blipFill>
        <p:spPr>
          <a:xfrm>
            <a:off x="3275775" y="4765909"/>
            <a:ext cx="184274" cy="180166"/>
          </a:xfrm>
          <a:prstGeom prst="rect">
            <a:avLst/>
          </a:prstGeom>
          <a:noFill/>
          <a:ln>
            <a:noFill/>
          </a:ln>
        </p:spPr>
      </p:pic>
      <p:sp>
        <p:nvSpPr>
          <p:cNvPr id="1207" name="Google Shape;1207;p114"/>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Design overview</a:t>
            </a:r>
            <a:endParaRPr>
              <a:solidFill>
                <a:srgbClr val="0B5394"/>
              </a:solidFill>
              <a:latin typeface="Consolas"/>
              <a:ea typeface="Consolas"/>
              <a:cs typeface="Consolas"/>
              <a:sym typeface="Consolas"/>
            </a:endParaRPr>
          </a:p>
        </p:txBody>
      </p:sp>
      <p:sp>
        <p:nvSpPr>
          <p:cNvPr id="1208" name="Google Shape;1208;p114"/>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pic>
        <p:nvPicPr>
          <p:cNvPr id="1213" name="Google Shape;1213;p115"/>
          <p:cNvPicPr preferRelativeResize="0"/>
          <p:nvPr/>
        </p:nvPicPr>
        <p:blipFill>
          <a:blip r:embed="rId3">
            <a:alphaModFix/>
          </a:blip>
          <a:stretch>
            <a:fillRect/>
          </a:stretch>
        </p:blipFill>
        <p:spPr>
          <a:xfrm>
            <a:off x="1639763" y="1238670"/>
            <a:ext cx="5864474" cy="1630750"/>
          </a:xfrm>
          <a:prstGeom prst="rect">
            <a:avLst/>
          </a:prstGeom>
          <a:noFill/>
          <a:ln>
            <a:noFill/>
          </a:ln>
        </p:spPr>
      </p:pic>
      <p:sp>
        <p:nvSpPr>
          <p:cNvPr id="1214" name="Google Shape;1214;p115"/>
          <p:cNvSpPr txBox="1"/>
          <p:nvPr/>
        </p:nvSpPr>
        <p:spPr>
          <a:xfrm>
            <a:off x="3153150" y="873000"/>
            <a:ext cx="28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1) Markov Automata</a:t>
            </a:r>
            <a:endParaRPr sz="1800">
              <a:solidFill>
                <a:schemeClr val="dk2"/>
              </a:solidFill>
              <a:latin typeface="Consolas"/>
              <a:ea typeface="Consolas"/>
              <a:cs typeface="Consolas"/>
              <a:sym typeface="Consolas"/>
            </a:endParaRPr>
          </a:p>
        </p:txBody>
      </p:sp>
      <p:sp>
        <p:nvSpPr>
          <p:cNvPr id="1215" name="Google Shape;1215;p115"/>
          <p:cNvSpPr txBox="1"/>
          <p:nvPr/>
        </p:nvSpPr>
        <p:spPr>
          <a:xfrm>
            <a:off x="495975" y="2974075"/>
            <a:ext cx="28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2) Agentic Simulation</a:t>
            </a:r>
            <a:endParaRPr sz="1800">
              <a:solidFill>
                <a:schemeClr val="dk2"/>
              </a:solidFill>
              <a:latin typeface="Consolas"/>
              <a:ea typeface="Consolas"/>
              <a:cs typeface="Consolas"/>
              <a:sym typeface="Consolas"/>
            </a:endParaRPr>
          </a:p>
        </p:txBody>
      </p:sp>
      <p:pic>
        <p:nvPicPr>
          <p:cNvPr id="1216" name="Google Shape;1216;p115"/>
          <p:cNvPicPr preferRelativeResize="0"/>
          <p:nvPr/>
        </p:nvPicPr>
        <p:blipFill>
          <a:blip r:embed="rId4">
            <a:alphaModFix/>
          </a:blip>
          <a:stretch>
            <a:fillRect/>
          </a:stretch>
        </p:blipFill>
        <p:spPr>
          <a:xfrm>
            <a:off x="311700" y="3444400"/>
            <a:ext cx="184274" cy="180166"/>
          </a:xfrm>
          <a:prstGeom prst="rect">
            <a:avLst/>
          </a:prstGeom>
          <a:noFill/>
          <a:ln>
            <a:noFill/>
          </a:ln>
        </p:spPr>
      </p:pic>
      <p:pic>
        <p:nvPicPr>
          <p:cNvPr id="1217" name="Google Shape;1217;p115"/>
          <p:cNvPicPr preferRelativeResize="0"/>
          <p:nvPr/>
        </p:nvPicPr>
        <p:blipFill>
          <a:blip r:embed="rId4">
            <a:alphaModFix/>
          </a:blip>
          <a:stretch>
            <a:fillRect/>
          </a:stretch>
        </p:blipFill>
        <p:spPr>
          <a:xfrm>
            <a:off x="509305" y="3444400"/>
            <a:ext cx="184274" cy="180166"/>
          </a:xfrm>
          <a:prstGeom prst="rect">
            <a:avLst/>
          </a:prstGeom>
          <a:noFill/>
          <a:ln>
            <a:noFill/>
          </a:ln>
        </p:spPr>
      </p:pic>
      <p:pic>
        <p:nvPicPr>
          <p:cNvPr id="1218" name="Google Shape;1218;p115"/>
          <p:cNvPicPr preferRelativeResize="0"/>
          <p:nvPr/>
        </p:nvPicPr>
        <p:blipFill>
          <a:blip r:embed="rId4">
            <a:alphaModFix/>
          </a:blip>
          <a:stretch>
            <a:fillRect/>
          </a:stretch>
        </p:blipFill>
        <p:spPr>
          <a:xfrm>
            <a:off x="706910" y="3444400"/>
            <a:ext cx="184274" cy="180166"/>
          </a:xfrm>
          <a:prstGeom prst="rect">
            <a:avLst/>
          </a:prstGeom>
          <a:noFill/>
          <a:ln>
            <a:noFill/>
          </a:ln>
        </p:spPr>
      </p:pic>
      <p:pic>
        <p:nvPicPr>
          <p:cNvPr id="1219" name="Google Shape;1219;p115"/>
          <p:cNvPicPr preferRelativeResize="0"/>
          <p:nvPr/>
        </p:nvPicPr>
        <p:blipFill>
          <a:blip r:embed="rId4">
            <a:alphaModFix/>
          </a:blip>
          <a:stretch>
            <a:fillRect/>
          </a:stretch>
        </p:blipFill>
        <p:spPr>
          <a:xfrm>
            <a:off x="904515" y="3444400"/>
            <a:ext cx="184274" cy="180166"/>
          </a:xfrm>
          <a:prstGeom prst="rect">
            <a:avLst/>
          </a:prstGeom>
          <a:noFill/>
          <a:ln>
            <a:noFill/>
          </a:ln>
        </p:spPr>
      </p:pic>
      <p:pic>
        <p:nvPicPr>
          <p:cNvPr id="1220" name="Google Shape;1220;p115"/>
          <p:cNvPicPr preferRelativeResize="0"/>
          <p:nvPr/>
        </p:nvPicPr>
        <p:blipFill>
          <a:blip r:embed="rId4">
            <a:alphaModFix/>
          </a:blip>
          <a:stretch>
            <a:fillRect/>
          </a:stretch>
        </p:blipFill>
        <p:spPr>
          <a:xfrm>
            <a:off x="311700" y="3633188"/>
            <a:ext cx="184274" cy="180166"/>
          </a:xfrm>
          <a:prstGeom prst="rect">
            <a:avLst/>
          </a:prstGeom>
          <a:noFill/>
          <a:ln>
            <a:noFill/>
          </a:ln>
        </p:spPr>
      </p:pic>
      <p:pic>
        <p:nvPicPr>
          <p:cNvPr id="1221" name="Google Shape;1221;p115"/>
          <p:cNvPicPr preferRelativeResize="0"/>
          <p:nvPr/>
        </p:nvPicPr>
        <p:blipFill>
          <a:blip r:embed="rId4">
            <a:alphaModFix/>
          </a:blip>
          <a:stretch>
            <a:fillRect/>
          </a:stretch>
        </p:blipFill>
        <p:spPr>
          <a:xfrm>
            <a:off x="509305" y="3633188"/>
            <a:ext cx="184274" cy="180166"/>
          </a:xfrm>
          <a:prstGeom prst="rect">
            <a:avLst/>
          </a:prstGeom>
          <a:noFill/>
          <a:ln>
            <a:noFill/>
          </a:ln>
        </p:spPr>
      </p:pic>
      <p:pic>
        <p:nvPicPr>
          <p:cNvPr id="1222" name="Google Shape;1222;p115"/>
          <p:cNvPicPr preferRelativeResize="0"/>
          <p:nvPr/>
        </p:nvPicPr>
        <p:blipFill>
          <a:blip r:embed="rId4">
            <a:alphaModFix/>
          </a:blip>
          <a:stretch>
            <a:fillRect/>
          </a:stretch>
        </p:blipFill>
        <p:spPr>
          <a:xfrm>
            <a:off x="706910" y="3633188"/>
            <a:ext cx="184274" cy="180166"/>
          </a:xfrm>
          <a:prstGeom prst="rect">
            <a:avLst/>
          </a:prstGeom>
          <a:noFill/>
          <a:ln>
            <a:noFill/>
          </a:ln>
        </p:spPr>
      </p:pic>
      <p:pic>
        <p:nvPicPr>
          <p:cNvPr id="1223" name="Google Shape;1223;p115"/>
          <p:cNvPicPr preferRelativeResize="0"/>
          <p:nvPr/>
        </p:nvPicPr>
        <p:blipFill>
          <a:blip r:embed="rId4">
            <a:alphaModFix/>
          </a:blip>
          <a:stretch>
            <a:fillRect/>
          </a:stretch>
        </p:blipFill>
        <p:spPr>
          <a:xfrm>
            <a:off x="904515" y="3633188"/>
            <a:ext cx="184274" cy="180166"/>
          </a:xfrm>
          <a:prstGeom prst="rect">
            <a:avLst/>
          </a:prstGeom>
          <a:noFill/>
          <a:ln>
            <a:noFill/>
          </a:ln>
        </p:spPr>
      </p:pic>
      <p:pic>
        <p:nvPicPr>
          <p:cNvPr id="1224" name="Google Shape;1224;p115"/>
          <p:cNvPicPr preferRelativeResize="0"/>
          <p:nvPr/>
        </p:nvPicPr>
        <p:blipFill>
          <a:blip r:embed="rId4">
            <a:alphaModFix/>
          </a:blip>
          <a:stretch>
            <a:fillRect/>
          </a:stretch>
        </p:blipFill>
        <p:spPr>
          <a:xfrm>
            <a:off x="1102116" y="3444400"/>
            <a:ext cx="184274" cy="180166"/>
          </a:xfrm>
          <a:prstGeom prst="rect">
            <a:avLst/>
          </a:prstGeom>
          <a:noFill/>
          <a:ln>
            <a:noFill/>
          </a:ln>
        </p:spPr>
      </p:pic>
      <p:pic>
        <p:nvPicPr>
          <p:cNvPr id="1225" name="Google Shape;1225;p115"/>
          <p:cNvPicPr preferRelativeResize="0"/>
          <p:nvPr/>
        </p:nvPicPr>
        <p:blipFill>
          <a:blip r:embed="rId4">
            <a:alphaModFix/>
          </a:blip>
          <a:stretch>
            <a:fillRect/>
          </a:stretch>
        </p:blipFill>
        <p:spPr>
          <a:xfrm>
            <a:off x="1299721" y="3444400"/>
            <a:ext cx="184274" cy="180166"/>
          </a:xfrm>
          <a:prstGeom prst="rect">
            <a:avLst/>
          </a:prstGeom>
          <a:noFill/>
          <a:ln>
            <a:noFill/>
          </a:ln>
        </p:spPr>
      </p:pic>
      <p:pic>
        <p:nvPicPr>
          <p:cNvPr id="1226" name="Google Shape;1226;p115"/>
          <p:cNvPicPr preferRelativeResize="0"/>
          <p:nvPr/>
        </p:nvPicPr>
        <p:blipFill>
          <a:blip r:embed="rId4">
            <a:alphaModFix/>
          </a:blip>
          <a:stretch>
            <a:fillRect/>
          </a:stretch>
        </p:blipFill>
        <p:spPr>
          <a:xfrm>
            <a:off x="1497326" y="3444400"/>
            <a:ext cx="184274" cy="180166"/>
          </a:xfrm>
          <a:prstGeom prst="rect">
            <a:avLst/>
          </a:prstGeom>
          <a:noFill/>
          <a:ln>
            <a:noFill/>
          </a:ln>
        </p:spPr>
      </p:pic>
      <p:pic>
        <p:nvPicPr>
          <p:cNvPr id="1227" name="Google Shape;1227;p115"/>
          <p:cNvPicPr preferRelativeResize="0"/>
          <p:nvPr/>
        </p:nvPicPr>
        <p:blipFill>
          <a:blip r:embed="rId4">
            <a:alphaModFix/>
          </a:blip>
          <a:stretch>
            <a:fillRect/>
          </a:stretch>
        </p:blipFill>
        <p:spPr>
          <a:xfrm>
            <a:off x="1694931" y="3444400"/>
            <a:ext cx="184274" cy="180166"/>
          </a:xfrm>
          <a:prstGeom prst="rect">
            <a:avLst/>
          </a:prstGeom>
          <a:noFill/>
          <a:ln>
            <a:noFill/>
          </a:ln>
        </p:spPr>
      </p:pic>
      <p:pic>
        <p:nvPicPr>
          <p:cNvPr id="1228" name="Google Shape;1228;p115"/>
          <p:cNvPicPr preferRelativeResize="0"/>
          <p:nvPr/>
        </p:nvPicPr>
        <p:blipFill>
          <a:blip r:embed="rId4">
            <a:alphaModFix/>
          </a:blip>
          <a:stretch>
            <a:fillRect/>
          </a:stretch>
        </p:blipFill>
        <p:spPr>
          <a:xfrm>
            <a:off x="1102116" y="3633188"/>
            <a:ext cx="184274" cy="180166"/>
          </a:xfrm>
          <a:prstGeom prst="rect">
            <a:avLst/>
          </a:prstGeom>
          <a:noFill/>
          <a:ln>
            <a:noFill/>
          </a:ln>
        </p:spPr>
      </p:pic>
      <p:pic>
        <p:nvPicPr>
          <p:cNvPr id="1229" name="Google Shape;1229;p115"/>
          <p:cNvPicPr preferRelativeResize="0"/>
          <p:nvPr/>
        </p:nvPicPr>
        <p:blipFill>
          <a:blip r:embed="rId4">
            <a:alphaModFix/>
          </a:blip>
          <a:stretch>
            <a:fillRect/>
          </a:stretch>
        </p:blipFill>
        <p:spPr>
          <a:xfrm>
            <a:off x="1299721" y="3633188"/>
            <a:ext cx="184274" cy="180166"/>
          </a:xfrm>
          <a:prstGeom prst="rect">
            <a:avLst/>
          </a:prstGeom>
          <a:noFill/>
          <a:ln>
            <a:noFill/>
          </a:ln>
        </p:spPr>
      </p:pic>
      <p:pic>
        <p:nvPicPr>
          <p:cNvPr id="1230" name="Google Shape;1230;p115"/>
          <p:cNvPicPr preferRelativeResize="0"/>
          <p:nvPr/>
        </p:nvPicPr>
        <p:blipFill>
          <a:blip r:embed="rId4">
            <a:alphaModFix/>
          </a:blip>
          <a:stretch>
            <a:fillRect/>
          </a:stretch>
        </p:blipFill>
        <p:spPr>
          <a:xfrm>
            <a:off x="1497326" y="3633188"/>
            <a:ext cx="184274" cy="180166"/>
          </a:xfrm>
          <a:prstGeom prst="rect">
            <a:avLst/>
          </a:prstGeom>
          <a:noFill/>
          <a:ln>
            <a:noFill/>
          </a:ln>
        </p:spPr>
      </p:pic>
      <p:pic>
        <p:nvPicPr>
          <p:cNvPr id="1231" name="Google Shape;1231;p115"/>
          <p:cNvPicPr preferRelativeResize="0"/>
          <p:nvPr/>
        </p:nvPicPr>
        <p:blipFill>
          <a:blip r:embed="rId4">
            <a:alphaModFix/>
          </a:blip>
          <a:stretch>
            <a:fillRect/>
          </a:stretch>
        </p:blipFill>
        <p:spPr>
          <a:xfrm>
            <a:off x="1694931" y="3633188"/>
            <a:ext cx="184274" cy="180166"/>
          </a:xfrm>
          <a:prstGeom prst="rect">
            <a:avLst/>
          </a:prstGeom>
          <a:noFill/>
          <a:ln>
            <a:noFill/>
          </a:ln>
        </p:spPr>
      </p:pic>
      <p:pic>
        <p:nvPicPr>
          <p:cNvPr id="1232" name="Google Shape;1232;p115"/>
          <p:cNvPicPr preferRelativeResize="0"/>
          <p:nvPr/>
        </p:nvPicPr>
        <p:blipFill>
          <a:blip r:embed="rId4">
            <a:alphaModFix/>
          </a:blip>
          <a:stretch>
            <a:fillRect/>
          </a:stretch>
        </p:blipFill>
        <p:spPr>
          <a:xfrm>
            <a:off x="311700" y="3821971"/>
            <a:ext cx="184274" cy="180166"/>
          </a:xfrm>
          <a:prstGeom prst="rect">
            <a:avLst/>
          </a:prstGeom>
          <a:noFill/>
          <a:ln>
            <a:noFill/>
          </a:ln>
        </p:spPr>
      </p:pic>
      <p:pic>
        <p:nvPicPr>
          <p:cNvPr id="1233" name="Google Shape;1233;p115"/>
          <p:cNvPicPr preferRelativeResize="0"/>
          <p:nvPr/>
        </p:nvPicPr>
        <p:blipFill>
          <a:blip r:embed="rId4">
            <a:alphaModFix/>
          </a:blip>
          <a:stretch>
            <a:fillRect/>
          </a:stretch>
        </p:blipFill>
        <p:spPr>
          <a:xfrm>
            <a:off x="509305" y="3821971"/>
            <a:ext cx="184274" cy="180166"/>
          </a:xfrm>
          <a:prstGeom prst="rect">
            <a:avLst/>
          </a:prstGeom>
          <a:noFill/>
          <a:ln>
            <a:noFill/>
          </a:ln>
        </p:spPr>
      </p:pic>
      <p:pic>
        <p:nvPicPr>
          <p:cNvPr id="1234" name="Google Shape;1234;p115"/>
          <p:cNvPicPr preferRelativeResize="0"/>
          <p:nvPr/>
        </p:nvPicPr>
        <p:blipFill>
          <a:blip r:embed="rId4">
            <a:alphaModFix/>
          </a:blip>
          <a:stretch>
            <a:fillRect/>
          </a:stretch>
        </p:blipFill>
        <p:spPr>
          <a:xfrm>
            <a:off x="706910" y="3821971"/>
            <a:ext cx="184274" cy="180166"/>
          </a:xfrm>
          <a:prstGeom prst="rect">
            <a:avLst/>
          </a:prstGeom>
          <a:noFill/>
          <a:ln>
            <a:noFill/>
          </a:ln>
        </p:spPr>
      </p:pic>
      <p:pic>
        <p:nvPicPr>
          <p:cNvPr id="1235" name="Google Shape;1235;p115"/>
          <p:cNvPicPr preferRelativeResize="0"/>
          <p:nvPr/>
        </p:nvPicPr>
        <p:blipFill>
          <a:blip r:embed="rId4">
            <a:alphaModFix/>
          </a:blip>
          <a:stretch>
            <a:fillRect/>
          </a:stretch>
        </p:blipFill>
        <p:spPr>
          <a:xfrm>
            <a:off x="904515" y="3821971"/>
            <a:ext cx="184274" cy="180166"/>
          </a:xfrm>
          <a:prstGeom prst="rect">
            <a:avLst/>
          </a:prstGeom>
          <a:noFill/>
          <a:ln>
            <a:noFill/>
          </a:ln>
        </p:spPr>
      </p:pic>
      <p:pic>
        <p:nvPicPr>
          <p:cNvPr id="1236" name="Google Shape;1236;p115"/>
          <p:cNvPicPr preferRelativeResize="0"/>
          <p:nvPr/>
        </p:nvPicPr>
        <p:blipFill>
          <a:blip r:embed="rId4">
            <a:alphaModFix/>
          </a:blip>
          <a:stretch>
            <a:fillRect/>
          </a:stretch>
        </p:blipFill>
        <p:spPr>
          <a:xfrm>
            <a:off x="311700" y="4010759"/>
            <a:ext cx="184274" cy="180166"/>
          </a:xfrm>
          <a:prstGeom prst="rect">
            <a:avLst/>
          </a:prstGeom>
          <a:noFill/>
          <a:ln>
            <a:noFill/>
          </a:ln>
        </p:spPr>
      </p:pic>
      <p:pic>
        <p:nvPicPr>
          <p:cNvPr id="1237" name="Google Shape;1237;p115"/>
          <p:cNvPicPr preferRelativeResize="0"/>
          <p:nvPr/>
        </p:nvPicPr>
        <p:blipFill>
          <a:blip r:embed="rId4">
            <a:alphaModFix/>
          </a:blip>
          <a:stretch>
            <a:fillRect/>
          </a:stretch>
        </p:blipFill>
        <p:spPr>
          <a:xfrm>
            <a:off x="509305" y="4010759"/>
            <a:ext cx="184274" cy="180166"/>
          </a:xfrm>
          <a:prstGeom prst="rect">
            <a:avLst/>
          </a:prstGeom>
          <a:noFill/>
          <a:ln>
            <a:noFill/>
          </a:ln>
        </p:spPr>
      </p:pic>
      <p:pic>
        <p:nvPicPr>
          <p:cNvPr id="1238" name="Google Shape;1238;p115"/>
          <p:cNvPicPr preferRelativeResize="0"/>
          <p:nvPr/>
        </p:nvPicPr>
        <p:blipFill>
          <a:blip r:embed="rId4">
            <a:alphaModFix/>
          </a:blip>
          <a:stretch>
            <a:fillRect/>
          </a:stretch>
        </p:blipFill>
        <p:spPr>
          <a:xfrm>
            <a:off x="706910" y="4010759"/>
            <a:ext cx="184274" cy="180166"/>
          </a:xfrm>
          <a:prstGeom prst="rect">
            <a:avLst/>
          </a:prstGeom>
          <a:noFill/>
          <a:ln>
            <a:noFill/>
          </a:ln>
        </p:spPr>
      </p:pic>
      <p:pic>
        <p:nvPicPr>
          <p:cNvPr id="1239" name="Google Shape;1239;p115"/>
          <p:cNvPicPr preferRelativeResize="0"/>
          <p:nvPr/>
        </p:nvPicPr>
        <p:blipFill>
          <a:blip r:embed="rId4">
            <a:alphaModFix/>
          </a:blip>
          <a:stretch>
            <a:fillRect/>
          </a:stretch>
        </p:blipFill>
        <p:spPr>
          <a:xfrm>
            <a:off x="904515" y="4010759"/>
            <a:ext cx="184274" cy="180166"/>
          </a:xfrm>
          <a:prstGeom prst="rect">
            <a:avLst/>
          </a:prstGeom>
          <a:noFill/>
          <a:ln>
            <a:noFill/>
          </a:ln>
        </p:spPr>
      </p:pic>
      <p:pic>
        <p:nvPicPr>
          <p:cNvPr id="1240" name="Google Shape;1240;p115"/>
          <p:cNvPicPr preferRelativeResize="0"/>
          <p:nvPr/>
        </p:nvPicPr>
        <p:blipFill>
          <a:blip r:embed="rId4">
            <a:alphaModFix/>
          </a:blip>
          <a:stretch>
            <a:fillRect/>
          </a:stretch>
        </p:blipFill>
        <p:spPr>
          <a:xfrm>
            <a:off x="1102116" y="3821971"/>
            <a:ext cx="184274" cy="180166"/>
          </a:xfrm>
          <a:prstGeom prst="rect">
            <a:avLst/>
          </a:prstGeom>
          <a:noFill/>
          <a:ln>
            <a:noFill/>
          </a:ln>
        </p:spPr>
      </p:pic>
      <p:pic>
        <p:nvPicPr>
          <p:cNvPr id="1241" name="Google Shape;1241;p115"/>
          <p:cNvPicPr preferRelativeResize="0"/>
          <p:nvPr/>
        </p:nvPicPr>
        <p:blipFill>
          <a:blip r:embed="rId4">
            <a:alphaModFix/>
          </a:blip>
          <a:stretch>
            <a:fillRect/>
          </a:stretch>
        </p:blipFill>
        <p:spPr>
          <a:xfrm>
            <a:off x="1299721" y="3821971"/>
            <a:ext cx="184274" cy="180166"/>
          </a:xfrm>
          <a:prstGeom prst="rect">
            <a:avLst/>
          </a:prstGeom>
          <a:noFill/>
          <a:ln>
            <a:noFill/>
          </a:ln>
        </p:spPr>
      </p:pic>
      <p:pic>
        <p:nvPicPr>
          <p:cNvPr id="1242" name="Google Shape;1242;p115"/>
          <p:cNvPicPr preferRelativeResize="0"/>
          <p:nvPr/>
        </p:nvPicPr>
        <p:blipFill>
          <a:blip r:embed="rId4">
            <a:alphaModFix/>
          </a:blip>
          <a:stretch>
            <a:fillRect/>
          </a:stretch>
        </p:blipFill>
        <p:spPr>
          <a:xfrm>
            <a:off x="1497326" y="3821971"/>
            <a:ext cx="184274" cy="180166"/>
          </a:xfrm>
          <a:prstGeom prst="rect">
            <a:avLst/>
          </a:prstGeom>
          <a:noFill/>
          <a:ln>
            <a:noFill/>
          </a:ln>
        </p:spPr>
      </p:pic>
      <p:pic>
        <p:nvPicPr>
          <p:cNvPr id="1243" name="Google Shape;1243;p115"/>
          <p:cNvPicPr preferRelativeResize="0"/>
          <p:nvPr/>
        </p:nvPicPr>
        <p:blipFill>
          <a:blip r:embed="rId4">
            <a:alphaModFix/>
          </a:blip>
          <a:stretch>
            <a:fillRect/>
          </a:stretch>
        </p:blipFill>
        <p:spPr>
          <a:xfrm>
            <a:off x="1694931" y="3821971"/>
            <a:ext cx="184274" cy="180166"/>
          </a:xfrm>
          <a:prstGeom prst="rect">
            <a:avLst/>
          </a:prstGeom>
          <a:noFill/>
          <a:ln>
            <a:noFill/>
          </a:ln>
        </p:spPr>
      </p:pic>
      <p:pic>
        <p:nvPicPr>
          <p:cNvPr id="1244" name="Google Shape;1244;p115"/>
          <p:cNvPicPr preferRelativeResize="0"/>
          <p:nvPr/>
        </p:nvPicPr>
        <p:blipFill>
          <a:blip r:embed="rId4">
            <a:alphaModFix/>
          </a:blip>
          <a:stretch>
            <a:fillRect/>
          </a:stretch>
        </p:blipFill>
        <p:spPr>
          <a:xfrm>
            <a:off x="1102116" y="4010759"/>
            <a:ext cx="184274" cy="180166"/>
          </a:xfrm>
          <a:prstGeom prst="rect">
            <a:avLst/>
          </a:prstGeom>
          <a:noFill/>
          <a:ln>
            <a:noFill/>
          </a:ln>
        </p:spPr>
      </p:pic>
      <p:pic>
        <p:nvPicPr>
          <p:cNvPr id="1245" name="Google Shape;1245;p115"/>
          <p:cNvPicPr preferRelativeResize="0"/>
          <p:nvPr/>
        </p:nvPicPr>
        <p:blipFill>
          <a:blip r:embed="rId4">
            <a:alphaModFix/>
          </a:blip>
          <a:stretch>
            <a:fillRect/>
          </a:stretch>
        </p:blipFill>
        <p:spPr>
          <a:xfrm>
            <a:off x="1299721" y="4010759"/>
            <a:ext cx="184274" cy="180166"/>
          </a:xfrm>
          <a:prstGeom prst="rect">
            <a:avLst/>
          </a:prstGeom>
          <a:noFill/>
          <a:ln>
            <a:noFill/>
          </a:ln>
        </p:spPr>
      </p:pic>
      <p:pic>
        <p:nvPicPr>
          <p:cNvPr id="1246" name="Google Shape;1246;p115"/>
          <p:cNvPicPr preferRelativeResize="0"/>
          <p:nvPr/>
        </p:nvPicPr>
        <p:blipFill>
          <a:blip r:embed="rId4">
            <a:alphaModFix/>
          </a:blip>
          <a:stretch>
            <a:fillRect/>
          </a:stretch>
        </p:blipFill>
        <p:spPr>
          <a:xfrm>
            <a:off x="1497326" y="4010759"/>
            <a:ext cx="184274" cy="180166"/>
          </a:xfrm>
          <a:prstGeom prst="rect">
            <a:avLst/>
          </a:prstGeom>
          <a:noFill/>
          <a:ln>
            <a:noFill/>
          </a:ln>
        </p:spPr>
      </p:pic>
      <p:pic>
        <p:nvPicPr>
          <p:cNvPr id="1247" name="Google Shape;1247;p115"/>
          <p:cNvPicPr preferRelativeResize="0"/>
          <p:nvPr/>
        </p:nvPicPr>
        <p:blipFill>
          <a:blip r:embed="rId4">
            <a:alphaModFix/>
          </a:blip>
          <a:stretch>
            <a:fillRect/>
          </a:stretch>
        </p:blipFill>
        <p:spPr>
          <a:xfrm>
            <a:off x="1694931" y="4010759"/>
            <a:ext cx="184274" cy="180166"/>
          </a:xfrm>
          <a:prstGeom prst="rect">
            <a:avLst/>
          </a:prstGeom>
          <a:noFill/>
          <a:ln>
            <a:noFill/>
          </a:ln>
        </p:spPr>
      </p:pic>
      <p:pic>
        <p:nvPicPr>
          <p:cNvPr id="1248" name="Google Shape;1248;p115"/>
          <p:cNvPicPr preferRelativeResize="0"/>
          <p:nvPr/>
        </p:nvPicPr>
        <p:blipFill>
          <a:blip r:embed="rId4">
            <a:alphaModFix/>
          </a:blip>
          <a:stretch>
            <a:fillRect/>
          </a:stretch>
        </p:blipFill>
        <p:spPr>
          <a:xfrm>
            <a:off x="1892544" y="3444400"/>
            <a:ext cx="184274" cy="180166"/>
          </a:xfrm>
          <a:prstGeom prst="rect">
            <a:avLst/>
          </a:prstGeom>
          <a:noFill/>
          <a:ln>
            <a:noFill/>
          </a:ln>
        </p:spPr>
      </p:pic>
      <p:pic>
        <p:nvPicPr>
          <p:cNvPr id="1249" name="Google Shape;1249;p115"/>
          <p:cNvPicPr preferRelativeResize="0"/>
          <p:nvPr/>
        </p:nvPicPr>
        <p:blipFill>
          <a:blip r:embed="rId4">
            <a:alphaModFix/>
          </a:blip>
          <a:stretch>
            <a:fillRect/>
          </a:stretch>
        </p:blipFill>
        <p:spPr>
          <a:xfrm>
            <a:off x="2090149" y="3444400"/>
            <a:ext cx="184274" cy="180166"/>
          </a:xfrm>
          <a:prstGeom prst="rect">
            <a:avLst/>
          </a:prstGeom>
          <a:noFill/>
          <a:ln>
            <a:noFill/>
          </a:ln>
        </p:spPr>
      </p:pic>
      <p:pic>
        <p:nvPicPr>
          <p:cNvPr id="1250" name="Google Shape;1250;p115"/>
          <p:cNvPicPr preferRelativeResize="0"/>
          <p:nvPr/>
        </p:nvPicPr>
        <p:blipFill>
          <a:blip r:embed="rId4">
            <a:alphaModFix/>
          </a:blip>
          <a:stretch>
            <a:fillRect/>
          </a:stretch>
        </p:blipFill>
        <p:spPr>
          <a:xfrm>
            <a:off x="2287754" y="3444400"/>
            <a:ext cx="184274" cy="180166"/>
          </a:xfrm>
          <a:prstGeom prst="rect">
            <a:avLst/>
          </a:prstGeom>
          <a:noFill/>
          <a:ln>
            <a:noFill/>
          </a:ln>
        </p:spPr>
      </p:pic>
      <p:pic>
        <p:nvPicPr>
          <p:cNvPr id="1251" name="Google Shape;1251;p115"/>
          <p:cNvPicPr preferRelativeResize="0"/>
          <p:nvPr/>
        </p:nvPicPr>
        <p:blipFill>
          <a:blip r:embed="rId4">
            <a:alphaModFix/>
          </a:blip>
          <a:stretch>
            <a:fillRect/>
          </a:stretch>
        </p:blipFill>
        <p:spPr>
          <a:xfrm>
            <a:off x="2485359" y="3444400"/>
            <a:ext cx="184274" cy="180166"/>
          </a:xfrm>
          <a:prstGeom prst="rect">
            <a:avLst/>
          </a:prstGeom>
          <a:noFill/>
          <a:ln>
            <a:noFill/>
          </a:ln>
        </p:spPr>
      </p:pic>
      <p:pic>
        <p:nvPicPr>
          <p:cNvPr id="1252" name="Google Shape;1252;p115"/>
          <p:cNvPicPr preferRelativeResize="0"/>
          <p:nvPr/>
        </p:nvPicPr>
        <p:blipFill>
          <a:blip r:embed="rId4">
            <a:alphaModFix/>
          </a:blip>
          <a:stretch>
            <a:fillRect/>
          </a:stretch>
        </p:blipFill>
        <p:spPr>
          <a:xfrm>
            <a:off x="1892544" y="3633188"/>
            <a:ext cx="184274" cy="180166"/>
          </a:xfrm>
          <a:prstGeom prst="rect">
            <a:avLst/>
          </a:prstGeom>
          <a:noFill/>
          <a:ln>
            <a:noFill/>
          </a:ln>
        </p:spPr>
      </p:pic>
      <p:pic>
        <p:nvPicPr>
          <p:cNvPr id="1253" name="Google Shape;1253;p115"/>
          <p:cNvPicPr preferRelativeResize="0"/>
          <p:nvPr/>
        </p:nvPicPr>
        <p:blipFill>
          <a:blip r:embed="rId4">
            <a:alphaModFix/>
          </a:blip>
          <a:stretch>
            <a:fillRect/>
          </a:stretch>
        </p:blipFill>
        <p:spPr>
          <a:xfrm>
            <a:off x="2090149" y="3633188"/>
            <a:ext cx="184274" cy="180166"/>
          </a:xfrm>
          <a:prstGeom prst="rect">
            <a:avLst/>
          </a:prstGeom>
          <a:noFill/>
          <a:ln>
            <a:noFill/>
          </a:ln>
        </p:spPr>
      </p:pic>
      <p:pic>
        <p:nvPicPr>
          <p:cNvPr id="1254" name="Google Shape;1254;p115"/>
          <p:cNvPicPr preferRelativeResize="0"/>
          <p:nvPr/>
        </p:nvPicPr>
        <p:blipFill>
          <a:blip r:embed="rId4">
            <a:alphaModFix/>
          </a:blip>
          <a:stretch>
            <a:fillRect/>
          </a:stretch>
        </p:blipFill>
        <p:spPr>
          <a:xfrm>
            <a:off x="2287754" y="3633188"/>
            <a:ext cx="184274" cy="180166"/>
          </a:xfrm>
          <a:prstGeom prst="rect">
            <a:avLst/>
          </a:prstGeom>
          <a:noFill/>
          <a:ln>
            <a:noFill/>
          </a:ln>
        </p:spPr>
      </p:pic>
      <p:pic>
        <p:nvPicPr>
          <p:cNvPr id="1255" name="Google Shape;1255;p115"/>
          <p:cNvPicPr preferRelativeResize="0"/>
          <p:nvPr/>
        </p:nvPicPr>
        <p:blipFill>
          <a:blip r:embed="rId4">
            <a:alphaModFix/>
          </a:blip>
          <a:stretch>
            <a:fillRect/>
          </a:stretch>
        </p:blipFill>
        <p:spPr>
          <a:xfrm>
            <a:off x="2485359" y="3633188"/>
            <a:ext cx="184274" cy="180166"/>
          </a:xfrm>
          <a:prstGeom prst="rect">
            <a:avLst/>
          </a:prstGeom>
          <a:noFill/>
          <a:ln>
            <a:noFill/>
          </a:ln>
        </p:spPr>
      </p:pic>
      <p:pic>
        <p:nvPicPr>
          <p:cNvPr id="1256" name="Google Shape;1256;p115"/>
          <p:cNvPicPr preferRelativeResize="0"/>
          <p:nvPr/>
        </p:nvPicPr>
        <p:blipFill>
          <a:blip r:embed="rId4">
            <a:alphaModFix/>
          </a:blip>
          <a:stretch>
            <a:fillRect/>
          </a:stretch>
        </p:blipFill>
        <p:spPr>
          <a:xfrm>
            <a:off x="2682960" y="3444400"/>
            <a:ext cx="184274" cy="180166"/>
          </a:xfrm>
          <a:prstGeom prst="rect">
            <a:avLst/>
          </a:prstGeom>
          <a:noFill/>
          <a:ln>
            <a:noFill/>
          </a:ln>
        </p:spPr>
      </p:pic>
      <p:pic>
        <p:nvPicPr>
          <p:cNvPr id="1257" name="Google Shape;1257;p115"/>
          <p:cNvPicPr preferRelativeResize="0"/>
          <p:nvPr/>
        </p:nvPicPr>
        <p:blipFill>
          <a:blip r:embed="rId4">
            <a:alphaModFix/>
          </a:blip>
          <a:stretch>
            <a:fillRect/>
          </a:stretch>
        </p:blipFill>
        <p:spPr>
          <a:xfrm>
            <a:off x="2880565" y="3444400"/>
            <a:ext cx="184274" cy="180166"/>
          </a:xfrm>
          <a:prstGeom prst="rect">
            <a:avLst/>
          </a:prstGeom>
          <a:noFill/>
          <a:ln>
            <a:noFill/>
          </a:ln>
        </p:spPr>
      </p:pic>
      <p:pic>
        <p:nvPicPr>
          <p:cNvPr id="1258" name="Google Shape;1258;p115"/>
          <p:cNvPicPr preferRelativeResize="0"/>
          <p:nvPr/>
        </p:nvPicPr>
        <p:blipFill>
          <a:blip r:embed="rId4">
            <a:alphaModFix/>
          </a:blip>
          <a:stretch>
            <a:fillRect/>
          </a:stretch>
        </p:blipFill>
        <p:spPr>
          <a:xfrm>
            <a:off x="3078170" y="3444400"/>
            <a:ext cx="184274" cy="180166"/>
          </a:xfrm>
          <a:prstGeom prst="rect">
            <a:avLst/>
          </a:prstGeom>
          <a:noFill/>
          <a:ln>
            <a:noFill/>
          </a:ln>
        </p:spPr>
      </p:pic>
      <p:pic>
        <p:nvPicPr>
          <p:cNvPr id="1259" name="Google Shape;1259;p115"/>
          <p:cNvPicPr preferRelativeResize="0"/>
          <p:nvPr/>
        </p:nvPicPr>
        <p:blipFill>
          <a:blip r:embed="rId4">
            <a:alphaModFix/>
          </a:blip>
          <a:stretch>
            <a:fillRect/>
          </a:stretch>
        </p:blipFill>
        <p:spPr>
          <a:xfrm>
            <a:off x="3275775" y="3444400"/>
            <a:ext cx="184274" cy="180166"/>
          </a:xfrm>
          <a:prstGeom prst="rect">
            <a:avLst/>
          </a:prstGeom>
          <a:noFill/>
          <a:ln>
            <a:noFill/>
          </a:ln>
        </p:spPr>
      </p:pic>
      <p:pic>
        <p:nvPicPr>
          <p:cNvPr id="1260" name="Google Shape;1260;p115"/>
          <p:cNvPicPr preferRelativeResize="0"/>
          <p:nvPr/>
        </p:nvPicPr>
        <p:blipFill>
          <a:blip r:embed="rId4">
            <a:alphaModFix/>
          </a:blip>
          <a:stretch>
            <a:fillRect/>
          </a:stretch>
        </p:blipFill>
        <p:spPr>
          <a:xfrm>
            <a:off x="2682960" y="3633188"/>
            <a:ext cx="184274" cy="180166"/>
          </a:xfrm>
          <a:prstGeom prst="rect">
            <a:avLst/>
          </a:prstGeom>
          <a:noFill/>
          <a:ln>
            <a:noFill/>
          </a:ln>
        </p:spPr>
      </p:pic>
      <p:pic>
        <p:nvPicPr>
          <p:cNvPr id="1261" name="Google Shape;1261;p115"/>
          <p:cNvPicPr preferRelativeResize="0"/>
          <p:nvPr/>
        </p:nvPicPr>
        <p:blipFill>
          <a:blip r:embed="rId4">
            <a:alphaModFix/>
          </a:blip>
          <a:stretch>
            <a:fillRect/>
          </a:stretch>
        </p:blipFill>
        <p:spPr>
          <a:xfrm>
            <a:off x="2880565" y="3633188"/>
            <a:ext cx="184274" cy="180166"/>
          </a:xfrm>
          <a:prstGeom prst="rect">
            <a:avLst/>
          </a:prstGeom>
          <a:noFill/>
          <a:ln>
            <a:noFill/>
          </a:ln>
        </p:spPr>
      </p:pic>
      <p:pic>
        <p:nvPicPr>
          <p:cNvPr id="1262" name="Google Shape;1262;p115"/>
          <p:cNvPicPr preferRelativeResize="0"/>
          <p:nvPr/>
        </p:nvPicPr>
        <p:blipFill>
          <a:blip r:embed="rId4">
            <a:alphaModFix/>
          </a:blip>
          <a:stretch>
            <a:fillRect/>
          </a:stretch>
        </p:blipFill>
        <p:spPr>
          <a:xfrm>
            <a:off x="3078170" y="3633188"/>
            <a:ext cx="184274" cy="180166"/>
          </a:xfrm>
          <a:prstGeom prst="rect">
            <a:avLst/>
          </a:prstGeom>
          <a:noFill/>
          <a:ln>
            <a:noFill/>
          </a:ln>
        </p:spPr>
      </p:pic>
      <p:pic>
        <p:nvPicPr>
          <p:cNvPr id="1263" name="Google Shape;1263;p115"/>
          <p:cNvPicPr preferRelativeResize="0"/>
          <p:nvPr/>
        </p:nvPicPr>
        <p:blipFill>
          <a:blip r:embed="rId4">
            <a:alphaModFix/>
          </a:blip>
          <a:stretch>
            <a:fillRect/>
          </a:stretch>
        </p:blipFill>
        <p:spPr>
          <a:xfrm>
            <a:off x="3275775" y="3633188"/>
            <a:ext cx="184274" cy="180166"/>
          </a:xfrm>
          <a:prstGeom prst="rect">
            <a:avLst/>
          </a:prstGeom>
          <a:noFill/>
          <a:ln>
            <a:noFill/>
          </a:ln>
        </p:spPr>
      </p:pic>
      <p:pic>
        <p:nvPicPr>
          <p:cNvPr id="1264" name="Google Shape;1264;p115"/>
          <p:cNvPicPr preferRelativeResize="0"/>
          <p:nvPr/>
        </p:nvPicPr>
        <p:blipFill>
          <a:blip r:embed="rId4">
            <a:alphaModFix/>
          </a:blip>
          <a:stretch>
            <a:fillRect/>
          </a:stretch>
        </p:blipFill>
        <p:spPr>
          <a:xfrm>
            <a:off x="1892544" y="3821971"/>
            <a:ext cx="184274" cy="180166"/>
          </a:xfrm>
          <a:prstGeom prst="rect">
            <a:avLst/>
          </a:prstGeom>
          <a:noFill/>
          <a:ln>
            <a:noFill/>
          </a:ln>
        </p:spPr>
      </p:pic>
      <p:pic>
        <p:nvPicPr>
          <p:cNvPr id="1265" name="Google Shape;1265;p115"/>
          <p:cNvPicPr preferRelativeResize="0"/>
          <p:nvPr/>
        </p:nvPicPr>
        <p:blipFill>
          <a:blip r:embed="rId4">
            <a:alphaModFix/>
          </a:blip>
          <a:stretch>
            <a:fillRect/>
          </a:stretch>
        </p:blipFill>
        <p:spPr>
          <a:xfrm>
            <a:off x="2090149" y="3821971"/>
            <a:ext cx="184274" cy="180166"/>
          </a:xfrm>
          <a:prstGeom prst="rect">
            <a:avLst/>
          </a:prstGeom>
          <a:noFill/>
          <a:ln>
            <a:noFill/>
          </a:ln>
        </p:spPr>
      </p:pic>
      <p:pic>
        <p:nvPicPr>
          <p:cNvPr id="1266" name="Google Shape;1266;p115"/>
          <p:cNvPicPr preferRelativeResize="0"/>
          <p:nvPr/>
        </p:nvPicPr>
        <p:blipFill>
          <a:blip r:embed="rId4">
            <a:alphaModFix/>
          </a:blip>
          <a:stretch>
            <a:fillRect/>
          </a:stretch>
        </p:blipFill>
        <p:spPr>
          <a:xfrm>
            <a:off x="2287754" y="3821971"/>
            <a:ext cx="184274" cy="180166"/>
          </a:xfrm>
          <a:prstGeom prst="rect">
            <a:avLst/>
          </a:prstGeom>
          <a:noFill/>
          <a:ln>
            <a:noFill/>
          </a:ln>
        </p:spPr>
      </p:pic>
      <p:pic>
        <p:nvPicPr>
          <p:cNvPr id="1267" name="Google Shape;1267;p115"/>
          <p:cNvPicPr preferRelativeResize="0"/>
          <p:nvPr/>
        </p:nvPicPr>
        <p:blipFill>
          <a:blip r:embed="rId4">
            <a:alphaModFix/>
          </a:blip>
          <a:stretch>
            <a:fillRect/>
          </a:stretch>
        </p:blipFill>
        <p:spPr>
          <a:xfrm>
            <a:off x="2485359" y="3821971"/>
            <a:ext cx="184274" cy="180166"/>
          </a:xfrm>
          <a:prstGeom prst="rect">
            <a:avLst/>
          </a:prstGeom>
          <a:noFill/>
          <a:ln>
            <a:noFill/>
          </a:ln>
        </p:spPr>
      </p:pic>
      <p:pic>
        <p:nvPicPr>
          <p:cNvPr id="1268" name="Google Shape;1268;p115"/>
          <p:cNvPicPr preferRelativeResize="0"/>
          <p:nvPr/>
        </p:nvPicPr>
        <p:blipFill>
          <a:blip r:embed="rId4">
            <a:alphaModFix/>
          </a:blip>
          <a:stretch>
            <a:fillRect/>
          </a:stretch>
        </p:blipFill>
        <p:spPr>
          <a:xfrm>
            <a:off x="1892544" y="4010759"/>
            <a:ext cx="184274" cy="180166"/>
          </a:xfrm>
          <a:prstGeom prst="rect">
            <a:avLst/>
          </a:prstGeom>
          <a:noFill/>
          <a:ln>
            <a:noFill/>
          </a:ln>
        </p:spPr>
      </p:pic>
      <p:pic>
        <p:nvPicPr>
          <p:cNvPr id="1269" name="Google Shape;1269;p115"/>
          <p:cNvPicPr preferRelativeResize="0"/>
          <p:nvPr/>
        </p:nvPicPr>
        <p:blipFill>
          <a:blip r:embed="rId4">
            <a:alphaModFix/>
          </a:blip>
          <a:stretch>
            <a:fillRect/>
          </a:stretch>
        </p:blipFill>
        <p:spPr>
          <a:xfrm>
            <a:off x="2090149" y="4010759"/>
            <a:ext cx="184274" cy="180166"/>
          </a:xfrm>
          <a:prstGeom prst="rect">
            <a:avLst/>
          </a:prstGeom>
          <a:noFill/>
          <a:ln>
            <a:noFill/>
          </a:ln>
        </p:spPr>
      </p:pic>
      <p:pic>
        <p:nvPicPr>
          <p:cNvPr id="1270" name="Google Shape;1270;p115"/>
          <p:cNvPicPr preferRelativeResize="0"/>
          <p:nvPr/>
        </p:nvPicPr>
        <p:blipFill>
          <a:blip r:embed="rId4">
            <a:alphaModFix/>
          </a:blip>
          <a:stretch>
            <a:fillRect/>
          </a:stretch>
        </p:blipFill>
        <p:spPr>
          <a:xfrm>
            <a:off x="2287754" y="4010759"/>
            <a:ext cx="184274" cy="180166"/>
          </a:xfrm>
          <a:prstGeom prst="rect">
            <a:avLst/>
          </a:prstGeom>
          <a:noFill/>
          <a:ln>
            <a:noFill/>
          </a:ln>
        </p:spPr>
      </p:pic>
      <p:pic>
        <p:nvPicPr>
          <p:cNvPr id="1271" name="Google Shape;1271;p115"/>
          <p:cNvPicPr preferRelativeResize="0"/>
          <p:nvPr/>
        </p:nvPicPr>
        <p:blipFill>
          <a:blip r:embed="rId4">
            <a:alphaModFix/>
          </a:blip>
          <a:stretch>
            <a:fillRect/>
          </a:stretch>
        </p:blipFill>
        <p:spPr>
          <a:xfrm>
            <a:off x="2485359" y="4010759"/>
            <a:ext cx="184274" cy="180166"/>
          </a:xfrm>
          <a:prstGeom prst="rect">
            <a:avLst/>
          </a:prstGeom>
          <a:noFill/>
          <a:ln>
            <a:noFill/>
          </a:ln>
        </p:spPr>
      </p:pic>
      <p:pic>
        <p:nvPicPr>
          <p:cNvPr id="1272" name="Google Shape;1272;p115"/>
          <p:cNvPicPr preferRelativeResize="0"/>
          <p:nvPr/>
        </p:nvPicPr>
        <p:blipFill>
          <a:blip r:embed="rId4">
            <a:alphaModFix/>
          </a:blip>
          <a:stretch>
            <a:fillRect/>
          </a:stretch>
        </p:blipFill>
        <p:spPr>
          <a:xfrm>
            <a:off x="2682960" y="3821971"/>
            <a:ext cx="184274" cy="180166"/>
          </a:xfrm>
          <a:prstGeom prst="rect">
            <a:avLst/>
          </a:prstGeom>
          <a:noFill/>
          <a:ln>
            <a:noFill/>
          </a:ln>
        </p:spPr>
      </p:pic>
      <p:pic>
        <p:nvPicPr>
          <p:cNvPr id="1273" name="Google Shape;1273;p115"/>
          <p:cNvPicPr preferRelativeResize="0"/>
          <p:nvPr/>
        </p:nvPicPr>
        <p:blipFill>
          <a:blip r:embed="rId4">
            <a:alphaModFix/>
          </a:blip>
          <a:stretch>
            <a:fillRect/>
          </a:stretch>
        </p:blipFill>
        <p:spPr>
          <a:xfrm>
            <a:off x="2880565" y="3821971"/>
            <a:ext cx="184274" cy="180166"/>
          </a:xfrm>
          <a:prstGeom prst="rect">
            <a:avLst/>
          </a:prstGeom>
          <a:noFill/>
          <a:ln>
            <a:noFill/>
          </a:ln>
        </p:spPr>
      </p:pic>
      <p:pic>
        <p:nvPicPr>
          <p:cNvPr id="1274" name="Google Shape;1274;p115"/>
          <p:cNvPicPr preferRelativeResize="0"/>
          <p:nvPr/>
        </p:nvPicPr>
        <p:blipFill>
          <a:blip r:embed="rId4">
            <a:alphaModFix/>
          </a:blip>
          <a:stretch>
            <a:fillRect/>
          </a:stretch>
        </p:blipFill>
        <p:spPr>
          <a:xfrm>
            <a:off x="3078170" y="3821971"/>
            <a:ext cx="184274" cy="180166"/>
          </a:xfrm>
          <a:prstGeom prst="rect">
            <a:avLst/>
          </a:prstGeom>
          <a:noFill/>
          <a:ln>
            <a:noFill/>
          </a:ln>
        </p:spPr>
      </p:pic>
      <p:pic>
        <p:nvPicPr>
          <p:cNvPr id="1275" name="Google Shape;1275;p115"/>
          <p:cNvPicPr preferRelativeResize="0"/>
          <p:nvPr/>
        </p:nvPicPr>
        <p:blipFill>
          <a:blip r:embed="rId4">
            <a:alphaModFix/>
          </a:blip>
          <a:stretch>
            <a:fillRect/>
          </a:stretch>
        </p:blipFill>
        <p:spPr>
          <a:xfrm>
            <a:off x="3275775" y="3821971"/>
            <a:ext cx="184274" cy="180166"/>
          </a:xfrm>
          <a:prstGeom prst="rect">
            <a:avLst/>
          </a:prstGeom>
          <a:noFill/>
          <a:ln>
            <a:noFill/>
          </a:ln>
        </p:spPr>
      </p:pic>
      <p:pic>
        <p:nvPicPr>
          <p:cNvPr id="1276" name="Google Shape;1276;p115"/>
          <p:cNvPicPr preferRelativeResize="0"/>
          <p:nvPr/>
        </p:nvPicPr>
        <p:blipFill>
          <a:blip r:embed="rId4">
            <a:alphaModFix/>
          </a:blip>
          <a:stretch>
            <a:fillRect/>
          </a:stretch>
        </p:blipFill>
        <p:spPr>
          <a:xfrm>
            <a:off x="2682960" y="4010759"/>
            <a:ext cx="184274" cy="180166"/>
          </a:xfrm>
          <a:prstGeom prst="rect">
            <a:avLst/>
          </a:prstGeom>
          <a:noFill/>
          <a:ln>
            <a:noFill/>
          </a:ln>
        </p:spPr>
      </p:pic>
      <p:pic>
        <p:nvPicPr>
          <p:cNvPr id="1277" name="Google Shape;1277;p115"/>
          <p:cNvPicPr preferRelativeResize="0"/>
          <p:nvPr/>
        </p:nvPicPr>
        <p:blipFill>
          <a:blip r:embed="rId4">
            <a:alphaModFix/>
          </a:blip>
          <a:stretch>
            <a:fillRect/>
          </a:stretch>
        </p:blipFill>
        <p:spPr>
          <a:xfrm>
            <a:off x="2880565" y="4010759"/>
            <a:ext cx="184274" cy="180166"/>
          </a:xfrm>
          <a:prstGeom prst="rect">
            <a:avLst/>
          </a:prstGeom>
          <a:noFill/>
          <a:ln>
            <a:noFill/>
          </a:ln>
        </p:spPr>
      </p:pic>
      <p:pic>
        <p:nvPicPr>
          <p:cNvPr id="1278" name="Google Shape;1278;p115"/>
          <p:cNvPicPr preferRelativeResize="0"/>
          <p:nvPr/>
        </p:nvPicPr>
        <p:blipFill>
          <a:blip r:embed="rId4">
            <a:alphaModFix/>
          </a:blip>
          <a:stretch>
            <a:fillRect/>
          </a:stretch>
        </p:blipFill>
        <p:spPr>
          <a:xfrm>
            <a:off x="3078170" y="4010759"/>
            <a:ext cx="184274" cy="180166"/>
          </a:xfrm>
          <a:prstGeom prst="rect">
            <a:avLst/>
          </a:prstGeom>
          <a:noFill/>
          <a:ln>
            <a:noFill/>
          </a:ln>
        </p:spPr>
      </p:pic>
      <p:pic>
        <p:nvPicPr>
          <p:cNvPr id="1279" name="Google Shape;1279;p115"/>
          <p:cNvPicPr preferRelativeResize="0"/>
          <p:nvPr/>
        </p:nvPicPr>
        <p:blipFill>
          <a:blip r:embed="rId4">
            <a:alphaModFix/>
          </a:blip>
          <a:stretch>
            <a:fillRect/>
          </a:stretch>
        </p:blipFill>
        <p:spPr>
          <a:xfrm>
            <a:off x="3275775" y="4010759"/>
            <a:ext cx="184274" cy="180166"/>
          </a:xfrm>
          <a:prstGeom prst="rect">
            <a:avLst/>
          </a:prstGeom>
          <a:noFill/>
          <a:ln>
            <a:noFill/>
          </a:ln>
        </p:spPr>
      </p:pic>
      <p:pic>
        <p:nvPicPr>
          <p:cNvPr id="1280" name="Google Shape;1280;p115"/>
          <p:cNvPicPr preferRelativeResize="0"/>
          <p:nvPr/>
        </p:nvPicPr>
        <p:blipFill>
          <a:blip r:embed="rId4">
            <a:alphaModFix/>
          </a:blip>
          <a:stretch>
            <a:fillRect/>
          </a:stretch>
        </p:blipFill>
        <p:spPr>
          <a:xfrm>
            <a:off x="311700" y="4199550"/>
            <a:ext cx="184274" cy="180166"/>
          </a:xfrm>
          <a:prstGeom prst="rect">
            <a:avLst/>
          </a:prstGeom>
          <a:noFill/>
          <a:ln>
            <a:noFill/>
          </a:ln>
        </p:spPr>
      </p:pic>
      <p:pic>
        <p:nvPicPr>
          <p:cNvPr id="1281" name="Google Shape;1281;p115"/>
          <p:cNvPicPr preferRelativeResize="0"/>
          <p:nvPr/>
        </p:nvPicPr>
        <p:blipFill>
          <a:blip r:embed="rId4">
            <a:alphaModFix/>
          </a:blip>
          <a:stretch>
            <a:fillRect/>
          </a:stretch>
        </p:blipFill>
        <p:spPr>
          <a:xfrm>
            <a:off x="509305" y="4199550"/>
            <a:ext cx="184274" cy="180166"/>
          </a:xfrm>
          <a:prstGeom prst="rect">
            <a:avLst/>
          </a:prstGeom>
          <a:noFill/>
          <a:ln>
            <a:noFill/>
          </a:ln>
        </p:spPr>
      </p:pic>
      <p:pic>
        <p:nvPicPr>
          <p:cNvPr id="1282" name="Google Shape;1282;p115"/>
          <p:cNvPicPr preferRelativeResize="0"/>
          <p:nvPr/>
        </p:nvPicPr>
        <p:blipFill>
          <a:blip r:embed="rId4">
            <a:alphaModFix/>
          </a:blip>
          <a:stretch>
            <a:fillRect/>
          </a:stretch>
        </p:blipFill>
        <p:spPr>
          <a:xfrm>
            <a:off x="706910" y="4199550"/>
            <a:ext cx="184274" cy="180166"/>
          </a:xfrm>
          <a:prstGeom prst="rect">
            <a:avLst/>
          </a:prstGeom>
          <a:noFill/>
          <a:ln>
            <a:noFill/>
          </a:ln>
        </p:spPr>
      </p:pic>
      <p:pic>
        <p:nvPicPr>
          <p:cNvPr id="1283" name="Google Shape;1283;p115"/>
          <p:cNvPicPr preferRelativeResize="0"/>
          <p:nvPr/>
        </p:nvPicPr>
        <p:blipFill>
          <a:blip r:embed="rId4">
            <a:alphaModFix/>
          </a:blip>
          <a:stretch>
            <a:fillRect/>
          </a:stretch>
        </p:blipFill>
        <p:spPr>
          <a:xfrm>
            <a:off x="904515" y="4199550"/>
            <a:ext cx="184274" cy="180166"/>
          </a:xfrm>
          <a:prstGeom prst="rect">
            <a:avLst/>
          </a:prstGeom>
          <a:noFill/>
          <a:ln>
            <a:noFill/>
          </a:ln>
        </p:spPr>
      </p:pic>
      <p:pic>
        <p:nvPicPr>
          <p:cNvPr id="1284" name="Google Shape;1284;p115"/>
          <p:cNvPicPr preferRelativeResize="0"/>
          <p:nvPr/>
        </p:nvPicPr>
        <p:blipFill>
          <a:blip r:embed="rId4">
            <a:alphaModFix/>
          </a:blip>
          <a:stretch>
            <a:fillRect/>
          </a:stretch>
        </p:blipFill>
        <p:spPr>
          <a:xfrm>
            <a:off x="311700" y="4388338"/>
            <a:ext cx="184274" cy="180166"/>
          </a:xfrm>
          <a:prstGeom prst="rect">
            <a:avLst/>
          </a:prstGeom>
          <a:noFill/>
          <a:ln>
            <a:noFill/>
          </a:ln>
        </p:spPr>
      </p:pic>
      <p:pic>
        <p:nvPicPr>
          <p:cNvPr id="1285" name="Google Shape;1285;p115"/>
          <p:cNvPicPr preferRelativeResize="0"/>
          <p:nvPr/>
        </p:nvPicPr>
        <p:blipFill>
          <a:blip r:embed="rId4">
            <a:alphaModFix/>
          </a:blip>
          <a:stretch>
            <a:fillRect/>
          </a:stretch>
        </p:blipFill>
        <p:spPr>
          <a:xfrm>
            <a:off x="509305" y="4388338"/>
            <a:ext cx="184274" cy="180166"/>
          </a:xfrm>
          <a:prstGeom prst="rect">
            <a:avLst/>
          </a:prstGeom>
          <a:noFill/>
          <a:ln>
            <a:noFill/>
          </a:ln>
        </p:spPr>
      </p:pic>
      <p:pic>
        <p:nvPicPr>
          <p:cNvPr id="1286" name="Google Shape;1286;p115"/>
          <p:cNvPicPr preferRelativeResize="0"/>
          <p:nvPr/>
        </p:nvPicPr>
        <p:blipFill>
          <a:blip r:embed="rId4">
            <a:alphaModFix/>
          </a:blip>
          <a:stretch>
            <a:fillRect/>
          </a:stretch>
        </p:blipFill>
        <p:spPr>
          <a:xfrm>
            <a:off x="706910" y="4388338"/>
            <a:ext cx="184274" cy="180166"/>
          </a:xfrm>
          <a:prstGeom prst="rect">
            <a:avLst/>
          </a:prstGeom>
          <a:noFill/>
          <a:ln>
            <a:noFill/>
          </a:ln>
        </p:spPr>
      </p:pic>
      <p:pic>
        <p:nvPicPr>
          <p:cNvPr id="1287" name="Google Shape;1287;p115"/>
          <p:cNvPicPr preferRelativeResize="0"/>
          <p:nvPr/>
        </p:nvPicPr>
        <p:blipFill>
          <a:blip r:embed="rId4">
            <a:alphaModFix/>
          </a:blip>
          <a:stretch>
            <a:fillRect/>
          </a:stretch>
        </p:blipFill>
        <p:spPr>
          <a:xfrm>
            <a:off x="904515" y="4388338"/>
            <a:ext cx="184274" cy="180166"/>
          </a:xfrm>
          <a:prstGeom prst="rect">
            <a:avLst/>
          </a:prstGeom>
          <a:noFill/>
          <a:ln>
            <a:noFill/>
          </a:ln>
        </p:spPr>
      </p:pic>
      <p:pic>
        <p:nvPicPr>
          <p:cNvPr id="1288" name="Google Shape;1288;p115"/>
          <p:cNvPicPr preferRelativeResize="0"/>
          <p:nvPr/>
        </p:nvPicPr>
        <p:blipFill>
          <a:blip r:embed="rId4">
            <a:alphaModFix/>
          </a:blip>
          <a:stretch>
            <a:fillRect/>
          </a:stretch>
        </p:blipFill>
        <p:spPr>
          <a:xfrm>
            <a:off x="1102116" y="4199550"/>
            <a:ext cx="184274" cy="180166"/>
          </a:xfrm>
          <a:prstGeom prst="rect">
            <a:avLst/>
          </a:prstGeom>
          <a:noFill/>
          <a:ln>
            <a:noFill/>
          </a:ln>
        </p:spPr>
      </p:pic>
      <p:pic>
        <p:nvPicPr>
          <p:cNvPr id="1289" name="Google Shape;1289;p115"/>
          <p:cNvPicPr preferRelativeResize="0"/>
          <p:nvPr/>
        </p:nvPicPr>
        <p:blipFill>
          <a:blip r:embed="rId4">
            <a:alphaModFix/>
          </a:blip>
          <a:stretch>
            <a:fillRect/>
          </a:stretch>
        </p:blipFill>
        <p:spPr>
          <a:xfrm>
            <a:off x="1299721" y="4199550"/>
            <a:ext cx="184274" cy="180166"/>
          </a:xfrm>
          <a:prstGeom prst="rect">
            <a:avLst/>
          </a:prstGeom>
          <a:noFill/>
          <a:ln>
            <a:noFill/>
          </a:ln>
        </p:spPr>
      </p:pic>
      <p:pic>
        <p:nvPicPr>
          <p:cNvPr id="1290" name="Google Shape;1290;p115"/>
          <p:cNvPicPr preferRelativeResize="0"/>
          <p:nvPr/>
        </p:nvPicPr>
        <p:blipFill>
          <a:blip r:embed="rId4">
            <a:alphaModFix/>
          </a:blip>
          <a:stretch>
            <a:fillRect/>
          </a:stretch>
        </p:blipFill>
        <p:spPr>
          <a:xfrm>
            <a:off x="1497326" y="4199550"/>
            <a:ext cx="184274" cy="180166"/>
          </a:xfrm>
          <a:prstGeom prst="rect">
            <a:avLst/>
          </a:prstGeom>
          <a:noFill/>
          <a:ln>
            <a:noFill/>
          </a:ln>
        </p:spPr>
      </p:pic>
      <p:pic>
        <p:nvPicPr>
          <p:cNvPr id="1291" name="Google Shape;1291;p115"/>
          <p:cNvPicPr preferRelativeResize="0"/>
          <p:nvPr/>
        </p:nvPicPr>
        <p:blipFill>
          <a:blip r:embed="rId4">
            <a:alphaModFix/>
          </a:blip>
          <a:stretch>
            <a:fillRect/>
          </a:stretch>
        </p:blipFill>
        <p:spPr>
          <a:xfrm>
            <a:off x="1694931" y="4199550"/>
            <a:ext cx="184274" cy="180166"/>
          </a:xfrm>
          <a:prstGeom prst="rect">
            <a:avLst/>
          </a:prstGeom>
          <a:noFill/>
          <a:ln>
            <a:noFill/>
          </a:ln>
        </p:spPr>
      </p:pic>
      <p:pic>
        <p:nvPicPr>
          <p:cNvPr id="1292" name="Google Shape;1292;p115"/>
          <p:cNvPicPr preferRelativeResize="0"/>
          <p:nvPr/>
        </p:nvPicPr>
        <p:blipFill>
          <a:blip r:embed="rId4">
            <a:alphaModFix/>
          </a:blip>
          <a:stretch>
            <a:fillRect/>
          </a:stretch>
        </p:blipFill>
        <p:spPr>
          <a:xfrm>
            <a:off x="1102116" y="4388338"/>
            <a:ext cx="184274" cy="180166"/>
          </a:xfrm>
          <a:prstGeom prst="rect">
            <a:avLst/>
          </a:prstGeom>
          <a:noFill/>
          <a:ln>
            <a:noFill/>
          </a:ln>
        </p:spPr>
      </p:pic>
      <p:pic>
        <p:nvPicPr>
          <p:cNvPr id="1293" name="Google Shape;1293;p115"/>
          <p:cNvPicPr preferRelativeResize="0"/>
          <p:nvPr/>
        </p:nvPicPr>
        <p:blipFill>
          <a:blip r:embed="rId4">
            <a:alphaModFix/>
          </a:blip>
          <a:stretch>
            <a:fillRect/>
          </a:stretch>
        </p:blipFill>
        <p:spPr>
          <a:xfrm>
            <a:off x="1299721" y="4388338"/>
            <a:ext cx="184274" cy="180166"/>
          </a:xfrm>
          <a:prstGeom prst="rect">
            <a:avLst/>
          </a:prstGeom>
          <a:noFill/>
          <a:ln>
            <a:noFill/>
          </a:ln>
        </p:spPr>
      </p:pic>
      <p:pic>
        <p:nvPicPr>
          <p:cNvPr id="1294" name="Google Shape;1294;p115"/>
          <p:cNvPicPr preferRelativeResize="0"/>
          <p:nvPr/>
        </p:nvPicPr>
        <p:blipFill>
          <a:blip r:embed="rId4">
            <a:alphaModFix/>
          </a:blip>
          <a:stretch>
            <a:fillRect/>
          </a:stretch>
        </p:blipFill>
        <p:spPr>
          <a:xfrm>
            <a:off x="1497326" y="4388338"/>
            <a:ext cx="184274" cy="180166"/>
          </a:xfrm>
          <a:prstGeom prst="rect">
            <a:avLst/>
          </a:prstGeom>
          <a:noFill/>
          <a:ln>
            <a:noFill/>
          </a:ln>
        </p:spPr>
      </p:pic>
      <p:pic>
        <p:nvPicPr>
          <p:cNvPr id="1295" name="Google Shape;1295;p115"/>
          <p:cNvPicPr preferRelativeResize="0"/>
          <p:nvPr/>
        </p:nvPicPr>
        <p:blipFill>
          <a:blip r:embed="rId4">
            <a:alphaModFix/>
          </a:blip>
          <a:stretch>
            <a:fillRect/>
          </a:stretch>
        </p:blipFill>
        <p:spPr>
          <a:xfrm>
            <a:off x="1694931" y="4388338"/>
            <a:ext cx="184274" cy="180166"/>
          </a:xfrm>
          <a:prstGeom prst="rect">
            <a:avLst/>
          </a:prstGeom>
          <a:noFill/>
          <a:ln>
            <a:noFill/>
          </a:ln>
        </p:spPr>
      </p:pic>
      <p:pic>
        <p:nvPicPr>
          <p:cNvPr id="1296" name="Google Shape;1296;p115"/>
          <p:cNvPicPr preferRelativeResize="0"/>
          <p:nvPr/>
        </p:nvPicPr>
        <p:blipFill>
          <a:blip r:embed="rId4">
            <a:alphaModFix/>
          </a:blip>
          <a:stretch>
            <a:fillRect/>
          </a:stretch>
        </p:blipFill>
        <p:spPr>
          <a:xfrm>
            <a:off x="311700" y="4577121"/>
            <a:ext cx="184274" cy="180166"/>
          </a:xfrm>
          <a:prstGeom prst="rect">
            <a:avLst/>
          </a:prstGeom>
          <a:noFill/>
          <a:ln>
            <a:noFill/>
          </a:ln>
        </p:spPr>
      </p:pic>
      <p:pic>
        <p:nvPicPr>
          <p:cNvPr id="1297" name="Google Shape;1297;p115"/>
          <p:cNvPicPr preferRelativeResize="0"/>
          <p:nvPr/>
        </p:nvPicPr>
        <p:blipFill>
          <a:blip r:embed="rId4">
            <a:alphaModFix/>
          </a:blip>
          <a:stretch>
            <a:fillRect/>
          </a:stretch>
        </p:blipFill>
        <p:spPr>
          <a:xfrm>
            <a:off x="509305" y="4577121"/>
            <a:ext cx="184274" cy="180166"/>
          </a:xfrm>
          <a:prstGeom prst="rect">
            <a:avLst/>
          </a:prstGeom>
          <a:noFill/>
          <a:ln>
            <a:noFill/>
          </a:ln>
        </p:spPr>
      </p:pic>
      <p:pic>
        <p:nvPicPr>
          <p:cNvPr id="1298" name="Google Shape;1298;p115"/>
          <p:cNvPicPr preferRelativeResize="0"/>
          <p:nvPr/>
        </p:nvPicPr>
        <p:blipFill>
          <a:blip r:embed="rId4">
            <a:alphaModFix/>
          </a:blip>
          <a:stretch>
            <a:fillRect/>
          </a:stretch>
        </p:blipFill>
        <p:spPr>
          <a:xfrm>
            <a:off x="706910" y="4577121"/>
            <a:ext cx="184274" cy="180166"/>
          </a:xfrm>
          <a:prstGeom prst="rect">
            <a:avLst/>
          </a:prstGeom>
          <a:noFill/>
          <a:ln>
            <a:noFill/>
          </a:ln>
        </p:spPr>
      </p:pic>
      <p:pic>
        <p:nvPicPr>
          <p:cNvPr id="1299" name="Google Shape;1299;p115"/>
          <p:cNvPicPr preferRelativeResize="0"/>
          <p:nvPr/>
        </p:nvPicPr>
        <p:blipFill>
          <a:blip r:embed="rId4">
            <a:alphaModFix/>
          </a:blip>
          <a:stretch>
            <a:fillRect/>
          </a:stretch>
        </p:blipFill>
        <p:spPr>
          <a:xfrm>
            <a:off x="904515" y="4577121"/>
            <a:ext cx="184274" cy="180166"/>
          </a:xfrm>
          <a:prstGeom prst="rect">
            <a:avLst/>
          </a:prstGeom>
          <a:noFill/>
          <a:ln>
            <a:noFill/>
          </a:ln>
        </p:spPr>
      </p:pic>
      <p:pic>
        <p:nvPicPr>
          <p:cNvPr id="1300" name="Google Shape;1300;p115"/>
          <p:cNvPicPr preferRelativeResize="0"/>
          <p:nvPr/>
        </p:nvPicPr>
        <p:blipFill>
          <a:blip r:embed="rId4">
            <a:alphaModFix/>
          </a:blip>
          <a:stretch>
            <a:fillRect/>
          </a:stretch>
        </p:blipFill>
        <p:spPr>
          <a:xfrm>
            <a:off x="311700" y="4765909"/>
            <a:ext cx="184274" cy="180166"/>
          </a:xfrm>
          <a:prstGeom prst="rect">
            <a:avLst/>
          </a:prstGeom>
          <a:noFill/>
          <a:ln>
            <a:noFill/>
          </a:ln>
        </p:spPr>
      </p:pic>
      <p:pic>
        <p:nvPicPr>
          <p:cNvPr id="1301" name="Google Shape;1301;p115"/>
          <p:cNvPicPr preferRelativeResize="0"/>
          <p:nvPr/>
        </p:nvPicPr>
        <p:blipFill>
          <a:blip r:embed="rId4">
            <a:alphaModFix/>
          </a:blip>
          <a:stretch>
            <a:fillRect/>
          </a:stretch>
        </p:blipFill>
        <p:spPr>
          <a:xfrm>
            <a:off x="509305" y="4765909"/>
            <a:ext cx="184274" cy="180166"/>
          </a:xfrm>
          <a:prstGeom prst="rect">
            <a:avLst/>
          </a:prstGeom>
          <a:noFill/>
          <a:ln>
            <a:noFill/>
          </a:ln>
        </p:spPr>
      </p:pic>
      <p:pic>
        <p:nvPicPr>
          <p:cNvPr id="1302" name="Google Shape;1302;p115"/>
          <p:cNvPicPr preferRelativeResize="0"/>
          <p:nvPr/>
        </p:nvPicPr>
        <p:blipFill>
          <a:blip r:embed="rId4">
            <a:alphaModFix/>
          </a:blip>
          <a:stretch>
            <a:fillRect/>
          </a:stretch>
        </p:blipFill>
        <p:spPr>
          <a:xfrm>
            <a:off x="706910" y="4765909"/>
            <a:ext cx="184274" cy="180166"/>
          </a:xfrm>
          <a:prstGeom prst="rect">
            <a:avLst/>
          </a:prstGeom>
          <a:noFill/>
          <a:ln>
            <a:noFill/>
          </a:ln>
        </p:spPr>
      </p:pic>
      <p:pic>
        <p:nvPicPr>
          <p:cNvPr id="1303" name="Google Shape;1303;p115"/>
          <p:cNvPicPr preferRelativeResize="0"/>
          <p:nvPr/>
        </p:nvPicPr>
        <p:blipFill>
          <a:blip r:embed="rId4">
            <a:alphaModFix/>
          </a:blip>
          <a:stretch>
            <a:fillRect/>
          </a:stretch>
        </p:blipFill>
        <p:spPr>
          <a:xfrm>
            <a:off x="904515" y="4765909"/>
            <a:ext cx="184274" cy="180166"/>
          </a:xfrm>
          <a:prstGeom prst="rect">
            <a:avLst/>
          </a:prstGeom>
          <a:noFill/>
          <a:ln>
            <a:noFill/>
          </a:ln>
        </p:spPr>
      </p:pic>
      <p:pic>
        <p:nvPicPr>
          <p:cNvPr id="1304" name="Google Shape;1304;p115"/>
          <p:cNvPicPr preferRelativeResize="0"/>
          <p:nvPr/>
        </p:nvPicPr>
        <p:blipFill>
          <a:blip r:embed="rId4">
            <a:alphaModFix/>
          </a:blip>
          <a:stretch>
            <a:fillRect/>
          </a:stretch>
        </p:blipFill>
        <p:spPr>
          <a:xfrm>
            <a:off x="1102116" y="4577121"/>
            <a:ext cx="184274" cy="180166"/>
          </a:xfrm>
          <a:prstGeom prst="rect">
            <a:avLst/>
          </a:prstGeom>
          <a:noFill/>
          <a:ln>
            <a:noFill/>
          </a:ln>
        </p:spPr>
      </p:pic>
      <p:pic>
        <p:nvPicPr>
          <p:cNvPr id="1305" name="Google Shape;1305;p115"/>
          <p:cNvPicPr preferRelativeResize="0"/>
          <p:nvPr/>
        </p:nvPicPr>
        <p:blipFill>
          <a:blip r:embed="rId4">
            <a:alphaModFix/>
          </a:blip>
          <a:stretch>
            <a:fillRect/>
          </a:stretch>
        </p:blipFill>
        <p:spPr>
          <a:xfrm>
            <a:off x="1299721" y="4577121"/>
            <a:ext cx="184274" cy="180166"/>
          </a:xfrm>
          <a:prstGeom prst="rect">
            <a:avLst/>
          </a:prstGeom>
          <a:noFill/>
          <a:ln>
            <a:noFill/>
          </a:ln>
        </p:spPr>
      </p:pic>
      <p:pic>
        <p:nvPicPr>
          <p:cNvPr id="1306" name="Google Shape;1306;p115"/>
          <p:cNvPicPr preferRelativeResize="0"/>
          <p:nvPr/>
        </p:nvPicPr>
        <p:blipFill>
          <a:blip r:embed="rId4">
            <a:alphaModFix/>
          </a:blip>
          <a:stretch>
            <a:fillRect/>
          </a:stretch>
        </p:blipFill>
        <p:spPr>
          <a:xfrm>
            <a:off x="1497326" y="4577121"/>
            <a:ext cx="184274" cy="180166"/>
          </a:xfrm>
          <a:prstGeom prst="rect">
            <a:avLst/>
          </a:prstGeom>
          <a:noFill/>
          <a:ln>
            <a:noFill/>
          </a:ln>
        </p:spPr>
      </p:pic>
      <p:pic>
        <p:nvPicPr>
          <p:cNvPr id="1307" name="Google Shape;1307;p115"/>
          <p:cNvPicPr preferRelativeResize="0"/>
          <p:nvPr/>
        </p:nvPicPr>
        <p:blipFill>
          <a:blip r:embed="rId4">
            <a:alphaModFix/>
          </a:blip>
          <a:stretch>
            <a:fillRect/>
          </a:stretch>
        </p:blipFill>
        <p:spPr>
          <a:xfrm>
            <a:off x="1694931" y="4577121"/>
            <a:ext cx="184274" cy="180166"/>
          </a:xfrm>
          <a:prstGeom prst="rect">
            <a:avLst/>
          </a:prstGeom>
          <a:noFill/>
          <a:ln>
            <a:noFill/>
          </a:ln>
        </p:spPr>
      </p:pic>
      <p:pic>
        <p:nvPicPr>
          <p:cNvPr id="1308" name="Google Shape;1308;p115"/>
          <p:cNvPicPr preferRelativeResize="0"/>
          <p:nvPr/>
        </p:nvPicPr>
        <p:blipFill>
          <a:blip r:embed="rId4">
            <a:alphaModFix/>
          </a:blip>
          <a:stretch>
            <a:fillRect/>
          </a:stretch>
        </p:blipFill>
        <p:spPr>
          <a:xfrm>
            <a:off x="1102116" y="4765909"/>
            <a:ext cx="184274" cy="180166"/>
          </a:xfrm>
          <a:prstGeom prst="rect">
            <a:avLst/>
          </a:prstGeom>
          <a:noFill/>
          <a:ln>
            <a:noFill/>
          </a:ln>
        </p:spPr>
      </p:pic>
      <p:pic>
        <p:nvPicPr>
          <p:cNvPr id="1309" name="Google Shape;1309;p115"/>
          <p:cNvPicPr preferRelativeResize="0"/>
          <p:nvPr/>
        </p:nvPicPr>
        <p:blipFill>
          <a:blip r:embed="rId4">
            <a:alphaModFix/>
          </a:blip>
          <a:stretch>
            <a:fillRect/>
          </a:stretch>
        </p:blipFill>
        <p:spPr>
          <a:xfrm>
            <a:off x="1299721" y="4765909"/>
            <a:ext cx="184274" cy="180166"/>
          </a:xfrm>
          <a:prstGeom prst="rect">
            <a:avLst/>
          </a:prstGeom>
          <a:noFill/>
          <a:ln>
            <a:noFill/>
          </a:ln>
        </p:spPr>
      </p:pic>
      <p:pic>
        <p:nvPicPr>
          <p:cNvPr id="1310" name="Google Shape;1310;p115"/>
          <p:cNvPicPr preferRelativeResize="0"/>
          <p:nvPr/>
        </p:nvPicPr>
        <p:blipFill>
          <a:blip r:embed="rId4">
            <a:alphaModFix/>
          </a:blip>
          <a:stretch>
            <a:fillRect/>
          </a:stretch>
        </p:blipFill>
        <p:spPr>
          <a:xfrm>
            <a:off x="1497326" y="4765909"/>
            <a:ext cx="184274" cy="180166"/>
          </a:xfrm>
          <a:prstGeom prst="rect">
            <a:avLst/>
          </a:prstGeom>
          <a:noFill/>
          <a:ln>
            <a:noFill/>
          </a:ln>
        </p:spPr>
      </p:pic>
      <p:pic>
        <p:nvPicPr>
          <p:cNvPr id="1311" name="Google Shape;1311;p115"/>
          <p:cNvPicPr preferRelativeResize="0"/>
          <p:nvPr/>
        </p:nvPicPr>
        <p:blipFill>
          <a:blip r:embed="rId4">
            <a:alphaModFix/>
          </a:blip>
          <a:stretch>
            <a:fillRect/>
          </a:stretch>
        </p:blipFill>
        <p:spPr>
          <a:xfrm>
            <a:off x="1694931" y="4765909"/>
            <a:ext cx="184274" cy="180166"/>
          </a:xfrm>
          <a:prstGeom prst="rect">
            <a:avLst/>
          </a:prstGeom>
          <a:noFill/>
          <a:ln>
            <a:noFill/>
          </a:ln>
        </p:spPr>
      </p:pic>
      <p:pic>
        <p:nvPicPr>
          <p:cNvPr id="1312" name="Google Shape;1312;p115"/>
          <p:cNvPicPr preferRelativeResize="0"/>
          <p:nvPr/>
        </p:nvPicPr>
        <p:blipFill>
          <a:blip r:embed="rId4">
            <a:alphaModFix/>
          </a:blip>
          <a:stretch>
            <a:fillRect/>
          </a:stretch>
        </p:blipFill>
        <p:spPr>
          <a:xfrm>
            <a:off x="1892544" y="4199550"/>
            <a:ext cx="184274" cy="180166"/>
          </a:xfrm>
          <a:prstGeom prst="rect">
            <a:avLst/>
          </a:prstGeom>
          <a:noFill/>
          <a:ln>
            <a:noFill/>
          </a:ln>
        </p:spPr>
      </p:pic>
      <p:pic>
        <p:nvPicPr>
          <p:cNvPr id="1313" name="Google Shape;1313;p115"/>
          <p:cNvPicPr preferRelativeResize="0"/>
          <p:nvPr/>
        </p:nvPicPr>
        <p:blipFill>
          <a:blip r:embed="rId4">
            <a:alphaModFix/>
          </a:blip>
          <a:stretch>
            <a:fillRect/>
          </a:stretch>
        </p:blipFill>
        <p:spPr>
          <a:xfrm>
            <a:off x="2090149" y="4199550"/>
            <a:ext cx="184274" cy="180166"/>
          </a:xfrm>
          <a:prstGeom prst="rect">
            <a:avLst/>
          </a:prstGeom>
          <a:noFill/>
          <a:ln>
            <a:noFill/>
          </a:ln>
        </p:spPr>
      </p:pic>
      <p:pic>
        <p:nvPicPr>
          <p:cNvPr id="1314" name="Google Shape;1314;p115"/>
          <p:cNvPicPr preferRelativeResize="0"/>
          <p:nvPr/>
        </p:nvPicPr>
        <p:blipFill>
          <a:blip r:embed="rId4">
            <a:alphaModFix/>
          </a:blip>
          <a:stretch>
            <a:fillRect/>
          </a:stretch>
        </p:blipFill>
        <p:spPr>
          <a:xfrm>
            <a:off x="2287754" y="4199550"/>
            <a:ext cx="184274" cy="180166"/>
          </a:xfrm>
          <a:prstGeom prst="rect">
            <a:avLst/>
          </a:prstGeom>
          <a:noFill/>
          <a:ln>
            <a:noFill/>
          </a:ln>
        </p:spPr>
      </p:pic>
      <p:pic>
        <p:nvPicPr>
          <p:cNvPr id="1315" name="Google Shape;1315;p115"/>
          <p:cNvPicPr preferRelativeResize="0"/>
          <p:nvPr/>
        </p:nvPicPr>
        <p:blipFill>
          <a:blip r:embed="rId4">
            <a:alphaModFix/>
          </a:blip>
          <a:stretch>
            <a:fillRect/>
          </a:stretch>
        </p:blipFill>
        <p:spPr>
          <a:xfrm>
            <a:off x="2485359" y="4199550"/>
            <a:ext cx="184274" cy="180166"/>
          </a:xfrm>
          <a:prstGeom prst="rect">
            <a:avLst/>
          </a:prstGeom>
          <a:noFill/>
          <a:ln>
            <a:noFill/>
          </a:ln>
        </p:spPr>
      </p:pic>
      <p:pic>
        <p:nvPicPr>
          <p:cNvPr id="1316" name="Google Shape;1316;p115"/>
          <p:cNvPicPr preferRelativeResize="0"/>
          <p:nvPr/>
        </p:nvPicPr>
        <p:blipFill>
          <a:blip r:embed="rId4">
            <a:alphaModFix/>
          </a:blip>
          <a:stretch>
            <a:fillRect/>
          </a:stretch>
        </p:blipFill>
        <p:spPr>
          <a:xfrm>
            <a:off x="1892544" y="4388338"/>
            <a:ext cx="184274" cy="180166"/>
          </a:xfrm>
          <a:prstGeom prst="rect">
            <a:avLst/>
          </a:prstGeom>
          <a:noFill/>
          <a:ln>
            <a:noFill/>
          </a:ln>
        </p:spPr>
      </p:pic>
      <p:pic>
        <p:nvPicPr>
          <p:cNvPr id="1317" name="Google Shape;1317;p115"/>
          <p:cNvPicPr preferRelativeResize="0"/>
          <p:nvPr/>
        </p:nvPicPr>
        <p:blipFill>
          <a:blip r:embed="rId4">
            <a:alphaModFix/>
          </a:blip>
          <a:stretch>
            <a:fillRect/>
          </a:stretch>
        </p:blipFill>
        <p:spPr>
          <a:xfrm>
            <a:off x="2090149" y="4388338"/>
            <a:ext cx="184274" cy="180166"/>
          </a:xfrm>
          <a:prstGeom prst="rect">
            <a:avLst/>
          </a:prstGeom>
          <a:noFill/>
          <a:ln>
            <a:noFill/>
          </a:ln>
        </p:spPr>
      </p:pic>
      <p:pic>
        <p:nvPicPr>
          <p:cNvPr id="1318" name="Google Shape;1318;p115"/>
          <p:cNvPicPr preferRelativeResize="0"/>
          <p:nvPr/>
        </p:nvPicPr>
        <p:blipFill>
          <a:blip r:embed="rId4">
            <a:alphaModFix/>
          </a:blip>
          <a:stretch>
            <a:fillRect/>
          </a:stretch>
        </p:blipFill>
        <p:spPr>
          <a:xfrm>
            <a:off x="2287754" y="4388338"/>
            <a:ext cx="184274" cy="180166"/>
          </a:xfrm>
          <a:prstGeom prst="rect">
            <a:avLst/>
          </a:prstGeom>
          <a:noFill/>
          <a:ln>
            <a:noFill/>
          </a:ln>
        </p:spPr>
      </p:pic>
      <p:pic>
        <p:nvPicPr>
          <p:cNvPr id="1319" name="Google Shape;1319;p115"/>
          <p:cNvPicPr preferRelativeResize="0"/>
          <p:nvPr/>
        </p:nvPicPr>
        <p:blipFill>
          <a:blip r:embed="rId4">
            <a:alphaModFix/>
          </a:blip>
          <a:stretch>
            <a:fillRect/>
          </a:stretch>
        </p:blipFill>
        <p:spPr>
          <a:xfrm>
            <a:off x="2485359" y="4388338"/>
            <a:ext cx="184274" cy="180166"/>
          </a:xfrm>
          <a:prstGeom prst="rect">
            <a:avLst/>
          </a:prstGeom>
          <a:noFill/>
          <a:ln>
            <a:noFill/>
          </a:ln>
        </p:spPr>
      </p:pic>
      <p:pic>
        <p:nvPicPr>
          <p:cNvPr id="1320" name="Google Shape;1320;p115"/>
          <p:cNvPicPr preferRelativeResize="0"/>
          <p:nvPr/>
        </p:nvPicPr>
        <p:blipFill>
          <a:blip r:embed="rId4">
            <a:alphaModFix/>
          </a:blip>
          <a:stretch>
            <a:fillRect/>
          </a:stretch>
        </p:blipFill>
        <p:spPr>
          <a:xfrm>
            <a:off x="2682960" y="4199550"/>
            <a:ext cx="184274" cy="180166"/>
          </a:xfrm>
          <a:prstGeom prst="rect">
            <a:avLst/>
          </a:prstGeom>
          <a:noFill/>
          <a:ln>
            <a:noFill/>
          </a:ln>
        </p:spPr>
      </p:pic>
      <p:pic>
        <p:nvPicPr>
          <p:cNvPr id="1321" name="Google Shape;1321;p115"/>
          <p:cNvPicPr preferRelativeResize="0"/>
          <p:nvPr/>
        </p:nvPicPr>
        <p:blipFill>
          <a:blip r:embed="rId4">
            <a:alphaModFix/>
          </a:blip>
          <a:stretch>
            <a:fillRect/>
          </a:stretch>
        </p:blipFill>
        <p:spPr>
          <a:xfrm>
            <a:off x="2880565" y="4199550"/>
            <a:ext cx="184274" cy="180166"/>
          </a:xfrm>
          <a:prstGeom prst="rect">
            <a:avLst/>
          </a:prstGeom>
          <a:noFill/>
          <a:ln>
            <a:noFill/>
          </a:ln>
        </p:spPr>
      </p:pic>
      <p:pic>
        <p:nvPicPr>
          <p:cNvPr id="1322" name="Google Shape;1322;p115"/>
          <p:cNvPicPr preferRelativeResize="0"/>
          <p:nvPr/>
        </p:nvPicPr>
        <p:blipFill>
          <a:blip r:embed="rId4">
            <a:alphaModFix/>
          </a:blip>
          <a:stretch>
            <a:fillRect/>
          </a:stretch>
        </p:blipFill>
        <p:spPr>
          <a:xfrm>
            <a:off x="3078170" y="4199550"/>
            <a:ext cx="184274" cy="180166"/>
          </a:xfrm>
          <a:prstGeom prst="rect">
            <a:avLst/>
          </a:prstGeom>
          <a:noFill/>
          <a:ln>
            <a:noFill/>
          </a:ln>
        </p:spPr>
      </p:pic>
      <p:pic>
        <p:nvPicPr>
          <p:cNvPr id="1323" name="Google Shape;1323;p115"/>
          <p:cNvPicPr preferRelativeResize="0"/>
          <p:nvPr/>
        </p:nvPicPr>
        <p:blipFill>
          <a:blip r:embed="rId4">
            <a:alphaModFix/>
          </a:blip>
          <a:stretch>
            <a:fillRect/>
          </a:stretch>
        </p:blipFill>
        <p:spPr>
          <a:xfrm>
            <a:off x="3275775" y="4199550"/>
            <a:ext cx="184274" cy="180166"/>
          </a:xfrm>
          <a:prstGeom prst="rect">
            <a:avLst/>
          </a:prstGeom>
          <a:noFill/>
          <a:ln>
            <a:noFill/>
          </a:ln>
        </p:spPr>
      </p:pic>
      <p:pic>
        <p:nvPicPr>
          <p:cNvPr id="1324" name="Google Shape;1324;p115"/>
          <p:cNvPicPr preferRelativeResize="0"/>
          <p:nvPr/>
        </p:nvPicPr>
        <p:blipFill>
          <a:blip r:embed="rId4">
            <a:alphaModFix/>
          </a:blip>
          <a:stretch>
            <a:fillRect/>
          </a:stretch>
        </p:blipFill>
        <p:spPr>
          <a:xfrm>
            <a:off x="2682960" y="4388338"/>
            <a:ext cx="184274" cy="180166"/>
          </a:xfrm>
          <a:prstGeom prst="rect">
            <a:avLst/>
          </a:prstGeom>
          <a:noFill/>
          <a:ln>
            <a:noFill/>
          </a:ln>
        </p:spPr>
      </p:pic>
      <p:pic>
        <p:nvPicPr>
          <p:cNvPr id="1325" name="Google Shape;1325;p115"/>
          <p:cNvPicPr preferRelativeResize="0"/>
          <p:nvPr/>
        </p:nvPicPr>
        <p:blipFill>
          <a:blip r:embed="rId4">
            <a:alphaModFix/>
          </a:blip>
          <a:stretch>
            <a:fillRect/>
          </a:stretch>
        </p:blipFill>
        <p:spPr>
          <a:xfrm>
            <a:off x="2880565" y="4388338"/>
            <a:ext cx="184274" cy="180166"/>
          </a:xfrm>
          <a:prstGeom prst="rect">
            <a:avLst/>
          </a:prstGeom>
          <a:noFill/>
          <a:ln>
            <a:noFill/>
          </a:ln>
        </p:spPr>
      </p:pic>
      <p:pic>
        <p:nvPicPr>
          <p:cNvPr id="1326" name="Google Shape;1326;p115"/>
          <p:cNvPicPr preferRelativeResize="0"/>
          <p:nvPr/>
        </p:nvPicPr>
        <p:blipFill>
          <a:blip r:embed="rId4">
            <a:alphaModFix/>
          </a:blip>
          <a:stretch>
            <a:fillRect/>
          </a:stretch>
        </p:blipFill>
        <p:spPr>
          <a:xfrm>
            <a:off x="3078170" y="4388338"/>
            <a:ext cx="184274" cy="180166"/>
          </a:xfrm>
          <a:prstGeom prst="rect">
            <a:avLst/>
          </a:prstGeom>
          <a:noFill/>
          <a:ln>
            <a:noFill/>
          </a:ln>
        </p:spPr>
      </p:pic>
      <p:pic>
        <p:nvPicPr>
          <p:cNvPr id="1327" name="Google Shape;1327;p115"/>
          <p:cNvPicPr preferRelativeResize="0"/>
          <p:nvPr/>
        </p:nvPicPr>
        <p:blipFill>
          <a:blip r:embed="rId4">
            <a:alphaModFix/>
          </a:blip>
          <a:stretch>
            <a:fillRect/>
          </a:stretch>
        </p:blipFill>
        <p:spPr>
          <a:xfrm>
            <a:off x="3275775" y="4388338"/>
            <a:ext cx="184274" cy="180166"/>
          </a:xfrm>
          <a:prstGeom prst="rect">
            <a:avLst/>
          </a:prstGeom>
          <a:noFill/>
          <a:ln>
            <a:noFill/>
          </a:ln>
        </p:spPr>
      </p:pic>
      <p:pic>
        <p:nvPicPr>
          <p:cNvPr id="1328" name="Google Shape;1328;p115"/>
          <p:cNvPicPr preferRelativeResize="0"/>
          <p:nvPr/>
        </p:nvPicPr>
        <p:blipFill>
          <a:blip r:embed="rId4">
            <a:alphaModFix/>
          </a:blip>
          <a:stretch>
            <a:fillRect/>
          </a:stretch>
        </p:blipFill>
        <p:spPr>
          <a:xfrm>
            <a:off x="1892544" y="4577121"/>
            <a:ext cx="184274" cy="180166"/>
          </a:xfrm>
          <a:prstGeom prst="rect">
            <a:avLst/>
          </a:prstGeom>
          <a:noFill/>
          <a:ln>
            <a:noFill/>
          </a:ln>
        </p:spPr>
      </p:pic>
      <p:pic>
        <p:nvPicPr>
          <p:cNvPr id="1329" name="Google Shape;1329;p115"/>
          <p:cNvPicPr preferRelativeResize="0"/>
          <p:nvPr/>
        </p:nvPicPr>
        <p:blipFill>
          <a:blip r:embed="rId4">
            <a:alphaModFix/>
          </a:blip>
          <a:stretch>
            <a:fillRect/>
          </a:stretch>
        </p:blipFill>
        <p:spPr>
          <a:xfrm>
            <a:off x="2090149" y="4577121"/>
            <a:ext cx="184274" cy="180166"/>
          </a:xfrm>
          <a:prstGeom prst="rect">
            <a:avLst/>
          </a:prstGeom>
          <a:noFill/>
          <a:ln>
            <a:noFill/>
          </a:ln>
        </p:spPr>
      </p:pic>
      <p:pic>
        <p:nvPicPr>
          <p:cNvPr id="1330" name="Google Shape;1330;p115"/>
          <p:cNvPicPr preferRelativeResize="0"/>
          <p:nvPr/>
        </p:nvPicPr>
        <p:blipFill>
          <a:blip r:embed="rId4">
            <a:alphaModFix/>
          </a:blip>
          <a:stretch>
            <a:fillRect/>
          </a:stretch>
        </p:blipFill>
        <p:spPr>
          <a:xfrm>
            <a:off x="2287754" y="4577121"/>
            <a:ext cx="184274" cy="180166"/>
          </a:xfrm>
          <a:prstGeom prst="rect">
            <a:avLst/>
          </a:prstGeom>
          <a:noFill/>
          <a:ln>
            <a:noFill/>
          </a:ln>
        </p:spPr>
      </p:pic>
      <p:pic>
        <p:nvPicPr>
          <p:cNvPr id="1331" name="Google Shape;1331;p115"/>
          <p:cNvPicPr preferRelativeResize="0"/>
          <p:nvPr/>
        </p:nvPicPr>
        <p:blipFill>
          <a:blip r:embed="rId4">
            <a:alphaModFix/>
          </a:blip>
          <a:stretch>
            <a:fillRect/>
          </a:stretch>
        </p:blipFill>
        <p:spPr>
          <a:xfrm>
            <a:off x="2485359" y="4577121"/>
            <a:ext cx="184274" cy="180166"/>
          </a:xfrm>
          <a:prstGeom prst="rect">
            <a:avLst/>
          </a:prstGeom>
          <a:noFill/>
          <a:ln>
            <a:noFill/>
          </a:ln>
        </p:spPr>
      </p:pic>
      <p:pic>
        <p:nvPicPr>
          <p:cNvPr id="1332" name="Google Shape;1332;p115"/>
          <p:cNvPicPr preferRelativeResize="0"/>
          <p:nvPr/>
        </p:nvPicPr>
        <p:blipFill>
          <a:blip r:embed="rId4">
            <a:alphaModFix/>
          </a:blip>
          <a:stretch>
            <a:fillRect/>
          </a:stretch>
        </p:blipFill>
        <p:spPr>
          <a:xfrm>
            <a:off x="1892544" y="4765909"/>
            <a:ext cx="184274" cy="180166"/>
          </a:xfrm>
          <a:prstGeom prst="rect">
            <a:avLst/>
          </a:prstGeom>
          <a:noFill/>
          <a:ln>
            <a:noFill/>
          </a:ln>
        </p:spPr>
      </p:pic>
      <p:pic>
        <p:nvPicPr>
          <p:cNvPr id="1333" name="Google Shape;1333;p115"/>
          <p:cNvPicPr preferRelativeResize="0"/>
          <p:nvPr/>
        </p:nvPicPr>
        <p:blipFill>
          <a:blip r:embed="rId4">
            <a:alphaModFix/>
          </a:blip>
          <a:stretch>
            <a:fillRect/>
          </a:stretch>
        </p:blipFill>
        <p:spPr>
          <a:xfrm>
            <a:off x="2090149" y="4765909"/>
            <a:ext cx="184274" cy="180166"/>
          </a:xfrm>
          <a:prstGeom prst="rect">
            <a:avLst/>
          </a:prstGeom>
          <a:noFill/>
          <a:ln>
            <a:noFill/>
          </a:ln>
        </p:spPr>
      </p:pic>
      <p:pic>
        <p:nvPicPr>
          <p:cNvPr id="1334" name="Google Shape;1334;p115"/>
          <p:cNvPicPr preferRelativeResize="0"/>
          <p:nvPr/>
        </p:nvPicPr>
        <p:blipFill>
          <a:blip r:embed="rId4">
            <a:alphaModFix/>
          </a:blip>
          <a:stretch>
            <a:fillRect/>
          </a:stretch>
        </p:blipFill>
        <p:spPr>
          <a:xfrm>
            <a:off x="2287754" y="4765909"/>
            <a:ext cx="184274" cy="180166"/>
          </a:xfrm>
          <a:prstGeom prst="rect">
            <a:avLst/>
          </a:prstGeom>
          <a:noFill/>
          <a:ln>
            <a:noFill/>
          </a:ln>
        </p:spPr>
      </p:pic>
      <p:pic>
        <p:nvPicPr>
          <p:cNvPr id="1335" name="Google Shape;1335;p115"/>
          <p:cNvPicPr preferRelativeResize="0"/>
          <p:nvPr/>
        </p:nvPicPr>
        <p:blipFill>
          <a:blip r:embed="rId4">
            <a:alphaModFix/>
          </a:blip>
          <a:stretch>
            <a:fillRect/>
          </a:stretch>
        </p:blipFill>
        <p:spPr>
          <a:xfrm>
            <a:off x="2485359" y="4765909"/>
            <a:ext cx="184274" cy="180166"/>
          </a:xfrm>
          <a:prstGeom prst="rect">
            <a:avLst/>
          </a:prstGeom>
          <a:noFill/>
          <a:ln>
            <a:noFill/>
          </a:ln>
        </p:spPr>
      </p:pic>
      <p:pic>
        <p:nvPicPr>
          <p:cNvPr id="1336" name="Google Shape;1336;p115"/>
          <p:cNvPicPr preferRelativeResize="0"/>
          <p:nvPr/>
        </p:nvPicPr>
        <p:blipFill>
          <a:blip r:embed="rId4">
            <a:alphaModFix/>
          </a:blip>
          <a:stretch>
            <a:fillRect/>
          </a:stretch>
        </p:blipFill>
        <p:spPr>
          <a:xfrm>
            <a:off x="2682960" y="4577121"/>
            <a:ext cx="184274" cy="180166"/>
          </a:xfrm>
          <a:prstGeom prst="rect">
            <a:avLst/>
          </a:prstGeom>
          <a:noFill/>
          <a:ln>
            <a:noFill/>
          </a:ln>
        </p:spPr>
      </p:pic>
      <p:pic>
        <p:nvPicPr>
          <p:cNvPr id="1337" name="Google Shape;1337;p115"/>
          <p:cNvPicPr preferRelativeResize="0"/>
          <p:nvPr/>
        </p:nvPicPr>
        <p:blipFill>
          <a:blip r:embed="rId4">
            <a:alphaModFix/>
          </a:blip>
          <a:stretch>
            <a:fillRect/>
          </a:stretch>
        </p:blipFill>
        <p:spPr>
          <a:xfrm>
            <a:off x="2880565" y="4577121"/>
            <a:ext cx="184274" cy="180166"/>
          </a:xfrm>
          <a:prstGeom prst="rect">
            <a:avLst/>
          </a:prstGeom>
          <a:noFill/>
          <a:ln>
            <a:noFill/>
          </a:ln>
        </p:spPr>
      </p:pic>
      <p:pic>
        <p:nvPicPr>
          <p:cNvPr id="1338" name="Google Shape;1338;p115"/>
          <p:cNvPicPr preferRelativeResize="0"/>
          <p:nvPr/>
        </p:nvPicPr>
        <p:blipFill>
          <a:blip r:embed="rId4">
            <a:alphaModFix/>
          </a:blip>
          <a:stretch>
            <a:fillRect/>
          </a:stretch>
        </p:blipFill>
        <p:spPr>
          <a:xfrm>
            <a:off x="3078170" y="4577121"/>
            <a:ext cx="184274" cy="180166"/>
          </a:xfrm>
          <a:prstGeom prst="rect">
            <a:avLst/>
          </a:prstGeom>
          <a:noFill/>
          <a:ln>
            <a:noFill/>
          </a:ln>
        </p:spPr>
      </p:pic>
      <p:pic>
        <p:nvPicPr>
          <p:cNvPr id="1339" name="Google Shape;1339;p115"/>
          <p:cNvPicPr preferRelativeResize="0"/>
          <p:nvPr/>
        </p:nvPicPr>
        <p:blipFill>
          <a:blip r:embed="rId4">
            <a:alphaModFix/>
          </a:blip>
          <a:stretch>
            <a:fillRect/>
          </a:stretch>
        </p:blipFill>
        <p:spPr>
          <a:xfrm>
            <a:off x="3275775" y="4577121"/>
            <a:ext cx="184274" cy="180166"/>
          </a:xfrm>
          <a:prstGeom prst="rect">
            <a:avLst/>
          </a:prstGeom>
          <a:noFill/>
          <a:ln>
            <a:noFill/>
          </a:ln>
        </p:spPr>
      </p:pic>
      <p:pic>
        <p:nvPicPr>
          <p:cNvPr id="1340" name="Google Shape;1340;p115"/>
          <p:cNvPicPr preferRelativeResize="0"/>
          <p:nvPr/>
        </p:nvPicPr>
        <p:blipFill>
          <a:blip r:embed="rId4">
            <a:alphaModFix/>
          </a:blip>
          <a:stretch>
            <a:fillRect/>
          </a:stretch>
        </p:blipFill>
        <p:spPr>
          <a:xfrm>
            <a:off x="2682960" y="4765909"/>
            <a:ext cx="184274" cy="180166"/>
          </a:xfrm>
          <a:prstGeom prst="rect">
            <a:avLst/>
          </a:prstGeom>
          <a:noFill/>
          <a:ln>
            <a:noFill/>
          </a:ln>
        </p:spPr>
      </p:pic>
      <p:pic>
        <p:nvPicPr>
          <p:cNvPr id="1341" name="Google Shape;1341;p115"/>
          <p:cNvPicPr preferRelativeResize="0"/>
          <p:nvPr/>
        </p:nvPicPr>
        <p:blipFill>
          <a:blip r:embed="rId4">
            <a:alphaModFix/>
          </a:blip>
          <a:stretch>
            <a:fillRect/>
          </a:stretch>
        </p:blipFill>
        <p:spPr>
          <a:xfrm>
            <a:off x="2880565" y="4765909"/>
            <a:ext cx="184274" cy="180166"/>
          </a:xfrm>
          <a:prstGeom prst="rect">
            <a:avLst/>
          </a:prstGeom>
          <a:noFill/>
          <a:ln>
            <a:noFill/>
          </a:ln>
        </p:spPr>
      </p:pic>
      <p:pic>
        <p:nvPicPr>
          <p:cNvPr id="1342" name="Google Shape;1342;p115"/>
          <p:cNvPicPr preferRelativeResize="0"/>
          <p:nvPr/>
        </p:nvPicPr>
        <p:blipFill>
          <a:blip r:embed="rId4">
            <a:alphaModFix/>
          </a:blip>
          <a:stretch>
            <a:fillRect/>
          </a:stretch>
        </p:blipFill>
        <p:spPr>
          <a:xfrm>
            <a:off x="3078170" y="4765909"/>
            <a:ext cx="184274" cy="180166"/>
          </a:xfrm>
          <a:prstGeom prst="rect">
            <a:avLst/>
          </a:prstGeom>
          <a:noFill/>
          <a:ln>
            <a:noFill/>
          </a:ln>
        </p:spPr>
      </p:pic>
      <p:pic>
        <p:nvPicPr>
          <p:cNvPr id="1343" name="Google Shape;1343;p115"/>
          <p:cNvPicPr preferRelativeResize="0"/>
          <p:nvPr/>
        </p:nvPicPr>
        <p:blipFill>
          <a:blip r:embed="rId4">
            <a:alphaModFix/>
          </a:blip>
          <a:stretch>
            <a:fillRect/>
          </a:stretch>
        </p:blipFill>
        <p:spPr>
          <a:xfrm>
            <a:off x="3275775" y="4765909"/>
            <a:ext cx="184274" cy="180166"/>
          </a:xfrm>
          <a:prstGeom prst="rect">
            <a:avLst/>
          </a:prstGeom>
          <a:noFill/>
          <a:ln>
            <a:noFill/>
          </a:ln>
        </p:spPr>
      </p:pic>
      <p:sp>
        <p:nvSpPr>
          <p:cNvPr id="1344" name="Google Shape;1344;p115"/>
          <p:cNvSpPr txBox="1"/>
          <p:nvPr/>
        </p:nvSpPr>
        <p:spPr>
          <a:xfrm>
            <a:off x="5397000" y="3162875"/>
            <a:ext cx="303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3) Psychological Model</a:t>
            </a:r>
            <a:endParaRPr sz="1800">
              <a:solidFill>
                <a:schemeClr val="dk2"/>
              </a:solidFill>
              <a:latin typeface="Consolas"/>
              <a:ea typeface="Consolas"/>
              <a:cs typeface="Consolas"/>
              <a:sym typeface="Consolas"/>
            </a:endParaRPr>
          </a:p>
        </p:txBody>
      </p:sp>
      <p:pic>
        <p:nvPicPr>
          <p:cNvPr id="1345" name="Google Shape;1345;p115"/>
          <p:cNvPicPr preferRelativeResize="0"/>
          <p:nvPr/>
        </p:nvPicPr>
        <p:blipFill>
          <a:blip r:embed="rId5">
            <a:alphaModFix/>
          </a:blip>
          <a:stretch>
            <a:fillRect/>
          </a:stretch>
        </p:blipFill>
        <p:spPr>
          <a:xfrm>
            <a:off x="5724578" y="3655350"/>
            <a:ext cx="2382070" cy="1198525"/>
          </a:xfrm>
          <a:prstGeom prst="rect">
            <a:avLst/>
          </a:prstGeom>
          <a:noFill/>
          <a:ln>
            <a:noFill/>
          </a:ln>
        </p:spPr>
      </p:pic>
      <p:sp>
        <p:nvSpPr>
          <p:cNvPr id="1346" name="Google Shape;1346;p115"/>
          <p:cNvSpPr txBox="1"/>
          <p:nvPr>
            <p:ph type="title"/>
          </p:nvPr>
        </p:nvSpPr>
        <p:spPr>
          <a:xfrm>
            <a:off x="311700" y="27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Design overview</a:t>
            </a:r>
            <a:endParaRPr>
              <a:solidFill>
                <a:srgbClr val="0B5394"/>
              </a:solidFill>
              <a:latin typeface="Consolas"/>
              <a:ea typeface="Consolas"/>
              <a:cs typeface="Consolas"/>
              <a:sym typeface="Consolas"/>
            </a:endParaRPr>
          </a:p>
        </p:txBody>
      </p:sp>
      <p:sp>
        <p:nvSpPr>
          <p:cNvPr id="1347" name="Google Shape;1347;p115"/>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Calvin</a:t>
            </a:r>
            <a:endParaRPr sz="1800">
              <a:solidFill>
                <a:schemeClr val="dk2"/>
              </a:solidFill>
              <a:latin typeface="Consolas"/>
              <a:ea typeface="Consolas"/>
              <a:cs typeface="Consolas"/>
              <a:sym typeface="Consolas"/>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pic>
        <p:nvPicPr>
          <p:cNvPr id="1352" name="Google Shape;1352;p116"/>
          <p:cNvPicPr preferRelativeResize="0"/>
          <p:nvPr/>
        </p:nvPicPr>
        <p:blipFill>
          <a:blip r:embed="rId3">
            <a:alphaModFix/>
          </a:blip>
          <a:stretch>
            <a:fillRect/>
          </a:stretch>
        </p:blipFill>
        <p:spPr>
          <a:xfrm>
            <a:off x="4925802" y="1929888"/>
            <a:ext cx="3492176" cy="861350"/>
          </a:xfrm>
          <a:prstGeom prst="rect">
            <a:avLst/>
          </a:prstGeom>
          <a:noFill/>
          <a:ln>
            <a:noFill/>
          </a:ln>
        </p:spPr>
      </p:pic>
      <p:graphicFrame>
        <p:nvGraphicFramePr>
          <p:cNvPr id="1353" name="Google Shape;1353;p116"/>
          <p:cNvGraphicFramePr/>
          <p:nvPr/>
        </p:nvGraphicFramePr>
        <p:xfrm>
          <a:off x="4930550" y="3020013"/>
          <a:ext cx="3000000" cy="3000000"/>
        </p:xfrm>
        <a:graphic>
          <a:graphicData uri="http://schemas.openxmlformats.org/drawingml/2006/table">
            <a:tbl>
              <a:tblPr>
                <a:noFill/>
                <a:tableStyleId>{2FA21AC9-732B-4EF3-A61E-DC3AECE43B1E}</a:tableStyleId>
              </a:tblPr>
              <a:tblGrid>
                <a:gridCol w="1023000"/>
                <a:gridCol w="2577500"/>
              </a:tblGrid>
              <a:tr h="100000">
                <a:tc>
                  <a:txBody>
                    <a:bodyPr/>
                    <a:lstStyle/>
                    <a:p>
                      <a:pPr indent="0" lvl="0" marL="0" rtl="0" algn="ctr">
                        <a:spcBef>
                          <a:spcPts val="0"/>
                        </a:spcBef>
                        <a:spcAft>
                          <a:spcPts val="0"/>
                        </a:spcAft>
                        <a:buNone/>
                      </a:pPr>
                      <a:r>
                        <a:rPr lang="en" sz="900">
                          <a:latin typeface="Consolas"/>
                          <a:ea typeface="Consolas"/>
                          <a:cs typeface="Consolas"/>
                          <a:sym typeface="Consolas"/>
                        </a:rPr>
                        <a:t>Symbol</a:t>
                      </a:r>
                      <a:endParaRPr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Variable</a:t>
                      </a:r>
                      <a:endParaRPr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latin typeface="Consolas"/>
                          <a:ea typeface="Consolas"/>
                          <a:cs typeface="Consolas"/>
                          <a:sym typeface="Consolas"/>
                        </a:rPr>
                        <a:t>λ</a:t>
                      </a:r>
                      <a:r>
                        <a:rPr baseline="-25000" i="1" lang="en" sz="900">
                          <a:solidFill>
                            <a:schemeClr val="dk1"/>
                          </a:solidFill>
                          <a:latin typeface="Consolas"/>
                          <a:ea typeface="Consolas"/>
                          <a:cs typeface="Consolas"/>
                          <a:sym typeface="Consolas"/>
                        </a:rPr>
                        <a:t>0</a:t>
                      </a:r>
                      <a:endParaRPr baseline="-25000"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Base Risk Tolerance</a:t>
                      </a:r>
                      <a:endParaRPr i="1" sz="900">
                        <a:latin typeface="Consolas"/>
                        <a:ea typeface="Consolas"/>
                        <a:cs typeface="Consolas"/>
                        <a:sym typeface="Consolas"/>
                      </a:endParaRPr>
                    </a:p>
                  </a:txBody>
                  <a:tcPr marT="91425" marB="91425" marR="91425" marL="91425"/>
                </a:tc>
              </a:tr>
              <a:tr h="2315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s</a:t>
                      </a:r>
                      <a:endParaRPr baseline="-25000" i="1" sz="900">
                        <a:solidFill>
                          <a:schemeClr val="dk1"/>
                        </a:solidFill>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latin typeface="Consolas"/>
                          <a:ea typeface="Consolas"/>
                          <a:cs typeface="Consolas"/>
                          <a:sym typeface="Consolas"/>
                        </a:rPr>
                        <a:t>Estimated BART Score (as percentage)</a:t>
                      </a:r>
                      <a:endParaRPr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g</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Gender (‘Male’ or ‘Female’)</a:t>
                      </a:r>
                      <a:endParaRPr i="1" sz="900">
                        <a:latin typeface="Consolas"/>
                        <a:ea typeface="Consolas"/>
                        <a:cs typeface="Consolas"/>
                        <a:sym typeface="Consolas"/>
                      </a:endParaRPr>
                    </a:p>
                  </a:txBody>
                  <a:tcPr marT="91425" marB="91425" marR="91425" marL="91425"/>
                </a:tc>
              </a:tr>
              <a:tr h="218450">
                <a:tc>
                  <a:txBody>
                    <a:bodyPr/>
                    <a:lstStyle/>
                    <a:p>
                      <a:pPr indent="0" lvl="0" marL="0" rtl="0" algn="ctr">
                        <a:spcBef>
                          <a:spcPts val="0"/>
                        </a:spcBef>
                        <a:spcAft>
                          <a:spcPts val="0"/>
                        </a:spcAft>
                        <a:buNone/>
                      </a:pPr>
                      <a:r>
                        <a:rPr i="1" lang="en" sz="900">
                          <a:solidFill>
                            <a:schemeClr val="dk1"/>
                          </a:solidFill>
                          <a:latin typeface="Consolas"/>
                          <a:ea typeface="Consolas"/>
                          <a:cs typeface="Consolas"/>
                          <a:sym typeface="Consolas"/>
                        </a:rPr>
                        <a:t>𝛼</a:t>
                      </a:r>
                      <a:endParaRPr i="1" sz="900">
                        <a:latin typeface="Consolas"/>
                        <a:ea typeface="Consolas"/>
                        <a:cs typeface="Consolas"/>
                        <a:sym typeface="Consolas"/>
                      </a:endParaRPr>
                    </a:p>
                  </a:txBody>
                  <a:tcPr marT="91425" marB="91425" marR="91425" marL="91425"/>
                </a:tc>
                <a:tc>
                  <a:txBody>
                    <a:bodyPr/>
                    <a:lstStyle/>
                    <a:p>
                      <a:pPr indent="0" lvl="0" marL="0" rtl="0" algn="ctr">
                        <a:spcBef>
                          <a:spcPts val="0"/>
                        </a:spcBef>
                        <a:spcAft>
                          <a:spcPts val="0"/>
                        </a:spcAft>
                        <a:buNone/>
                      </a:pPr>
                      <a:r>
                        <a:rPr lang="en" sz="900">
                          <a:solidFill>
                            <a:schemeClr val="dk1"/>
                          </a:solidFill>
                          <a:latin typeface="Consolas"/>
                          <a:ea typeface="Consolas"/>
                          <a:cs typeface="Consolas"/>
                          <a:sym typeface="Consolas"/>
                        </a:rPr>
                        <a:t>Age</a:t>
                      </a:r>
                      <a:endParaRPr sz="900">
                        <a:latin typeface="Consolas"/>
                        <a:ea typeface="Consolas"/>
                        <a:cs typeface="Consolas"/>
                        <a:sym typeface="Consolas"/>
                      </a:endParaRPr>
                    </a:p>
                  </a:txBody>
                  <a:tcPr marT="91425" marB="91425" marR="91425" marL="91425"/>
                </a:tc>
              </a:tr>
            </a:tbl>
          </a:graphicData>
        </a:graphic>
      </p:graphicFrame>
      <p:sp>
        <p:nvSpPr>
          <p:cNvPr id="1354" name="Google Shape;1354;p116"/>
          <p:cNvSpPr txBox="1"/>
          <p:nvPr/>
        </p:nvSpPr>
        <p:spPr>
          <a:xfrm>
            <a:off x="4629300" y="185675"/>
            <a:ext cx="4203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onsolas"/>
                <a:ea typeface="Consolas"/>
                <a:cs typeface="Consolas"/>
                <a:sym typeface="Consolas"/>
              </a:rPr>
              <a:t>(1) Markov Automaton Construction - Part 1</a:t>
            </a:r>
            <a:endParaRPr sz="1300">
              <a:solidFill>
                <a:schemeClr val="dk2"/>
              </a:solidFill>
              <a:latin typeface="Consolas"/>
              <a:ea typeface="Consolas"/>
              <a:cs typeface="Consolas"/>
              <a:sym typeface="Consolas"/>
            </a:endParaRPr>
          </a:p>
        </p:txBody>
      </p:sp>
      <p:pic>
        <p:nvPicPr>
          <p:cNvPr id="1355" name="Google Shape;1355;p116"/>
          <p:cNvPicPr preferRelativeResize="0"/>
          <p:nvPr/>
        </p:nvPicPr>
        <p:blipFill>
          <a:blip r:embed="rId4">
            <a:alphaModFix/>
          </a:blip>
          <a:stretch>
            <a:fillRect/>
          </a:stretch>
        </p:blipFill>
        <p:spPr>
          <a:xfrm>
            <a:off x="5141551" y="707763"/>
            <a:ext cx="3384824" cy="993325"/>
          </a:xfrm>
          <a:prstGeom prst="rect">
            <a:avLst/>
          </a:prstGeom>
          <a:noFill/>
          <a:ln>
            <a:noFill/>
          </a:ln>
        </p:spPr>
      </p:pic>
      <p:pic>
        <p:nvPicPr>
          <p:cNvPr id="1356" name="Google Shape;1356;p116"/>
          <p:cNvPicPr preferRelativeResize="0"/>
          <p:nvPr/>
        </p:nvPicPr>
        <p:blipFill>
          <a:blip r:embed="rId5">
            <a:alphaModFix/>
          </a:blip>
          <a:stretch>
            <a:fillRect/>
          </a:stretch>
        </p:blipFill>
        <p:spPr>
          <a:xfrm>
            <a:off x="4487396" y="664125"/>
            <a:ext cx="613226" cy="993326"/>
          </a:xfrm>
          <a:prstGeom prst="rect">
            <a:avLst/>
          </a:prstGeom>
          <a:noFill/>
          <a:ln>
            <a:noFill/>
          </a:ln>
        </p:spPr>
      </p:pic>
      <p:sp>
        <p:nvSpPr>
          <p:cNvPr id="1357" name="Google Shape;1357;p116"/>
          <p:cNvSpPr txBox="1"/>
          <p:nvPr>
            <p:ph type="title"/>
          </p:nvPr>
        </p:nvSpPr>
        <p:spPr>
          <a:xfrm>
            <a:off x="311700" y="247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latin typeface="Consolas"/>
                <a:ea typeface="Consolas"/>
                <a:cs typeface="Consolas"/>
                <a:sym typeface="Consolas"/>
              </a:rPr>
              <a:t>Model Structure</a:t>
            </a:r>
            <a:endParaRPr>
              <a:solidFill>
                <a:srgbClr val="0B5394"/>
              </a:solidFill>
              <a:latin typeface="Consolas"/>
              <a:ea typeface="Consolas"/>
              <a:cs typeface="Consolas"/>
              <a:sym typeface="Consolas"/>
            </a:endParaRPr>
          </a:p>
        </p:txBody>
      </p:sp>
      <p:pic>
        <p:nvPicPr>
          <p:cNvPr id="1358" name="Google Shape;1358;p116"/>
          <p:cNvPicPr preferRelativeResize="0"/>
          <p:nvPr/>
        </p:nvPicPr>
        <p:blipFill rotWithShape="1">
          <a:blip r:embed="rId6">
            <a:alphaModFix/>
          </a:blip>
          <a:srcRect b="968" l="0" r="0" t="1281"/>
          <a:stretch/>
        </p:blipFill>
        <p:spPr>
          <a:xfrm>
            <a:off x="860000" y="910225"/>
            <a:ext cx="2459125" cy="3833924"/>
          </a:xfrm>
          <a:prstGeom prst="rect">
            <a:avLst/>
          </a:prstGeom>
          <a:noFill/>
          <a:ln>
            <a:noFill/>
          </a:ln>
        </p:spPr>
      </p:pic>
      <p:sp>
        <p:nvSpPr>
          <p:cNvPr id="1359" name="Google Shape;1359;p116"/>
          <p:cNvSpPr txBox="1"/>
          <p:nvPr/>
        </p:nvSpPr>
        <p:spPr>
          <a:xfrm>
            <a:off x="115275" y="4781850"/>
            <a:ext cx="72618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latin typeface="Consolas"/>
                <a:ea typeface="Consolas"/>
                <a:cs typeface="Consolas"/>
                <a:sym typeface="Consolas"/>
              </a:rPr>
              <a:t>Duell, N. et al. (2018). Age Patterns in Risk Taking Across the World. </a:t>
            </a:r>
            <a:r>
              <a:rPr i="1" lang="en" sz="600">
                <a:solidFill>
                  <a:schemeClr val="dk1"/>
                </a:solidFill>
                <a:latin typeface="Consolas"/>
                <a:ea typeface="Consolas"/>
                <a:cs typeface="Consolas"/>
                <a:sym typeface="Consolas"/>
              </a:rPr>
              <a:t>Journal of youth and adolescence</a:t>
            </a:r>
            <a:r>
              <a:rPr lang="en" sz="600">
                <a:solidFill>
                  <a:schemeClr val="dk1"/>
                </a:solidFill>
                <a:latin typeface="Consolas"/>
                <a:ea typeface="Consolas"/>
                <a:cs typeface="Consolas"/>
                <a:sym typeface="Consolas"/>
              </a:rPr>
              <a:t>, </a:t>
            </a:r>
            <a:r>
              <a:rPr i="1" lang="en" sz="600">
                <a:solidFill>
                  <a:schemeClr val="dk1"/>
                </a:solidFill>
                <a:latin typeface="Consolas"/>
                <a:ea typeface="Consolas"/>
                <a:cs typeface="Consolas"/>
                <a:sym typeface="Consolas"/>
              </a:rPr>
              <a:t>47</a:t>
            </a:r>
            <a:r>
              <a:rPr lang="en" sz="600">
                <a:solidFill>
                  <a:schemeClr val="dk1"/>
                </a:solidFill>
                <a:latin typeface="Consolas"/>
                <a:ea typeface="Consolas"/>
                <a:cs typeface="Consolas"/>
                <a:sym typeface="Consolas"/>
              </a:rPr>
              <a:t>(5), 1052–1072. https://doi.org/10.1007/s10964-017-0752-y </a:t>
            </a:r>
            <a:endParaRPr sz="600">
              <a:solidFill>
                <a:schemeClr val="dk2"/>
              </a:solidFill>
              <a:latin typeface="Consolas"/>
              <a:ea typeface="Consolas"/>
              <a:cs typeface="Consolas"/>
              <a:sym typeface="Consolas"/>
            </a:endParaRPr>
          </a:p>
        </p:txBody>
      </p:sp>
      <p:sp>
        <p:nvSpPr>
          <p:cNvPr id="1360" name="Google Shape;1360;p116"/>
          <p:cNvSpPr txBox="1"/>
          <p:nvPr/>
        </p:nvSpPr>
        <p:spPr>
          <a:xfrm>
            <a:off x="8153125" y="0"/>
            <a:ext cx="240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onsolas"/>
                <a:ea typeface="Consolas"/>
                <a:cs typeface="Consolas"/>
                <a:sym typeface="Consolas"/>
              </a:rPr>
              <a:t>Gyula</a:t>
            </a:r>
            <a:endParaRPr sz="1800">
              <a:solidFill>
                <a:schemeClr val="dk2"/>
              </a:solidFill>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